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  <p:sldMasterId id="2147483672" r:id="rId2"/>
  </p:sldMasterIdLst>
  <p:notesMasterIdLst>
    <p:notesMasterId r:id="rId11"/>
  </p:notesMasterIdLst>
  <p:handoutMasterIdLst>
    <p:handoutMasterId r:id="rId12"/>
  </p:handoutMasterIdLst>
  <p:sldIdLst>
    <p:sldId id="269" r:id="rId3"/>
    <p:sldId id="271" r:id="rId4"/>
    <p:sldId id="272" r:id="rId5"/>
    <p:sldId id="277" r:id="rId6"/>
    <p:sldId id="265" r:id="rId7"/>
    <p:sldId id="275" r:id="rId8"/>
    <p:sldId id="276" r:id="rId9"/>
    <p:sldId id="274" r:id="rId10"/>
  </p:sldIdLst>
  <p:sldSz cx="9144000" cy="6858000" type="screen4x3"/>
  <p:notesSz cx="6797675" cy="9926638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5" d="100"/>
          <a:sy n="125" d="100"/>
        </p:scale>
        <p:origin x="-120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C69AEC-B5B0-451A-A9D0-7800C66C73CF}" type="datetimeFigureOut">
              <a:rPr lang="nl-NL" smtClean="0"/>
              <a:t>5-3-2018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705FF4-5D1A-46BA-AF97-C33965CFD3C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336357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5E366F-6632-49C0-8D51-E48ADC1CA891}" type="datetimeFigureOut">
              <a:rPr lang="nl-NL" smtClean="0"/>
              <a:t>5-3-2018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B6FA84-C8F5-4851-8BCB-13817A1A7C2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210148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6FA84-C8F5-4851-8BCB-13817A1A7C29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536180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nl-NL" altLang="nl-NL" dirty="0" smtClean="0"/>
              <a:t>Jeugdzorg van Provincie naar gemeentes</a:t>
            </a:r>
          </a:p>
          <a:p>
            <a:r>
              <a:rPr lang="nl-NL" altLang="nl-NL" dirty="0" smtClean="0"/>
              <a:t>AWBZ: deel van rijk naar gemeentes</a:t>
            </a:r>
          </a:p>
          <a:p>
            <a:r>
              <a:rPr lang="nl-NL" altLang="nl-NL" dirty="0" smtClean="0"/>
              <a:t>Participatiewet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7F9744A-77C8-4EC6-AF59-71872E262BDC}" type="slidenum">
              <a:rPr lang="nl-NL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nl-NL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6FA84-C8F5-4851-8BCB-13817A1A7C29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33687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6FA84-C8F5-4851-8BCB-13817A1A7C29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18367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nivers"/>
                <a:ea typeface="Calibri"/>
                <a:cs typeface="Times New Roman"/>
              </a:rPr>
              <a:t>Eigen bijdrage regeling: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nivers"/>
                <a:ea typeface="Calibri"/>
                <a:cs typeface="Times New Roman"/>
              </a:rPr>
              <a:t>Voor alle voorzieningen, behalve voor vervoerspas, rolstoelen en voorzieningen voor minderjarigen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NL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Calibri"/>
              <a:cs typeface="Times New Roman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nivers"/>
                <a:ea typeface="Calibri"/>
                <a:cs typeface="Times New Roman"/>
              </a:rPr>
              <a:t>Vervoerspas: als inwoner een verplaatsingsprobleem heeft.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6FA84-C8F5-4851-8BCB-13817A1A7C29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511083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6FA84-C8F5-4851-8BCB-13817A1A7C29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24344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6FA84-C8F5-4851-8BCB-13817A1A7C29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636119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6FA84-C8F5-4851-8BCB-13817A1A7C29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728196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F2100-DAE1-4CF7-8476-A3C4C7CB8C5E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5-3-2018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FC67C-102B-4CFD-88BC-D9BF34BDAFEE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103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F2100-DAE1-4CF7-8476-A3C4C7CB8C5E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5-3-2018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FC67C-102B-4CFD-88BC-D9BF34BDAFEE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364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F2100-DAE1-4CF7-8476-A3C4C7CB8C5E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5-3-2018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FC67C-102B-4CFD-88BC-D9BF34BDAFEE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7955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F2100-DAE1-4CF7-8476-A3C4C7CB8C5E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5-3-2018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FC67C-102B-4CFD-88BC-D9BF34BDAFEE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5413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F2100-DAE1-4CF7-8476-A3C4C7CB8C5E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5-3-2018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FC67C-102B-4CFD-88BC-D9BF34BDAFEE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2093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F2100-DAE1-4CF7-8476-A3C4C7CB8C5E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5-3-2018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FC67C-102B-4CFD-88BC-D9BF34BDAFEE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2817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F2100-DAE1-4CF7-8476-A3C4C7CB8C5E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5-3-2018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FC67C-102B-4CFD-88BC-D9BF34BDAFEE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3876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F2100-DAE1-4CF7-8476-A3C4C7CB8C5E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5-3-2018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FC67C-102B-4CFD-88BC-D9BF34BDAFEE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4238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F2100-DAE1-4CF7-8476-A3C4C7CB8C5E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5-3-2018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FC67C-102B-4CFD-88BC-D9BF34BDAFEE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121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F2100-DAE1-4CF7-8476-A3C4C7CB8C5E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5-3-2018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FC67C-102B-4CFD-88BC-D9BF34BDAFEE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5339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F2100-DAE1-4CF7-8476-A3C4C7CB8C5E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5-3-2018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FC67C-102B-4CFD-88BC-D9BF34BDAFEE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716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F2100-DAE1-4CF7-8476-A3C4C7CB8C5E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5-3-2018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FC67C-102B-4CFD-88BC-D9BF34BDAFEE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8735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F2100-DAE1-4CF7-8476-A3C4C7CB8C5E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5-3-2018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FC67C-102B-4CFD-88BC-D9BF34BDAFEE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1482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F2100-DAE1-4CF7-8476-A3C4C7CB8C5E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5-3-2018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FC67C-102B-4CFD-88BC-D9BF34BDAFEE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4487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F2100-DAE1-4CF7-8476-A3C4C7CB8C5E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5-3-2018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FC67C-102B-4CFD-88BC-D9BF34BDAFEE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329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F2100-DAE1-4CF7-8476-A3C4C7CB8C5E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5-3-2018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FC67C-102B-4CFD-88BC-D9BF34BDAFEE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613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F2100-DAE1-4CF7-8476-A3C4C7CB8C5E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5-3-2018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FC67C-102B-4CFD-88BC-D9BF34BDAFEE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49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F2100-DAE1-4CF7-8476-A3C4C7CB8C5E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5-3-2018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FC67C-102B-4CFD-88BC-D9BF34BDAFEE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604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F2100-DAE1-4CF7-8476-A3C4C7CB8C5E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5-3-2018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FC67C-102B-4CFD-88BC-D9BF34BDAFEE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838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F2100-DAE1-4CF7-8476-A3C4C7CB8C5E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5-3-2018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FC67C-102B-4CFD-88BC-D9BF34BDAFEE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881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F2100-DAE1-4CF7-8476-A3C4C7CB8C5E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5-3-2018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FC67C-102B-4CFD-88BC-D9BF34BDAFEE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09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F2100-DAE1-4CF7-8476-A3C4C7CB8C5E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5-3-2018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FC67C-102B-4CFD-88BC-D9BF34BDAFEE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914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3F2100-DAE1-4CF7-8476-A3C4C7CB8C5E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5-3-2018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0FC67C-102B-4CFD-88BC-D9BF34BDAFEE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160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3F2100-DAE1-4CF7-8476-A3C4C7CB8C5E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5-3-2018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0FC67C-102B-4CFD-88BC-D9BF34BDAFEE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765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#_Toc386560357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Presentatie </a:t>
            </a:r>
            <a:r>
              <a:rPr lang="nl-NL" dirty="0" err="1" smtClean="0"/>
              <a:t>Wmo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Februari 2018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164520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692150"/>
            <a:ext cx="8302625" cy="1143000"/>
          </a:xfrm>
        </p:spPr>
        <p:txBody>
          <a:bodyPr>
            <a:normAutofit/>
          </a:bodyPr>
          <a:lstStyle/>
          <a:p>
            <a:r>
              <a:rPr lang="nl-NL" altLang="nl-NL" sz="4000" b="1" dirty="0" smtClean="0"/>
              <a:t>Inhoud</a:t>
            </a:r>
          </a:p>
        </p:txBody>
      </p:sp>
      <p:sp>
        <p:nvSpPr>
          <p:cNvPr id="3266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89138"/>
            <a:ext cx="8229600" cy="4032250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  <a:buFont typeface="Symbol"/>
              <a:buChar char=""/>
              <a:defRPr/>
            </a:pPr>
            <a:endParaRPr lang="nl-NL" sz="2800" dirty="0" smtClean="0">
              <a:ea typeface="Calibri"/>
            </a:endParaRPr>
          </a:p>
          <a:p>
            <a:pPr>
              <a:defRPr/>
            </a:pPr>
            <a:r>
              <a:rPr lang="nl-NL" altLang="nl-NL" sz="2800" dirty="0" smtClean="0"/>
              <a:t>Voorstellen</a:t>
            </a:r>
          </a:p>
          <a:p>
            <a:pPr>
              <a:defRPr/>
            </a:pPr>
            <a:r>
              <a:rPr lang="nl-NL" altLang="nl-NL" sz="2800" dirty="0" smtClean="0"/>
              <a:t>Wmo </a:t>
            </a:r>
            <a:r>
              <a:rPr lang="nl-NL" altLang="nl-NL" sz="2800" dirty="0" smtClean="0"/>
              <a:t>2015: 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nl-NL" altLang="nl-NL" sz="2400" dirty="0" smtClean="0"/>
              <a:t>Decentralisaties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nl-NL" altLang="nl-NL" sz="2400" dirty="0" smtClean="0"/>
              <a:t>Veranderingen hulp bij het huishouden</a:t>
            </a:r>
          </a:p>
          <a:p>
            <a:pPr>
              <a:defRPr/>
            </a:pPr>
            <a:r>
              <a:rPr lang="nl-NL" altLang="nl-NL" sz="2800" dirty="0" smtClean="0"/>
              <a:t>De Kanteling</a:t>
            </a:r>
          </a:p>
          <a:p>
            <a:pPr>
              <a:defRPr/>
            </a:pPr>
            <a:r>
              <a:rPr lang="nl-NL" altLang="nl-NL" sz="2800" dirty="0" smtClean="0"/>
              <a:t>Lang zult u wonen</a:t>
            </a:r>
          </a:p>
          <a:p>
            <a:pPr>
              <a:defRPr/>
            </a:pPr>
            <a:endParaRPr lang="nl-NL" altLang="nl-NL" sz="2800" dirty="0" smtClean="0"/>
          </a:p>
          <a:p>
            <a:pPr>
              <a:defRPr/>
            </a:pPr>
            <a:endParaRPr lang="nl-NL" altLang="nl-NL" sz="2800" dirty="0" smtClean="0"/>
          </a:p>
          <a:p>
            <a:pPr marL="0" indent="0">
              <a:buFont typeface="Arial" pitchFamily="34" charset="0"/>
              <a:buNone/>
              <a:defRPr/>
            </a:pPr>
            <a:endParaRPr lang="nl-NL" sz="2000" u="sng" dirty="0" smtClean="0">
              <a:hlinkClick r:id="rId3" action="ppaction://hlinkfile"/>
            </a:endParaRPr>
          </a:p>
        </p:txBody>
      </p:sp>
    </p:spTree>
    <p:extLst>
      <p:ext uri="{BB962C8B-B14F-4D97-AF65-F5344CB8AC3E}">
        <p14:creationId xmlns:p14="http://schemas.microsoft.com/office/powerpoint/2010/main" val="1038407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200" dirty="0" smtClean="0"/>
              <a:t>Wmo 2015: </a:t>
            </a:r>
            <a:r>
              <a:rPr lang="nl-NL" sz="3200" dirty="0" smtClean="0"/>
              <a:t>welke </a:t>
            </a:r>
            <a:r>
              <a:rPr lang="nl-NL" sz="3200" dirty="0" smtClean="0"/>
              <a:t>taken (</a:t>
            </a:r>
            <a:r>
              <a:rPr lang="nl-NL" sz="3200" smtClean="0">
                <a:solidFill>
                  <a:srgbClr val="FF0000"/>
                </a:solidFill>
              </a:rPr>
              <a:t>in rood</a:t>
            </a:r>
            <a:r>
              <a:rPr lang="nl-NL" sz="3200" smtClean="0"/>
              <a:t>) </a:t>
            </a:r>
            <a:r>
              <a:rPr lang="nl-NL" sz="3200" dirty="0" smtClean="0"/>
              <a:t>zijn over gekomen naar de gemeente?</a:t>
            </a:r>
            <a:endParaRPr lang="nl-NL" sz="32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lvl="0"/>
            <a:r>
              <a:rPr lang="nl-NL" dirty="0" smtClean="0"/>
              <a:t>Algemene </a:t>
            </a:r>
            <a:r>
              <a:rPr lang="nl-NL" dirty="0"/>
              <a:t>voorzieningen (AV)</a:t>
            </a:r>
          </a:p>
          <a:p>
            <a:pPr lvl="1"/>
            <a:r>
              <a:rPr lang="nl-NL" dirty="0">
                <a:solidFill>
                  <a:srgbClr val="7030A0"/>
                </a:solidFill>
              </a:rPr>
              <a:t>Sociale samenhang (inclusief ondersteunen vrijwilligers)</a:t>
            </a:r>
          </a:p>
          <a:p>
            <a:pPr lvl="1"/>
            <a:r>
              <a:rPr lang="nl-NL" dirty="0">
                <a:solidFill>
                  <a:srgbClr val="7030A0"/>
                </a:solidFill>
              </a:rPr>
              <a:t>Toegankelijkheid algemene voorzieningen, diensten en ruimten (voor mensen met een beperking bevorderen)</a:t>
            </a:r>
          </a:p>
          <a:p>
            <a:pPr lvl="1"/>
            <a:r>
              <a:rPr lang="nl-NL" dirty="0">
                <a:solidFill>
                  <a:srgbClr val="7030A0"/>
                </a:solidFill>
              </a:rPr>
              <a:t>Ondersteunen </a:t>
            </a:r>
            <a:r>
              <a:rPr lang="nl-NL" dirty="0" smtClean="0">
                <a:solidFill>
                  <a:srgbClr val="7030A0"/>
                </a:solidFill>
              </a:rPr>
              <a:t>mantelzorgers</a:t>
            </a:r>
          </a:p>
          <a:p>
            <a:pPr lvl="1"/>
            <a:r>
              <a:rPr lang="nl-NL" dirty="0" smtClean="0">
                <a:solidFill>
                  <a:srgbClr val="7030A0"/>
                </a:solidFill>
              </a:rPr>
              <a:t>Uitleen</a:t>
            </a:r>
            <a:endParaRPr lang="nl-NL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nl-NL" dirty="0"/>
              <a:t> </a:t>
            </a:r>
          </a:p>
          <a:p>
            <a:pPr lvl="0"/>
            <a:r>
              <a:rPr lang="nl-NL" dirty="0"/>
              <a:t>Voorliggende voorzieningen (VV) (geen indicatie nodig)</a:t>
            </a:r>
          </a:p>
          <a:p>
            <a:pPr lvl="1"/>
            <a:r>
              <a:rPr lang="nl-NL" dirty="0">
                <a:solidFill>
                  <a:srgbClr val="FF0000"/>
                </a:solidFill>
              </a:rPr>
              <a:t>Cliëntondersteuning (MEE-gelden)</a:t>
            </a:r>
          </a:p>
          <a:p>
            <a:pPr lvl="1"/>
            <a:r>
              <a:rPr lang="nl-NL" dirty="0">
                <a:solidFill>
                  <a:srgbClr val="FF0000"/>
                </a:solidFill>
              </a:rPr>
              <a:t>Inloop GGZ</a:t>
            </a:r>
          </a:p>
          <a:p>
            <a:pPr lvl="1"/>
            <a:r>
              <a:rPr lang="nl-NL" dirty="0">
                <a:solidFill>
                  <a:srgbClr val="7030A0"/>
                </a:solidFill>
              </a:rPr>
              <a:t>Maatschappelijk werk</a:t>
            </a:r>
          </a:p>
          <a:p>
            <a:pPr marL="0" indent="0">
              <a:buNone/>
            </a:pPr>
            <a:r>
              <a:rPr lang="nl-NL" dirty="0"/>
              <a:t> </a:t>
            </a:r>
          </a:p>
          <a:p>
            <a:pPr lvl="0"/>
            <a:r>
              <a:rPr lang="nl-NL" dirty="0"/>
              <a:t>Maatwerkvoorzieningen (MV)</a:t>
            </a:r>
          </a:p>
          <a:p>
            <a:pPr lvl="1"/>
            <a:r>
              <a:rPr lang="nl-NL" dirty="0">
                <a:solidFill>
                  <a:srgbClr val="7030A0"/>
                </a:solidFill>
              </a:rPr>
              <a:t>Huishoudelijke </a:t>
            </a:r>
            <a:r>
              <a:rPr lang="nl-NL" dirty="0" smtClean="0">
                <a:solidFill>
                  <a:srgbClr val="7030A0"/>
                </a:solidFill>
              </a:rPr>
              <a:t> Ondersteuning (HO) </a:t>
            </a:r>
            <a:endParaRPr lang="nl-NL" dirty="0" smtClean="0">
              <a:solidFill>
                <a:srgbClr val="7030A0"/>
              </a:solidFill>
            </a:endParaRPr>
          </a:p>
          <a:p>
            <a:pPr lvl="1"/>
            <a:r>
              <a:rPr lang="nl-NL" dirty="0" smtClean="0">
                <a:solidFill>
                  <a:srgbClr val="7030A0"/>
                </a:solidFill>
              </a:rPr>
              <a:t>Rolstoelen</a:t>
            </a:r>
          </a:p>
          <a:p>
            <a:pPr lvl="1"/>
            <a:r>
              <a:rPr lang="nl-NL" dirty="0" smtClean="0">
                <a:solidFill>
                  <a:srgbClr val="7030A0"/>
                </a:solidFill>
              </a:rPr>
              <a:t>Vervoer (middelen)</a:t>
            </a:r>
          </a:p>
          <a:p>
            <a:pPr lvl="1"/>
            <a:r>
              <a:rPr lang="nl-NL" dirty="0" smtClean="0">
                <a:solidFill>
                  <a:srgbClr val="7030A0"/>
                </a:solidFill>
              </a:rPr>
              <a:t>Woonvoorzieningen</a:t>
            </a:r>
            <a:endParaRPr lang="nl-NL" dirty="0">
              <a:solidFill>
                <a:srgbClr val="7030A0"/>
              </a:solidFill>
            </a:endParaRPr>
          </a:p>
          <a:p>
            <a:pPr lvl="1"/>
            <a:r>
              <a:rPr lang="nl-NL" dirty="0">
                <a:solidFill>
                  <a:srgbClr val="FF0000"/>
                </a:solidFill>
              </a:rPr>
              <a:t>Begeleiding individueel </a:t>
            </a:r>
          </a:p>
          <a:p>
            <a:pPr lvl="1"/>
            <a:r>
              <a:rPr lang="nl-NL" dirty="0">
                <a:solidFill>
                  <a:srgbClr val="FF0000"/>
                </a:solidFill>
              </a:rPr>
              <a:t>Begeleiding groep </a:t>
            </a:r>
          </a:p>
          <a:p>
            <a:pPr lvl="1"/>
            <a:r>
              <a:rPr lang="nl-NL" dirty="0">
                <a:solidFill>
                  <a:srgbClr val="FF0000"/>
                </a:solidFill>
              </a:rPr>
              <a:t>5% Persoonlijke Verzorging </a:t>
            </a:r>
          </a:p>
          <a:p>
            <a:pPr lvl="1"/>
            <a:r>
              <a:rPr lang="nl-NL" dirty="0">
                <a:solidFill>
                  <a:srgbClr val="FF0000"/>
                </a:solidFill>
              </a:rPr>
              <a:t>Kortdurend verblijf</a:t>
            </a:r>
          </a:p>
          <a:p>
            <a:pPr lvl="1"/>
            <a:r>
              <a:rPr lang="nl-NL" dirty="0">
                <a:solidFill>
                  <a:srgbClr val="FF0000"/>
                </a:solidFill>
              </a:rPr>
              <a:t>Begeleid wonen</a:t>
            </a:r>
          </a:p>
          <a:p>
            <a:pPr lvl="1"/>
            <a:r>
              <a:rPr lang="nl-NL" dirty="0">
                <a:solidFill>
                  <a:srgbClr val="FF0000"/>
                </a:solidFill>
              </a:rPr>
              <a:t>Zintuiglijk gehandicapten</a:t>
            </a:r>
          </a:p>
          <a:p>
            <a:pPr lvl="1"/>
            <a:r>
              <a:rPr lang="nl-NL" dirty="0">
                <a:solidFill>
                  <a:srgbClr val="FF0000"/>
                </a:solidFill>
              </a:rPr>
              <a:t>Doventolk</a:t>
            </a:r>
          </a:p>
          <a:p>
            <a:pPr lvl="1"/>
            <a:r>
              <a:rPr lang="nl-NL" dirty="0">
                <a:solidFill>
                  <a:srgbClr val="FF0000"/>
                </a:solidFill>
              </a:rPr>
              <a:t>Beschermd wonen en opvang</a:t>
            </a:r>
          </a:p>
          <a:p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43190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611560" y="692696"/>
            <a:ext cx="69127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nl-NL" sz="3200" dirty="0" smtClean="0">
                <a:effectLst/>
                <a:latin typeface="Univers"/>
                <a:ea typeface="Calibri"/>
                <a:cs typeface="Times New Roman"/>
              </a:rPr>
              <a:t>Huishoudelijke ondersteuning</a:t>
            </a:r>
            <a:endParaRPr lang="nl-NL" sz="3200" dirty="0" smtClean="0">
              <a:effectLst/>
              <a:latin typeface="Univers"/>
              <a:ea typeface="Calibri"/>
              <a:cs typeface="Times New Roman"/>
            </a:endParaRPr>
          </a:p>
        </p:txBody>
      </p:sp>
      <p:sp>
        <p:nvSpPr>
          <p:cNvPr id="3" name="Rechthoek 2"/>
          <p:cNvSpPr/>
          <p:nvPr/>
        </p:nvSpPr>
        <p:spPr>
          <a:xfrm>
            <a:off x="467544" y="1674674"/>
            <a:ext cx="617443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Univers"/>
              <a:buChar char="-"/>
            </a:pPr>
            <a:r>
              <a:rPr lang="nl-NL" dirty="0">
                <a:solidFill>
                  <a:prstClr val="black"/>
                </a:solidFill>
                <a:latin typeface="Univers"/>
                <a:ea typeface="Calibri"/>
                <a:cs typeface="Times New Roman"/>
              </a:rPr>
              <a:t>Wijziging in de wet: </a:t>
            </a:r>
            <a:r>
              <a:rPr lang="nl-NL" dirty="0" smtClean="0">
                <a:solidFill>
                  <a:prstClr val="black"/>
                </a:solidFill>
                <a:latin typeface="Univers"/>
                <a:ea typeface="Calibri"/>
                <a:cs typeface="Times New Roman"/>
              </a:rPr>
              <a:t>huishouden op orde i.p.v</a:t>
            </a:r>
            <a:r>
              <a:rPr lang="nl-NL" dirty="0" smtClean="0">
                <a:solidFill>
                  <a:prstClr val="black"/>
                </a:solidFill>
                <a:latin typeface="Univers"/>
                <a:ea typeface="Calibri"/>
                <a:cs typeface="Times New Roman"/>
              </a:rPr>
              <a:t>. een </a:t>
            </a:r>
            <a:r>
              <a:rPr lang="nl-NL" dirty="0" smtClean="0">
                <a:solidFill>
                  <a:prstClr val="black"/>
                </a:solidFill>
                <a:latin typeface="Univers"/>
                <a:ea typeface="Calibri"/>
                <a:cs typeface="Times New Roman"/>
              </a:rPr>
              <a:t>schoon en leefbaar huishouden. Bij </a:t>
            </a:r>
            <a:r>
              <a:rPr lang="nl-NL" dirty="0">
                <a:solidFill>
                  <a:prstClr val="black"/>
                </a:solidFill>
                <a:latin typeface="Univers"/>
                <a:ea typeface="Calibri"/>
                <a:cs typeface="Times New Roman"/>
              </a:rPr>
              <a:t>het participeren moet het huishouden geen obstakel zijn</a:t>
            </a:r>
            <a:r>
              <a:rPr lang="nl-NL" dirty="0" smtClean="0">
                <a:solidFill>
                  <a:prstClr val="black"/>
                </a:solidFill>
                <a:latin typeface="Univers"/>
                <a:ea typeface="Calibri"/>
                <a:cs typeface="Times New Roman"/>
              </a:rPr>
              <a:t>.</a:t>
            </a:r>
          </a:p>
          <a:p>
            <a:pPr marL="342900" lvl="0" indent="-342900">
              <a:buFont typeface="Univers"/>
              <a:buChar char="-"/>
            </a:pPr>
            <a:endParaRPr lang="nl-NL" dirty="0" smtClean="0">
              <a:solidFill>
                <a:prstClr val="black"/>
              </a:solidFill>
              <a:latin typeface="Univers"/>
              <a:ea typeface="Calibri"/>
              <a:cs typeface="Times New Roman"/>
            </a:endParaRPr>
          </a:p>
          <a:p>
            <a:pPr marL="342900" lvl="0" indent="-342900">
              <a:buFont typeface="Univers"/>
              <a:buChar char="-"/>
            </a:pPr>
            <a:r>
              <a:rPr lang="nl-NL" dirty="0" smtClean="0">
                <a:solidFill>
                  <a:prstClr val="black"/>
                </a:solidFill>
                <a:latin typeface="Univers"/>
                <a:ea typeface="Calibri"/>
                <a:cs typeface="Times New Roman"/>
              </a:rPr>
              <a:t>Er is weer </a:t>
            </a:r>
            <a:r>
              <a:rPr lang="nl-NL" dirty="0" smtClean="0">
                <a:solidFill>
                  <a:prstClr val="black"/>
                </a:solidFill>
                <a:latin typeface="Univers"/>
                <a:ea typeface="Calibri"/>
                <a:cs typeface="Times New Roman"/>
              </a:rPr>
              <a:t>aandacht voor:</a:t>
            </a:r>
          </a:p>
          <a:p>
            <a:pPr marL="342900" lvl="0" indent="-342900">
              <a:buFont typeface="Univers"/>
              <a:buChar char="-"/>
            </a:pPr>
            <a:r>
              <a:rPr lang="nl-NL" dirty="0" smtClean="0">
                <a:solidFill>
                  <a:prstClr val="black"/>
                </a:solidFill>
                <a:latin typeface="Univers"/>
                <a:ea typeface="Calibri"/>
                <a:cs typeface="Times New Roman"/>
              </a:rPr>
              <a:t>Extra hygiëne.</a:t>
            </a:r>
          </a:p>
          <a:p>
            <a:pPr marL="342900" lvl="0" indent="-342900">
              <a:buFont typeface="Univers"/>
              <a:buChar char="-"/>
            </a:pPr>
            <a:r>
              <a:rPr lang="nl-NL" dirty="0" smtClean="0">
                <a:solidFill>
                  <a:prstClr val="black"/>
                </a:solidFill>
                <a:latin typeface="Univers"/>
                <a:ea typeface="Calibri"/>
                <a:cs typeface="Times New Roman"/>
              </a:rPr>
              <a:t>Wasverzorging</a:t>
            </a:r>
          </a:p>
          <a:p>
            <a:pPr marL="342900" lvl="0" indent="-342900">
              <a:buFont typeface="Univers"/>
              <a:buChar char="-"/>
            </a:pPr>
            <a:r>
              <a:rPr lang="nl-NL" dirty="0" smtClean="0">
                <a:solidFill>
                  <a:prstClr val="black"/>
                </a:solidFill>
                <a:latin typeface="Univers"/>
                <a:ea typeface="Calibri"/>
                <a:cs typeface="Times New Roman"/>
              </a:rPr>
              <a:t>Regie.</a:t>
            </a:r>
          </a:p>
          <a:p>
            <a:pPr marL="342900" lvl="0" indent="-342900">
              <a:buFont typeface="Univers"/>
              <a:buChar char="-"/>
            </a:pPr>
            <a:r>
              <a:rPr lang="nl-NL" dirty="0" smtClean="0">
                <a:solidFill>
                  <a:prstClr val="black"/>
                </a:solidFill>
                <a:latin typeface="Univers"/>
                <a:ea typeface="Calibri"/>
                <a:cs typeface="Times New Roman"/>
              </a:rPr>
              <a:t>Maaltijdverzorging.</a:t>
            </a:r>
          </a:p>
          <a:p>
            <a:pPr marL="342900" lvl="0" indent="-342900">
              <a:buFont typeface="Univers"/>
              <a:buChar char="-"/>
            </a:pPr>
            <a:r>
              <a:rPr lang="nl-NL" dirty="0" smtClean="0">
                <a:solidFill>
                  <a:prstClr val="black"/>
                </a:solidFill>
                <a:latin typeface="Univers"/>
                <a:ea typeface="Calibri"/>
                <a:cs typeface="Times New Roman"/>
              </a:rPr>
              <a:t>Verzorging kinderen. </a:t>
            </a:r>
            <a:endParaRPr lang="nl-NL" dirty="0">
              <a:solidFill>
                <a:prstClr val="black"/>
              </a:solidFill>
              <a:latin typeface="Univers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793335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idx="4294967295"/>
          </p:nvPr>
        </p:nvSpPr>
        <p:spPr>
          <a:xfrm>
            <a:off x="0" y="692150"/>
            <a:ext cx="7702550" cy="1227138"/>
          </a:xfrm>
        </p:spPr>
        <p:txBody>
          <a:bodyPr>
            <a:normAutofit/>
          </a:bodyPr>
          <a:lstStyle/>
          <a:p>
            <a:r>
              <a:rPr lang="nl-NL" sz="2000" dirty="0" smtClean="0">
                <a:solidFill>
                  <a:schemeClr val="tx2"/>
                </a:solidFill>
              </a:rPr>
              <a:t/>
            </a:r>
            <a:br>
              <a:rPr lang="nl-NL" sz="2000" dirty="0" smtClean="0">
                <a:solidFill>
                  <a:schemeClr val="tx2"/>
                </a:solidFill>
              </a:rPr>
            </a:br>
            <a:r>
              <a:rPr lang="nl-NL" sz="3200" dirty="0" smtClean="0"/>
              <a:t>De Kanteling</a:t>
            </a:r>
            <a:endParaRPr lang="nl-NL" sz="320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4294967295"/>
          </p:nvPr>
        </p:nvSpPr>
        <p:spPr>
          <a:xfrm>
            <a:off x="0" y="1989138"/>
            <a:ext cx="7921625" cy="4176712"/>
          </a:xfrm>
        </p:spPr>
        <p:txBody>
          <a:bodyPr>
            <a:normAutofit fontScale="92500" lnSpcReduction="20000"/>
          </a:bodyPr>
          <a:lstStyle/>
          <a:p>
            <a:pPr marL="342900" lvl="0" indent="-342900" algn="l">
              <a:buFont typeface="Arial" pitchFamily="34" charset="0"/>
              <a:buChar char="•"/>
            </a:pPr>
            <a:r>
              <a:rPr lang="nl-NL" sz="2200" dirty="0" smtClean="0">
                <a:solidFill>
                  <a:prstClr val="black"/>
                </a:solidFill>
              </a:rPr>
              <a:t>De </a:t>
            </a:r>
            <a:r>
              <a:rPr lang="nl-NL" sz="2200" dirty="0">
                <a:solidFill>
                  <a:prstClr val="black"/>
                </a:solidFill>
              </a:rPr>
              <a:t>Wmo </a:t>
            </a:r>
            <a:r>
              <a:rPr lang="nl-NL" sz="2200" dirty="0" smtClean="0">
                <a:solidFill>
                  <a:prstClr val="black"/>
                </a:solidFill>
              </a:rPr>
              <a:t>is er </a:t>
            </a:r>
            <a:r>
              <a:rPr lang="nl-NL" sz="2200" dirty="0">
                <a:solidFill>
                  <a:prstClr val="black"/>
                </a:solidFill>
              </a:rPr>
              <a:t>op gericht </a:t>
            </a:r>
            <a:r>
              <a:rPr lang="nl-NL" sz="2200" dirty="0" smtClean="0">
                <a:solidFill>
                  <a:prstClr val="black"/>
                </a:solidFill>
              </a:rPr>
              <a:t>dat mensen </a:t>
            </a:r>
            <a:r>
              <a:rPr lang="nl-NL" sz="2200" dirty="0">
                <a:solidFill>
                  <a:prstClr val="black"/>
                </a:solidFill>
              </a:rPr>
              <a:t>zoveel mogelijk </a:t>
            </a:r>
            <a:r>
              <a:rPr lang="nl-NL" sz="2200" dirty="0" smtClean="0">
                <a:solidFill>
                  <a:prstClr val="black"/>
                </a:solidFill>
              </a:rPr>
              <a:t>geboden wordt waar </a:t>
            </a:r>
            <a:r>
              <a:rPr lang="nl-NL" sz="2200" dirty="0">
                <a:solidFill>
                  <a:prstClr val="black"/>
                </a:solidFill>
              </a:rPr>
              <a:t>ze behoefte aan </a:t>
            </a:r>
            <a:r>
              <a:rPr lang="nl-NL" sz="2200" dirty="0" smtClean="0">
                <a:solidFill>
                  <a:prstClr val="black"/>
                </a:solidFill>
              </a:rPr>
              <a:t>hebben, zodat: </a:t>
            </a:r>
            <a:endParaRPr lang="nl-NL" sz="2200" dirty="0">
              <a:solidFill>
                <a:prstClr val="black"/>
              </a:solidFill>
            </a:endParaRPr>
          </a:p>
          <a:p>
            <a:pPr marL="742950" lvl="1" indent="-285750" algn="l">
              <a:buFont typeface="Arial" pitchFamily="34" charset="0"/>
              <a:buChar char="–"/>
            </a:pPr>
            <a:r>
              <a:rPr lang="nl-NL" sz="1900" dirty="0" smtClean="0">
                <a:solidFill>
                  <a:prstClr val="black"/>
                </a:solidFill>
              </a:rPr>
              <a:t>Ze volwaardig </a:t>
            </a:r>
            <a:r>
              <a:rPr lang="nl-NL" sz="1900" dirty="0">
                <a:solidFill>
                  <a:prstClr val="black"/>
                </a:solidFill>
              </a:rPr>
              <a:t>mee </a:t>
            </a:r>
            <a:r>
              <a:rPr lang="nl-NL" sz="1900" dirty="0" smtClean="0">
                <a:solidFill>
                  <a:prstClr val="black"/>
                </a:solidFill>
              </a:rPr>
              <a:t>kunnen </a:t>
            </a:r>
            <a:r>
              <a:rPr lang="nl-NL" sz="1900" dirty="0">
                <a:solidFill>
                  <a:prstClr val="black"/>
                </a:solidFill>
              </a:rPr>
              <a:t>doen in de maatschappij. </a:t>
            </a:r>
          </a:p>
          <a:p>
            <a:pPr marL="742950" lvl="1" indent="-285750" algn="l">
              <a:buFont typeface="Arial" pitchFamily="34" charset="0"/>
              <a:buChar char="–"/>
            </a:pPr>
            <a:r>
              <a:rPr lang="nl-NL" sz="1900" dirty="0" smtClean="0">
                <a:solidFill>
                  <a:prstClr val="black"/>
                </a:solidFill>
              </a:rPr>
              <a:t>Ze </a:t>
            </a:r>
            <a:r>
              <a:rPr lang="nl-NL" sz="1900" dirty="0">
                <a:solidFill>
                  <a:prstClr val="black"/>
                </a:solidFill>
              </a:rPr>
              <a:t>hebben </a:t>
            </a:r>
            <a:r>
              <a:rPr lang="nl-NL" sz="1900" dirty="0" smtClean="0">
                <a:solidFill>
                  <a:prstClr val="black"/>
                </a:solidFill>
              </a:rPr>
              <a:t>wat </a:t>
            </a:r>
            <a:r>
              <a:rPr lang="nl-NL" sz="1900" dirty="0">
                <a:solidFill>
                  <a:prstClr val="black"/>
                </a:solidFill>
              </a:rPr>
              <a:t>nodig </a:t>
            </a:r>
            <a:r>
              <a:rPr lang="nl-NL" sz="1900" dirty="0" smtClean="0">
                <a:solidFill>
                  <a:prstClr val="black"/>
                </a:solidFill>
              </a:rPr>
              <a:t>is (en niet waar men “recht” op heeft).</a:t>
            </a:r>
            <a:endParaRPr lang="nl-NL" sz="1900" dirty="0">
              <a:solidFill>
                <a:prstClr val="black"/>
              </a:solidFill>
            </a:endParaRPr>
          </a:p>
          <a:p>
            <a:pPr marL="742950" lvl="1" indent="-285750" algn="l">
              <a:buFont typeface="Arial" pitchFamily="34" charset="0"/>
              <a:buChar char="–"/>
            </a:pPr>
            <a:r>
              <a:rPr lang="nl-NL" sz="1900" dirty="0" smtClean="0">
                <a:solidFill>
                  <a:prstClr val="black"/>
                </a:solidFill>
              </a:rPr>
              <a:t>Burgerparticipatie bevorderd wordt: de </a:t>
            </a:r>
            <a:r>
              <a:rPr lang="nl-NL" sz="1900" dirty="0">
                <a:solidFill>
                  <a:prstClr val="black"/>
                </a:solidFill>
              </a:rPr>
              <a:t>gemeente en haar inwoners </a:t>
            </a:r>
            <a:r>
              <a:rPr lang="nl-NL" sz="1900" dirty="0" smtClean="0">
                <a:solidFill>
                  <a:prstClr val="black"/>
                </a:solidFill>
              </a:rPr>
              <a:t>vinden samen </a:t>
            </a:r>
            <a:r>
              <a:rPr lang="nl-NL" sz="1900" dirty="0">
                <a:solidFill>
                  <a:prstClr val="black"/>
                </a:solidFill>
              </a:rPr>
              <a:t>de oplossing </a:t>
            </a:r>
            <a:r>
              <a:rPr lang="nl-NL" sz="1900" dirty="0" smtClean="0">
                <a:solidFill>
                  <a:prstClr val="black"/>
                </a:solidFill>
              </a:rPr>
              <a:t>voor </a:t>
            </a:r>
            <a:r>
              <a:rPr lang="nl-NL" sz="1900" dirty="0">
                <a:solidFill>
                  <a:prstClr val="black"/>
                </a:solidFill>
              </a:rPr>
              <a:t>de vraag om maatschappelijke ondersteuning. </a:t>
            </a:r>
          </a:p>
          <a:p>
            <a:pPr marL="742950" lvl="1" indent="-285750" algn="l">
              <a:buFont typeface="Arial" pitchFamily="34" charset="0"/>
              <a:buChar char="–"/>
            </a:pPr>
            <a:r>
              <a:rPr lang="nl-NL" sz="1900" dirty="0" smtClean="0">
                <a:solidFill>
                  <a:prstClr val="black"/>
                </a:solidFill>
              </a:rPr>
              <a:t>Er meer individueel maatwerk geboden kan worden, waar behoud </a:t>
            </a:r>
            <a:r>
              <a:rPr lang="nl-NL" sz="1900" dirty="0">
                <a:solidFill>
                  <a:prstClr val="black"/>
                </a:solidFill>
              </a:rPr>
              <a:t>van de eigen regie, zelfredzaamheid en het </a:t>
            </a:r>
            <a:r>
              <a:rPr lang="nl-NL" sz="1900" dirty="0" err="1">
                <a:solidFill>
                  <a:prstClr val="black"/>
                </a:solidFill>
              </a:rPr>
              <a:t>zelfoplossend</a:t>
            </a:r>
            <a:r>
              <a:rPr lang="nl-NL" sz="1900" dirty="0">
                <a:solidFill>
                  <a:prstClr val="black"/>
                </a:solidFill>
              </a:rPr>
              <a:t> vermogen </a:t>
            </a:r>
            <a:r>
              <a:rPr lang="nl-NL" sz="1900" dirty="0" smtClean="0">
                <a:solidFill>
                  <a:prstClr val="black"/>
                </a:solidFill>
              </a:rPr>
              <a:t>voorop staan. </a:t>
            </a:r>
            <a:endParaRPr lang="nl-NL" sz="1900" dirty="0">
              <a:solidFill>
                <a:prstClr val="black"/>
              </a:solidFill>
            </a:endParaRPr>
          </a:p>
          <a:p>
            <a:pPr marL="742950" lvl="1" indent="-285750" algn="l">
              <a:buFont typeface="Arial" pitchFamily="34" charset="0"/>
              <a:buChar char="–"/>
            </a:pPr>
            <a:endParaRPr lang="nl-NL" sz="1800" dirty="0">
              <a:solidFill>
                <a:prstClr val="black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2000" dirty="0" smtClean="0">
                <a:solidFill>
                  <a:schemeClr val="tx1"/>
                </a:solidFill>
              </a:rPr>
              <a:t>Wmo </a:t>
            </a:r>
            <a:r>
              <a:rPr lang="nl-NL" sz="2000" dirty="0">
                <a:solidFill>
                  <a:schemeClr val="tx1"/>
                </a:solidFill>
              </a:rPr>
              <a:t>melding en </a:t>
            </a:r>
            <a:r>
              <a:rPr lang="nl-NL" sz="2000" dirty="0" smtClean="0">
                <a:solidFill>
                  <a:schemeClr val="tx1"/>
                </a:solidFill>
              </a:rPr>
              <a:t>(keukentafel)gesprek</a:t>
            </a:r>
            <a:r>
              <a:rPr lang="nl-NL" sz="2000" dirty="0">
                <a:solidFill>
                  <a:schemeClr val="tx1"/>
                </a:solidFill>
              </a:rPr>
              <a:t>:</a:t>
            </a:r>
            <a:br>
              <a:rPr lang="nl-NL" sz="2000" dirty="0">
                <a:solidFill>
                  <a:schemeClr val="tx1"/>
                </a:solidFill>
              </a:rPr>
            </a:br>
            <a:r>
              <a:rPr lang="nl-NL" sz="2000" dirty="0">
                <a:solidFill>
                  <a:schemeClr val="tx1"/>
                </a:solidFill>
              </a:rPr>
              <a:t>Niet langer een voorziening </a:t>
            </a:r>
            <a:r>
              <a:rPr lang="nl-NL" sz="2000" dirty="0" smtClean="0">
                <a:solidFill>
                  <a:schemeClr val="tx1"/>
                </a:solidFill>
              </a:rPr>
              <a:t>aanvragen, </a:t>
            </a:r>
            <a:r>
              <a:rPr lang="nl-NL" sz="2000" dirty="0">
                <a:solidFill>
                  <a:schemeClr val="tx1"/>
                </a:solidFill>
              </a:rPr>
              <a:t>maar een probleem melden</a:t>
            </a:r>
            <a:r>
              <a:rPr lang="nl-NL" sz="2000" dirty="0" smtClean="0">
                <a:solidFill>
                  <a:schemeClr val="tx1"/>
                </a:solidFill>
              </a:rPr>
              <a:t>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nl-NL" sz="2000" dirty="0" smtClean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2000" dirty="0" smtClean="0">
                <a:solidFill>
                  <a:schemeClr val="tx1"/>
                </a:solidFill>
              </a:rPr>
              <a:t>Melding en afspraak voor een gesprek (waar nodig) thuis.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nl-NL" sz="2000" dirty="0" smtClean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2000" dirty="0" smtClean="0">
                <a:solidFill>
                  <a:schemeClr val="tx1"/>
                </a:solidFill>
              </a:rPr>
              <a:t>In </a:t>
            </a:r>
            <a:r>
              <a:rPr lang="nl-NL" sz="2000" dirty="0">
                <a:solidFill>
                  <a:schemeClr val="tx1"/>
                </a:solidFill>
              </a:rPr>
              <a:t>een </a:t>
            </a:r>
            <a:r>
              <a:rPr lang="nl-NL" sz="2000" dirty="0" smtClean="0">
                <a:solidFill>
                  <a:schemeClr val="tx1"/>
                </a:solidFill>
              </a:rPr>
              <a:t>ondersteuningsplan </a:t>
            </a:r>
            <a:r>
              <a:rPr lang="nl-NL" sz="2000" dirty="0">
                <a:solidFill>
                  <a:schemeClr val="tx1"/>
                </a:solidFill>
              </a:rPr>
              <a:t>wordt het besprokene verwoord.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nl-NL" sz="2000" dirty="0" smtClean="0">
              <a:solidFill>
                <a:schemeClr val="tx2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nl-NL" sz="2000" dirty="0" smtClean="0">
              <a:solidFill>
                <a:schemeClr val="tx2"/>
              </a:solidFill>
            </a:endParaRPr>
          </a:p>
          <a:p>
            <a:pPr algn="l"/>
            <a:endParaRPr lang="nl-NL" sz="2000" dirty="0" smtClean="0">
              <a:solidFill>
                <a:schemeClr val="tx2"/>
              </a:solidFill>
            </a:endParaRPr>
          </a:p>
          <a:p>
            <a:pPr algn="l"/>
            <a:endParaRPr lang="nl-NL" sz="2000" dirty="0" smtClean="0">
              <a:solidFill>
                <a:schemeClr val="tx2"/>
              </a:solidFill>
            </a:endParaRPr>
          </a:p>
          <a:p>
            <a:pPr algn="l"/>
            <a:endParaRPr lang="nl-NL" sz="2000" dirty="0" smtClean="0">
              <a:solidFill>
                <a:schemeClr val="tx2"/>
              </a:solidFill>
            </a:endParaRPr>
          </a:p>
          <a:p>
            <a:pPr algn="l"/>
            <a:endParaRPr lang="nl-NL" sz="2000" dirty="0" smtClean="0">
              <a:solidFill>
                <a:schemeClr val="tx2"/>
              </a:solidFill>
            </a:endParaRPr>
          </a:p>
          <a:p>
            <a:pPr algn="l"/>
            <a:endParaRPr lang="nl-NL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9883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/>
          <p:cNvSpPr/>
          <p:nvPr/>
        </p:nvSpPr>
        <p:spPr>
          <a:xfrm>
            <a:off x="539552" y="1268760"/>
            <a:ext cx="7560840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99160" indent="449580">
              <a:spcAft>
                <a:spcPts val="0"/>
              </a:spcAft>
            </a:pPr>
            <a:r>
              <a:rPr lang="nl-NL" b="1" dirty="0" smtClean="0">
                <a:effectLst/>
                <a:latin typeface="Univers"/>
                <a:ea typeface="Times New Roman"/>
                <a:cs typeface="Times New Roman"/>
              </a:rPr>
              <a:t>Ondersteuningsplan n.a.v. de Wmo melding </a:t>
            </a:r>
            <a:r>
              <a:rPr lang="nl-NL" sz="1600" b="1" dirty="0" smtClean="0">
                <a:effectLst/>
                <a:latin typeface="Univers"/>
                <a:ea typeface="Times New Roman"/>
                <a:cs typeface="Times New Roman"/>
              </a:rPr>
              <a:t> </a:t>
            </a:r>
          </a:p>
          <a:p>
            <a:pPr marL="899160" indent="449580">
              <a:spcAft>
                <a:spcPts val="0"/>
              </a:spcAft>
            </a:pPr>
            <a:endParaRPr lang="nl-NL" sz="1200" dirty="0" smtClean="0">
              <a:effectLst/>
              <a:latin typeface="Univers"/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nl-NL" b="1" dirty="0" smtClean="0">
                <a:effectLst/>
                <a:latin typeface="Univers"/>
                <a:ea typeface="Calibri"/>
                <a:cs typeface="Arial"/>
              </a:rPr>
              <a:t>Regisseur, datum gesprek en aanwezigen</a:t>
            </a:r>
            <a:endParaRPr lang="nl-NL" b="1" dirty="0" smtClean="0">
              <a:effectLst/>
              <a:latin typeface="Univers"/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nl-NL" dirty="0" smtClean="0">
                <a:effectLst/>
                <a:latin typeface="Univers"/>
                <a:ea typeface="Calibri"/>
                <a:cs typeface="Arial"/>
              </a:rPr>
              <a:t> </a:t>
            </a:r>
            <a:endParaRPr lang="nl-NL" sz="1200" dirty="0" smtClean="0">
              <a:effectLst/>
              <a:latin typeface="Univers"/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endParaRPr lang="nl-NL" sz="1200" dirty="0" smtClean="0">
              <a:effectLst/>
              <a:latin typeface="Univers"/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nl-NL" b="1" dirty="0" smtClean="0">
                <a:effectLst/>
                <a:latin typeface="Univers"/>
                <a:ea typeface="Calibri"/>
                <a:cs typeface="Arial"/>
              </a:rPr>
              <a:t>Situatieschets:</a:t>
            </a:r>
            <a:endParaRPr lang="nl-NL" sz="1200" dirty="0" smtClean="0">
              <a:effectLst/>
              <a:latin typeface="Univers"/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nl-NL" sz="1200" dirty="0" smtClean="0">
                <a:effectLst/>
                <a:latin typeface="Univers"/>
                <a:ea typeface="Calibri"/>
                <a:cs typeface="Arial"/>
              </a:rPr>
              <a:t>Wonen en leefomgeving </a:t>
            </a:r>
          </a:p>
          <a:p>
            <a:r>
              <a:rPr lang="nl-NL" sz="1200" dirty="0">
                <a:latin typeface="Univers"/>
                <a:ea typeface="Calibri"/>
                <a:cs typeface="Arial"/>
              </a:rPr>
              <a:t>Huishouden</a:t>
            </a:r>
            <a:endParaRPr lang="nl-NL" sz="1200" dirty="0">
              <a:latin typeface="Univers"/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nl-NL" sz="1200" dirty="0" smtClean="0">
                <a:effectLst/>
                <a:latin typeface="Univers"/>
                <a:ea typeface="Calibri"/>
                <a:cs typeface="Arial"/>
              </a:rPr>
              <a:t>Financiën en administratie </a:t>
            </a:r>
          </a:p>
          <a:p>
            <a:pPr>
              <a:spcAft>
                <a:spcPts val="0"/>
              </a:spcAft>
            </a:pPr>
            <a:r>
              <a:rPr lang="nl-NL" sz="1200" dirty="0" smtClean="0">
                <a:latin typeface="Univers"/>
                <a:ea typeface="Times New Roman"/>
                <a:cs typeface="Arial"/>
              </a:rPr>
              <a:t>Sociale relaties</a:t>
            </a:r>
          </a:p>
          <a:p>
            <a:pPr>
              <a:spcAft>
                <a:spcPts val="0"/>
              </a:spcAft>
            </a:pPr>
            <a:r>
              <a:rPr lang="nl-NL" sz="1200" dirty="0" smtClean="0">
                <a:effectLst/>
                <a:latin typeface="Univers"/>
                <a:ea typeface="Times New Roman"/>
                <a:cs typeface="Arial"/>
              </a:rPr>
              <a:t>Psychisch functioneren en welzijn</a:t>
            </a:r>
          </a:p>
          <a:p>
            <a:pPr>
              <a:spcAft>
                <a:spcPts val="0"/>
              </a:spcAft>
            </a:pPr>
            <a:r>
              <a:rPr lang="nl-NL" sz="1200" dirty="0" smtClean="0">
                <a:latin typeface="Univers"/>
                <a:ea typeface="Times New Roman"/>
                <a:cs typeface="Arial"/>
              </a:rPr>
              <a:t>Lichamelijk functioneren en welzijn</a:t>
            </a:r>
          </a:p>
          <a:p>
            <a:pPr>
              <a:spcAft>
                <a:spcPts val="0"/>
              </a:spcAft>
            </a:pPr>
            <a:r>
              <a:rPr lang="nl-NL" sz="1200" dirty="0" smtClean="0">
                <a:effectLst/>
                <a:latin typeface="Univers"/>
                <a:ea typeface="Times New Roman"/>
                <a:cs typeface="Arial"/>
              </a:rPr>
              <a:t>Verplaatsingspatroon</a:t>
            </a:r>
          </a:p>
          <a:p>
            <a:pPr>
              <a:spcAft>
                <a:spcPts val="0"/>
              </a:spcAft>
            </a:pPr>
            <a:r>
              <a:rPr lang="nl-NL" sz="1200" dirty="0" smtClean="0">
                <a:latin typeface="Univers"/>
                <a:ea typeface="Times New Roman"/>
                <a:cs typeface="Arial"/>
              </a:rPr>
              <a:t>Dagbesteding/werk/scholing</a:t>
            </a:r>
          </a:p>
          <a:p>
            <a:pPr>
              <a:spcAft>
                <a:spcPts val="0"/>
              </a:spcAft>
            </a:pPr>
            <a:r>
              <a:rPr lang="nl-NL" sz="1200" dirty="0" smtClean="0">
                <a:effectLst/>
                <a:latin typeface="Univers"/>
                <a:ea typeface="Times New Roman"/>
                <a:cs typeface="Arial"/>
              </a:rPr>
              <a:t>Vrijetijdsbesteding</a:t>
            </a:r>
          </a:p>
          <a:p>
            <a:pPr>
              <a:spcAft>
                <a:spcPts val="0"/>
              </a:spcAft>
            </a:pPr>
            <a:endParaRPr lang="nl-NL" sz="1200" dirty="0">
              <a:latin typeface="Univers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nl-NL" b="1" dirty="0" smtClean="0">
                <a:effectLst/>
                <a:latin typeface="Univers"/>
                <a:ea typeface="Calibri"/>
                <a:cs typeface="Arial"/>
              </a:rPr>
              <a:t>Wat is/zijn uw probleem/problemen:</a:t>
            </a:r>
            <a:endParaRPr lang="nl-NL" sz="1200" dirty="0" smtClean="0">
              <a:effectLst/>
              <a:latin typeface="Univers"/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nl-NL" sz="1200" b="1" dirty="0" smtClean="0">
                <a:effectLst/>
                <a:latin typeface="Univers"/>
                <a:ea typeface="Calibri"/>
                <a:cs typeface="Arial"/>
              </a:rPr>
              <a:t> </a:t>
            </a:r>
            <a:endParaRPr lang="nl-NL" sz="1200" dirty="0" smtClean="0">
              <a:effectLst/>
              <a:latin typeface="Univers"/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nl-NL" sz="1200" dirty="0" smtClean="0">
                <a:effectLst/>
                <a:latin typeface="Univers"/>
                <a:ea typeface="Calibri"/>
                <a:cs typeface="Arial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nl-NL" b="1" dirty="0" smtClean="0">
                <a:latin typeface="Univers"/>
                <a:ea typeface="Times New Roman"/>
                <a:cs typeface="Arial"/>
              </a:rPr>
              <a:t>Wat wilt u bereiken?</a:t>
            </a:r>
          </a:p>
          <a:p>
            <a:pPr>
              <a:spcAft>
                <a:spcPts val="0"/>
              </a:spcAft>
            </a:pPr>
            <a:endParaRPr lang="nl-NL" b="1" dirty="0">
              <a:effectLst/>
              <a:latin typeface="Univers"/>
              <a:ea typeface="Times New Roman"/>
              <a:cs typeface="Arial"/>
            </a:endParaRPr>
          </a:p>
          <a:p>
            <a:pPr>
              <a:spcAft>
                <a:spcPts val="0"/>
              </a:spcAft>
            </a:pPr>
            <a:endParaRPr lang="nl-NL" b="1" dirty="0" smtClean="0">
              <a:latin typeface="Univers"/>
              <a:ea typeface="Times New Roman"/>
              <a:cs typeface="Arial"/>
            </a:endParaRPr>
          </a:p>
          <a:p>
            <a:pPr>
              <a:spcAft>
                <a:spcPts val="0"/>
              </a:spcAft>
            </a:pPr>
            <a:endParaRPr lang="nl-NL" b="1" dirty="0">
              <a:effectLst/>
              <a:latin typeface="Univers"/>
              <a:ea typeface="Times New Roman"/>
              <a:cs typeface="Arial"/>
            </a:endParaRPr>
          </a:p>
          <a:p>
            <a:pPr>
              <a:spcAft>
                <a:spcPts val="0"/>
              </a:spcAft>
            </a:pPr>
            <a:endParaRPr lang="nl-NL" b="1" dirty="0" smtClean="0">
              <a:effectLst/>
              <a:latin typeface="Univers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32203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323528" y="1069380"/>
            <a:ext cx="7056784" cy="42524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nl-NL" b="1" dirty="0" smtClean="0">
                <a:effectLst/>
                <a:latin typeface="Univers"/>
                <a:ea typeface="Calibri"/>
                <a:cs typeface="Arial"/>
              </a:rPr>
              <a:t>Welke keuzes zijn gemaakt</a:t>
            </a:r>
            <a:r>
              <a:rPr lang="nl-NL" sz="2800" b="1" dirty="0">
                <a:latin typeface="Univers"/>
                <a:ea typeface="Calibri"/>
                <a:cs typeface="Arial"/>
              </a:rPr>
              <a:t>:</a:t>
            </a:r>
            <a:endParaRPr lang="nl-NL" dirty="0" smtClean="0">
              <a:effectLst/>
              <a:latin typeface="Univers"/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nl-NL" sz="1600" u="sng" dirty="0" smtClean="0">
                <a:effectLst/>
                <a:latin typeface="Univers"/>
                <a:ea typeface="Calibri"/>
                <a:cs typeface="Times New Roman"/>
              </a:rPr>
              <a:t>Eigen mogelijkheden:</a:t>
            </a:r>
            <a:endParaRPr lang="nl-NL" sz="1600" u="sng" dirty="0" smtClean="0">
              <a:effectLst/>
              <a:latin typeface="Univers"/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nl-NL" sz="1200" i="1" dirty="0" smtClean="0">
                <a:latin typeface="Univers"/>
                <a:ea typeface="Calibri"/>
                <a:cs typeface="Arial"/>
              </a:rPr>
              <a:t>Eigen kracht</a:t>
            </a:r>
            <a:r>
              <a:rPr lang="nl-NL" dirty="0" smtClean="0">
                <a:effectLst/>
                <a:latin typeface="Univers"/>
                <a:ea typeface="Calibri"/>
                <a:cs typeface="Arial"/>
              </a:rPr>
              <a:t> </a:t>
            </a:r>
            <a:endParaRPr lang="nl-NL" dirty="0" smtClean="0">
              <a:effectLst/>
              <a:latin typeface="Univers"/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nl-NL" sz="1200" i="1" dirty="0" smtClean="0">
                <a:effectLst/>
                <a:latin typeface="Univers"/>
                <a:ea typeface="Calibri"/>
                <a:cs typeface="Times New Roman"/>
              </a:rPr>
              <a:t>Gebruikelijke zorg</a:t>
            </a:r>
          </a:p>
          <a:p>
            <a:pPr>
              <a:spcAft>
                <a:spcPts val="0"/>
              </a:spcAft>
            </a:pPr>
            <a:r>
              <a:rPr lang="nl-NL" sz="1200" i="1" dirty="0" smtClean="0">
                <a:latin typeface="Univers"/>
                <a:ea typeface="Calibri"/>
                <a:cs typeface="Times New Roman"/>
              </a:rPr>
              <a:t>Mantelzorg</a:t>
            </a:r>
          </a:p>
          <a:p>
            <a:pPr>
              <a:spcAft>
                <a:spcPts val="0"/>
              </a:spcAft>
            </a:pPr>
            <a:r>
              <a:rPr lang="nl-NL" sz="1200" i="1" dirty="0" smtClean="0">
                <a:effectLst/>
                <a:latin typeface="Univers"/>
                <a:ea typeface="Calibri"/>
                <a:cs typeface="Times New Roman"/>
              </a:rPr>
              <a:t>Vrijwilligerszorg: </a:t>
            </a:r>
            <a:r>
              <a:rPr lang="nl-NL" sz="1200" i="1" dirty="0">
                <a:latin typeface="Univers"/>
                <a:ea typeface="Times New Roman"/>
                <a:cs typeface="Times New Roman"/>
              </a:rPr>
              <a:t>Evenmens of St. de </a:t>
            </a:r>
            <a:r>
              <a:rPr lang="nl-NL" sz="1200" i="1" dirty="0" smtClean="0">
                <a:latin typeface="Univers"/>
                <a:ea typeface="Times New Roman"/>
                <a:cs typeface="Times New Roman"/>
              </a:rPr>
              <a:t>Welle</a:t>
            </a:r>
            <a:endParaRPr lang="nl-NL" sz="1200" i="1" dirty="0" smtClean="0">
              <a:effectLst/>
              <a:latin typeface="Univers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nl-NL" sz="1200" i="1" dirty="0" smtClean="0">
                <a:latin typeface="Univers"/>
                <a:ea typeface="Calibri"/>
                <a:cs typeface="Times New Roman"/>
              </a:rPr>
              <a:t>Professionele zorg</a:t>
            </a:r>
            <a:r>
              <a:rPr lang="nl-NL" dirty="0" smtClean="0">
                <a:effectLst/>
                <a:latin typeface="Univers"/>
                <a:ea typeface="Calibri"/>
                <a:cs typeface="Times New Roman"/>
              </a:rPr>
              <a:t> </a:t>
            </a:r>
            <a:endParaRPr lang="nl-NL" dirty="0" smtClean="0">
              <a:effectLst/>
              <a:latin typeface="Univers"/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nl-NL" sz="1200" i="1" dirty="0" smtClean="0">
                <a:effectLst/>
                <a:latin typeface="Univers"/>
                <a:ea typeface="Calibri"/>
                <a:cs typeface="Times New Roman"/>
              </a:rPr>
              <a:t>Algemene/collectieve voorzieningen</a:t>
            </a:r>
          </a:p>
          <a:p>
            <a:pPr>
              <a:spcAft>
                <a:spcPts val="0"/>
              </a:spcAft>
            </a:pPr>
            <a:r>
              <a:rPr lang="nl-NL" sz="1200" i="1" dirty="0" smtClean="0">
                <a:latin typeface="Univers"/>
                <a:ea typeface="Times New Roman"/>
                <a:cs typeface="Times New Roman"/>
              </a:rPr>
              <a:t>Voorliggende voorziening: Evenmens of St. de Welle</a:t>
            </a:r>
          </a:p>
          <a:p>
            <a:pPr>
              <a:spcAft>
                <a:spcPts val="0"/>
              </a:spcAft>
            </a:pPr>
            <a:endParaRPr lang="nl-NL" sz="1200" i="1" dirty="0" smtClean="0">
              <a:effectLst/>
              <a:latin typeface="Univers"/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nl-NL" sz="1400" b="1" dirty="0" smtClean="0">
                <a:effectLst/>
                <a:latin typeface="Univers"/>
                <a:ea typeface="Calibri"/>
                <a:cs typeface="Times New Roman"/>
              </a:rPr>
              <a:t>Maatwerkvoorziening:</a:t>
            </a:r>
          </a:p>
          <a:p>
            <a:pPr>
              <a:spcAft>
                <a:spcPts val="0"/>
              </a:spcAft>
            </a:pPr>
            <a:endParaRPr lang="nl-NL" sz="1400" b="1" dirty="0">
              <a:latin typeface="Univers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nl-NL" sz="1400" b="1" dirty="0" smtClean="0">
                <a:effectLst/>
                <a:latin typeface="Univers"/>
                <a:ea typeface="Calibri"/>
                <a:cs typeface="Times New Roman"/>
              </a:rPr>
              <a:t>Afspraken:</a:t>
            </a:r>
            <a:endParaRPr lang="nl-NL" sz="1400" dirty="0" smtClean="0">
              <a:effectLst/>
              <a:latin typeface="Univers"/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endParaRPr lang="nl-NL" dirty="0" smtClean="0">
              <a:effectLst/>
              <a:latin typeface="Univers"/>
              <a:ea typeface="Calibri"/>
              <a:cs typeface="Arial"/>
            </a:endParaRPr>
          </a:p>
          <a:p>
            <a:pPr>
              <a:spcAft>
                <a:spcPts val="0"/>
              </a:spcAft>
            </a:pPr>
            <a:r>
              <a:rPr lang="nl-NL" sz="1200" b="1" dirty="0" smtClean="0">
                <a:latin typeface="Univers"/>
                <a:ea typeface="Calibri"/>
                <a:cs typeface="Arial"/>
              </a:rPr>
              <a:t>Adressenlijst</a:t>
            </a:r>
            <a:r>
              <a:rPr lang="nl-NL" dirty="0" smtClean="0">
                <a:effectLst/>
                <a:latin typeface="Univers"/>
                <a:ea typeface="Calibri"/>
                <a:cs typeface="Arial"/>
              </a:rPr>
              <a:t> </a:t>
            </a:r>
          </a:p>
          <a:p>
            <a:pPr>
              <a:spcAft>
                <a:spcPts val="0"/>
              </a:spcAft>
            </a:pPr>
            <a:endParaRPr lang="nl-NL" dirty="0">
              <a:latin typeface="Univers"/>
              <a:ea typeface="Times New Roman"/>
              <a:cs typeface="Arial"/>
            </a:endParaRPr>
          </a:p>
          <a:p>
            <a:pPr>
              <a:spcAft>
                <a:spcPts val="0"/>
              </a:spcAft>
            </a:pPr>
            <a:r>
              <a:rPr lang="nl-NL" sz="1400" b="1" dirty="0" smtClean="0">
                <a:effectLst/>
                <a:latin typeface="Univers"/>
                <a:ea typeface="Times New Roman"/>
                <a:cs typeface="Arial"/>
              </a:rPr>
              <a:t>Bijdrage in de kosten/eigen bijdrage</a:t>
            </a:r>
            <a:endParaRPr lang="nl-NL" sz="1400" b="1" dirty="0">
              <a:effectLst/>
              <a:latin typeface="Univers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313050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dirty="0" smtClean="0"/>
              <a:t>Lang zult u wonen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sz="2400" dirty="0" smtClean="0"/>
              <a:t>Provinciale campagne</a:t>
            </a:r>
            <a:endParaRPr lang="nl-NL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259" y="1600200"/>
            <a:ext cx="6319481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707027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e Toegang en Uitvoeringsschets Jeugdzorg en Wmo 2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Presentatie Toegang en Uitvoeringsschets Jeugdzorg en Wmo 2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553</TotalTime>
  <Words>272</Words>
  <Application>Microsoft Office PowerPoint</Application>
  <PresentationFormat>Diavoorstelling (4:3)</PresentationFormat>
  <Paragraphs>117</Paragraphs>
  <Slides>8</Slides>
  <Notes>8</Notes>
  <HiddenSlides>0</HiddenSlides>
  <MMClips>0</MMClips>
  <ScaleCrop>false</ScaleCrop>
  <HeadingPairs>
    <vt:vector size="4" baseType="variant">
      <vt:variant>
        <vt:lpstr>Thema</vt:lpstr>
      </vt:variant>
      <vt:variant>
        <vt:i4>2</vt:i4>
      </vt:variant>
      <vt:variant>
        <vt:lpstr>Diatitels</vt:lpstr>
      </vt:variant>
      <vt:variant>
        <vt:i4>8</vt:i4>
      </vt:variant>
    </vt:vector>
  </HeadingPairs>
  <TitlesOfParts>
    <vt:vector size="10" baseType="lpstr">
      <vt:lpstr>Presentatie Toegang en Uitvoeringsschets Jeugdzorg en Wmo 2</vt:lpstr>
      <vt:lpstr>1_Presentatie Toegang en Uitvoeringsschets Jeugdzorg en Wmo 2</vt:lpstr>
      <vt:lpstr>Presentatie Wmo</vt:lpstr>
      <vt:lpstr>Inhoud</vt:lpstr>
      <vt:lpstr>Wmo 2015: welke taken (in rood) zijn over gekomen naar de gemeente?</vt:lpstr>
      <vt:lpstr>PowerPoint-presentatie</vt:lpstr>
      <vt:lpstr> De Kanteling</vt:lpstr>
      <vt:lpstr>PowerPoint-presentatie</vt:lpstr>
      <vt:lpstr>PowerPoint-presentatie</vt:lpstr>
      <vt:lpstr>Lang zult u wonen Provinciale campagne</vt:lpstr>
    </vt:vector>
  </TitlesOfParts>
  <Company>Gemeente Hellendoorn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Presentatie Wmo</dc:title>
  <dc:creator>Annemiek Blankvoort</dc:creator>
  <cp:lastModifiedBy>IKuipers</cp:lastModifiedBy>
  <cp:revision>24</cp:revision>
  <cp:lastPrinted>2014-06-24T09:15:04Z</cp:lastPrinted>
  <dcterms:created xsi:type="dcterms:W3CDTF">2014-06-24T06:42:16Z</dcterms:created>
  <dcterms:modified xsi:type="dcterms:W3CDTF">2018-03-05T15:02:37Z</dcterms:modified>
</cp:coreProperties>
</file>