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comments/comment1.xml" ContentType="application/vnd.openxmlformats-officedocument.presentationml.comments+xml"/>
  <Override PartName="/ppt/ink/ink7.xml" ContentType="application/inkml+xml"/>
  <Override PartName="/ppt/ink/ink8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trictFirstAndLastChars="0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60" r:id="rId3"/>
    <p:sldId id="261" r:id="rId4"/>
    <p:sldId id="281" r:id="rId5"/>
    <p:sldId id="262" r:id="rId6"/>
    <p:sldId id="263" r:id="rId7"/>
    <p:sldId id="272" r:id="rId8"/>
    <p:sldId id="279" r:id="rId9"/>
    <p:sldId id="273" r:id="rId10"/>
    <p:sldId id="264" r:id="rId11"/>
    <p:sldId id="276" r:id="rId12"/>
    <p:sldId id="265" r:id="rId13"/>
    <p:sldId id="270" r:id="rId14"/>
    <p:sldId id="266" r:id="rId15"/>
    <p:sldId id="271" r:id="rId16"/>
    <p:sldId id="280" r:id="rId17"/>
    <p:sldId id="277" r:id="rId18"/>
    <p:sldId id="278" r:id="rId19"/>
    <p:sldId id="269" r:id="rId20"/>
    <p:sldId id="257" r:id="rId21"/>
  </p:sldIdLst>
  <p:sldSz cx="9144000" cy="6858000" type="screen4x3"/>
  <p:notesSz cx="6858000" cy="9144000"/>
  <p:defaultTextStyle>
    <a:defPPr>
      <a:defRPr lang="nl-NL"/>
    </a:defPPr>
    <a:lvl1pPr algn="ctr" rtl="0" fontAlgn="base">
      <a:spcBef>
        <a:spcPct val="50000"/>
      </a:spcBef>
      <a:spcAft>
        <a:spcPct val="0"/>
      </a:spcAft>
      <a:defRPr sz="4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50000"/>
      </a:spcBef>
      <a:spcAft>
        <a:spcPct val="0"/>
      </a:spcAft>
      <a:defRPr sz="4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50000"/>
      </a:spcBef>
      <a:spcAft>
        <a:spcPct val="0"/>
      </a:spcAft>
      <a:defRPr sz="4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50000"/>
      </a:spcBef>
      <a:spcAft>
        <a:spcPct val="0"/>
      </a:spcAft>
      <a:defRPr sz="4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50000"/>
      </a:spcBef>
      <a:spcAft>
        <a:spcPct val="0"/>
      </a:spcAft>
      <a:defRPr sz="4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4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4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4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4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la Punt" initials="EP" lastIdx="1" clrIdx="0">
    <p:extLst>
      <p:ext uri="{19B8F6BF-5375-455C-9EA6-DF929625EA0E}">
        <p15:presenceInfo xmlns:p15="http://schemas.microsoft.com/office/powerpoint/2012/main" userId="S::e.punt@heemskerk.nl::9ef4fcf2-0637-4458-a7be-2af635d0657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3300"/>
    <a:srgbClr val="FFFFFF"/>
    <a:srgbClr val="FFCC00"/>
    <a:srgbClr val="0099CC"/>
    <a:srgbClr val="FFFF33"/>
    <a:srgbClr val="003399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280" y="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leen Niesten" userId="b4a6e8a3-749d-4d1b-8bbe-2058c0ec8372" providerId="ADAL" clId="{3259FA9C-CF21-425C-8430-0F36F95825E5}"/>
    <pc:docChg chg="delSld">
      <pc:chgData name="Marleen Niesten" userId="b4a6e8a3-749d-4d1b-8bbe-2058c0ec8372" providerId="ADAL" clId="{3259FA9C-CF21-425C-8430-0F36F95825E5}" dt="2025-10-21T07:43:22.654" v="0" actId="2696"/>
      <pc:docMkLst>
        <pc:docMk/>
      </pc:docMkLst>
      <pc:sldChg chg="del">
        <pc:chgData name="Marleen Niesten" userId="b4a6e8a3-749d-4d1b-8bbe-2058c0ec8372" providerId="ADAL" clId="{3259FA9C-CF21-425C-8430-0F36F95825E5}" dt="2025-10-21T07:43:22.654" v="0" actId="2696"/>
        <pc:sldMkLst>
          <pc:docMk/>
          <pc:sldMk cId="3096235642" sldId="275"/>
        </pc:sldMkLst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3-13T16:12:08.245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37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37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E4268B0F-0773-4499-951E-2A7A80B45C4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624766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13T14:06:25.870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10427 0,'-3'1,"1"-1,0 1,-1 0,1 0,0 0,0 0,0 0,0 0,0 1,0-1,0 0,0 1,1 0,-1-1,-2 4,-25 34,20-27,-30 37,13-17,2 0,-27 48,29-41,-2-2,-1 0,-34 36,-10 21,50-65,-2 0,-40 42,12-21,3 2,3 2,-70 113,16-33,35-53,-194 250,235-304,-281 325,-32 24,97-119,30-12,179-211,-157 161,12-15,-162 185,237-250,4-4,-134 146,-52 67,207-235,-199 282,149-195,84-121,-158 208,-337 353,420-488,-48 50,7-10,88-92,-150 189,108-113,-79 122,-161 270,-111 128,198-304,57-84,123-174,45-64,3 2,-41 74,57-93,-1-1,0-1,-2-1,-41 40,19-21,-2 3,-168 196,17-24,16-21,122-132,-131 116,-84 37,273-220,-157 112,-18 15,116-75,-96 111,131-135,-53 53,51-55,2 0,-22 32,4-7,-3 6,25-29,-2-2,-32 30,-149 148,162-162,-58 77,-27 29,-94 89,200-217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13T14:06:30.329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1,'3'28,"1"0,1 0,2 0,0-1,2 1,2-2,15 32,0 2,243 525,147 151,-206-419,19 31,-63-89,41 74,28 39,-70-124,184 250,-186-278,274 322,-181-245,-130-149,346 414,-141-154,46 72,-183-245,66 71,-70-76,-148-183,364 441,-207-244,-35-48,310 402,-96-101,-237-307,316 399,-169-228,-55-71,24 55,-41-90,-147-178,-14-6,-41-50,1-2,1 0,36 33,-40-43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2T13:33:24.43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8654,'15'-1,"0"-1,0 0,-1-1,1 0,0-1,-1-1,0-1,0 0,-1 0,21-14,12-11,65-58,-70 55,793-624,44 58,462-341,496-483,-1147 904,478-339,-724 548,457-290,-556 403,95-55,-128 88,175-109,113-143,-187 133,-153 96,-82 56,181-140,-210 165,140-93,-256 180,-5 2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2T13:33:26.388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0,'15'0,"-1"1,1 1,-1 0,0 0,0 2,0 0,-1 0,1 1,-1 1,0 0,0 1,21 15,243 190,-130-94,2059 1797,-1967-1686,346 337,188 164,-129-127,-149-84,-24 23,-184-208,13 0,136 161,241 305,-369-451,684 599,-276-403,80-46,-733-468,-41-23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2T13:33:28.224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7974,'21'0,"0"-2,0-1,0 0,-1-2,0 0,0-1,0-1,-1-1,1-1,-2-1,19-12,677-441,-415 261,-195 133,1096-737,-21-37,-697 460,588-602,445-513,-845 842,-582 569,758-732,15 95,-652 557,-28 2,-155 138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2T13:33:30.412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0,'15'1,"-1"1,1 0,-1 1,0 0,0 1,-1 1,1 0,-1 1,0 0,0 1,-1 1,14 11,19 16,71 74,-80-73,199 192,559 569,-548-535,739 821,-970-1065,627 748,-35 20,-127-98,298 398,-622-883,245 294,26-82,-257-278,-134-110,53 53,-60-51,2-2,46 32,-49-41,6 2,-1 2,-1 2,57 54,-68-53,0 1,21 37,-28-40,1-1,0-1,2 0,29 29,-24-31,50 47,-62-54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2T14:55:19.092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5743,'1'-7,"0"1,1 0,0 0,1 0,-1 0,1 0,0 0,0 1,1-1,5-6,2-3,47-71,96-108,85-66,-222 242,774-740,47 47,-443 374,77-63,28 32,1400-832,-1424 915,820-527,-1207 748,-33 22,122-68,-155 100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2T14:55:21.088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0,'11'2,"1"0,-1 1,0 1,0-1,0 2,0 0,-1 0,0 0,14 11,12 5,243 135,54 28,-46-39,399 204,-314-167,2 1,-255-118,120 87,165 153,-146-107,186 164,-287-229,-36-31,338 271,456 296,39-57,-151-221,-527-263,36 16,616 270,-670-300,-233-105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20000"/>
              </a:spcBef>
              <a:defRPr sz="1200" smtClean="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sz="1200" smtClean="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20000"/>
              </a:spcBef>
              <a:defRPr sz="1200" smtClean="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sz="1200" smtClean="0"/>
            </a:lvl1pPr>
          </a:lstStyle>
          <a:p>
            <a:pPr>
              <a:defRPr/>
            </a:pPr>
            <a:fld id="{8D3247FB-F928-43DB-A1A0-9CCA1F0F090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33699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rgbClr val="000000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rgbClr val="000000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rgbClr val="000000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rgbClr val="000000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rgbClr val="000000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Tijdelijke aanduiding voor notiti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voorbeeld</a:t>
            </a:r>
            <a:r>
              <a:rPr lang="en-US" dirty="0"/>
              <a:t> van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algemene</a:t>
            </a:r>
            <a:r>
              <a:rPr lang="en-US" dirty="0"/>
              <a:t> </a:t>
            </a:r>
            <a:r>
              <a:rPr lang="en-US" dirty="0" err="1"/>
              <a:t>voorziening</a:t>
            </a:r>
            <a:r>
              <a:rPr lang="en-US" dirty="0"/>
              <a:t> is het </a:t>
            </a:r>
            <a:r>
              <a:rPr lang="en-US" dirty="0" err="1"/>
              <a:t>welzijnsaanbod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maatwerkvoorziening</a:t>
            </a:r>
            <a:r>
              <a:rPr lang="en-US" dirty="0"/>
              <a:t> is </a:t>
            </a:r>
            <a:r>
              <a:rPr lang="en-US" dirty="0" err="1"/>
              <a:t>bijvoorbeeld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scootmobiel</a:t>
            </a:r>
            <a:r>
              <a:rPr lang="en-US" dirty="0"/>
              <a:t> of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traplift</a:t>
            </a:r>
            <a:r>
              <a:rPr lang="en-US" dirty="0"/>
              <a:t>.</a:t>
            </a:r>
            <a:endParaRPr lang="nl-NL" dirty="0"/>
          </a:p>
        </p:txBody>
      </p:sp>
      <p:sp>
        <p:nvSpPr>
          <p:cNvPr id="20484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85B85E3-55DE-457F-BA4F-5909DBB78245}" type="slidenum">
              <a:rPr lang="nl-NL" sz="1200" smtClean="0"/>
              <a:pPr eaLnBrk="1" hangingPunct="1"/>
              <a:t>4</a:t>
            </a:fld>
            <a:endParaRPr lang="nl-NL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Tijdelijke aanduiding voor notiti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Bij begeleiding gaat het om een breed scala van activiteiten.</a:t>
            </a:r>
          </a:p>
          <a:p>
            <a:pPr eaLnBrk="1" hangingPunct="1"/>
            <a:r>
              <a:rPr lang="en-US"/>
              <a:t>Begeleiding individiueel is erop gericht dat mensen hulp krijgen bij de algemene dagelijkse verrichtingen.</a:t>
            </a:r>
          </a:p>
          <a:p>
            <a:pPr eaLnBrk="1" hangingPunct="1"/>
            <a:r>
              <a:rPr lang="en-US"/>
              <a:t>Begeleiding groep is erop gericht dat mensen een zinvolle dagbesteding hebben en dat de thuissituatie ook wat wordt ontzien en om bijvoorbeeld vereenzaming tegen te gaan.</a:t>
            </a:r>
            <a:endParaRPr lang="nl-NL"/>
          </a:p>
        </p:txBody>
      </p:sp>
      <p:sp>
        <p:nvSpPr>
          <p:cNvPr id="2150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D81319B-9E52-4B15-9DC5-E2562615EBB8}" type="slidenum">
              <a:rPr lang="nl-NL" sz="1200" smtClean="0"/>
              <a:pPr eaLnBrk="1" hangingPunct="1"/>
              <a:t>5</a:t>
            </a:fld>
            <a:endParaRPr lang="nl-NL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468438"/>
          </a:xfrm>
        </p:spPr>
        <p:txBody>
          <a:bodyPr anchor="t"/>
          <a:lstStyle>
            <a:lvl1pPr>
              <a:spcBef>
                <a:spcPct val="20000"/>
              </a:spcBef>
              <a:defRPr/>
            </a:lvl1pPr>
          </a:lstStyle>
          <a:p>
            <a:pPr lvl="0"/>
            <a:r>
              <a:rPr lang="nl-NL" noProof="0"/>
              <a:t>Klik om de stijl te bewerken</a:t>
            </a:r>
            <a:endParaRPr lang="en-GB" noProof="0"/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800"/>
            </a:lvl1pPr>
          </a:lstStyle>
          <a:p>
            <a:pPr lvl="0"/>
            <a:r>
              <a:rPr lang="nl-NL" noProof="0"/>
              <a:t>Klik om de ondertitelstijl van het model te bewerken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244491512"/>
      </p:ext>
    </p:extLst>
  </p:cSld>
  <p:clrMapOvr>
    <a:masterClrMapping/>
  </p:clrMapOvr>
  <p:transition>
    <p:cover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8D76BD-23C1-4DE3-A6FE-F4193806FBF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47594339"/>
      </p:ext>
    </p:extLst>
  </p:cSld>
  <p:clrMapOvr>
    <a:masterClrMapping/>
  </p:clrMapOvr>
  <p:transition>
    <p:cover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D5FACB-9DEF-4E36-A5B6-D26E3703C29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26398140"/>
      </p:ext>
    </p:extLst>
  </p:cSld>
  <p:clrMapOvr>
    <a:masterClrMapping/>
  </p:clrMapOvr>
  <p:transition>
    <p:cover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DF5A43-DF95-4C67-833A-DEE2F2F2EC91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87015387"/>
      </p:ext>
    </p:extLst>
  </p:cSld>
  <p:clrMapOvr>
    <a:masterClrMapping/>
  </p:clrMapOvr>
  <p:transition>
    <p:cover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2693CD-4359-4B6E-850E-318B3CD4DEC1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4477168"/>
      </p:ext>
    </p:extLst>
  </p:cSld>
  <p:clrMapOvr>
    <a:masterClrMapping/>
  </p:clrMapOvr>
  <p:transition>
    <p:cover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27797E-92A5-47ED-9E6C-AE816AF7EE5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7679993"/>
      </p:ext>
    </p:extLst>
  </p:cSld>
  <p:clrMapOvr>
    <a:masterClrMapping/>
  </p:clrMapOvr>
  <p:transition>
    <p:cover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20C7EA-FF9C-410D-90CF-BFFDDC54C4A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6781105"/>
      </p:ext>
    </p:extLst>
  </p:cSld>
  <p:clrMapOvr>
    <a:masterClrMapping/>
  </p:clrMapOvr>
  <p:transition>
    <p:cover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C337F-E0E1-433E-AB06-8E33CF168A6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83394807"/>
      </p:ext>
    </p:extLst>
  </p:cSld>
  <p:clrMapOvr>
    <a:masterClrMapping/>
  </p:clrMapOvr>
  <p:transition>
    <p:cover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74D54-C063-4CA8-BC31-382BC6A01782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1528393"/>
      </p:ext>
    </p:extLst>
  </p:cSld>
  <p:clrMapOvr>
    <a:masterClrMapping/>
  </p:clrMapOvr>
  <p:transition>
    <p:cover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6644A-692F-4F81-8CAC-1805C2555F3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3356763"/>
      </p:ext>
    </p:extLst>
  </p:cSld>
  <p:clrMapOvr>
    <a:masterClrMapping/>
  </p:clrMapOvr>
  <p:transition>
    <p:cover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C9616E-4531-4E20-8910-3DEAFAD6476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1852241"/>
      </p:ext>
    </p:extLst>
  </p:cSld>
  <p:clrMapOvr>
    <a:masterClrMapping/>
  </p:clrMapOvr>
  <p:transition>
    <p:cover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Click to edit Master text style</a:t>
            </a:r>
          </a:p>
          <a:p>
            <a:pPr lvl="1"/>
            <a:r>
              <a:rPr lang="nl-NL"/>
              <a:t>a</a:t>
            </a:r>
          </a:p>
          <a:p>
            <a:pPr lvl="2"/>
            <a:r>
              <a:rPr lang="nl-NL"/>
              <a:t>b</a:t>
            </a:r>
          </a:p>
          <a:p>
            <a:pPr lvl="3"/>
            <a:r>
              <a:rPr lang="nl-NL"/>
              <a:t>c</a:t>
            </a:r>
          </a:p>
          <a:p>
            <a:pPr lvl="4"/>
            <a:r>
              <a:rPr lang="nl-NL"/>
              <a:t>d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34950" y="6426200"/>
            <a:ext cx="385763" cy="23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E3B3B4BE-E6AC-4A0E-A89F-FF58FAF464F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ransition>
    <p:cover dir="d"/>
  </p:transition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8.xml"/><Relationship Id="rId5" Type="http://schemas.openxmlformats.org/officeDocument/2006/relationships/image" Target="../media/image39.png"/><Relationship Id="rId4" Type="http://schemas.openxmlformats.org/officeDocument/2006/relationships/customXml" Target="../ink/ink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3" Type="http://schemas.openxmlformats.org/officeDocument/2006/relationships/image" Target="../media/image10.png"/><Relationship Id="rId7" Type="http://schemas.openxmlformats.org/officeDocument/2006/relationships/customXml" Target="../ink/ink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4.png"/><Relationship Id="rId5" Type="http://schemas.openxmlformats.org/officeDocument/2006/relationships/image" Target="../media/image12.png"/><Relationship Id="rId10" Type="http://schemas.openxmlformats.org/officeDocument/2006/relationships/image" Target="../media/image140.png"/><Relationship Id="rId4" Type="http://schemas.openxmlformats.org/officeDocument/2006/relationships/image" Target="../media/image11.png"/><Relationship Id="rId9" Type="http://schemas.openxmlformats.org/officeDocument/2006/relationships/customXml" Target="../ink/ink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ustomXml" Target="../ink/ink5.xml"/><Relationship Id="rId3" Type="http://schemas.openxmlformats.org/officeDocument/2006/relationships/image" Target="../media/image19.png"/><Relationship Id="rId7" Type="http://schemas.openxmlformats.org/officeDocument/2006/relationships/image" Target="../media/image21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.xml"/><Relationship Id="rId11" Type="http://schemas.openxmlformats.org/officeDocument/2006/relationships/image" Target="../media/image23.png"/><Relationship Id="rId5" Type="http://schemas.openxmlformats.org/officeDocument/2006/relationships/image" Target="../media/image200.png"/><Relationship Id="rId10" Type="http://schemas.openxmlformats.org/officeDocument/2006/relationships/customXml" Target="../ink/ink6.xml"/><Relationship Id="rId4" Type="http://schemas.openxmlformats.org/officeDocument/2006/relationships/customXml" Target="../ink/ink3.xml"/><Relationship Id="rId9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1440160"/>
          </a:xfrm>
        </p:spPr>
        <p:txBody>
          <a:bodyPr/>
          <a:lstStyle/>
          <a:p>
            <a:pPr algn="ctr"/>
            <a:r>
              <a:rPr lang="en-US" sz="6000" dirty="0" err="1"/>
              <a:t>Informatiebijeenkomst</a:t>
            </a:r>
            <a:r>
              <a:rPr lang="en-US" sz="5400" dirty="0"/>
              <a:t> </a:t>
            </a:r>
            <a:br>
              <a:rPr lang="en-US" dirty="0"/>
            </a:br>
            <a:endParaRPr lang="nl-NL" dirty="0"/>
          </a:p>
        </p:txBody>
      </p:sp>
      <p:pic>
        <p:nvPicPr>
          <p:cNvPr id="1026" name="Picture 2" descr="Wet Maatschappelijke Ondersteuning (WMO) - Fener Zorg | Meer dan zorg ...">
            <a:extLst>
              <a:ext uri="{FF2B5EF4-FFF2-40B4-BE49-F238E27FC236}">
                <a16:creationId xmlns:a16="http://schemas.microsoft.com/office/drawing/2014/main" id="{C857D5CA-08D3-42EF-ABE5-0E147BDE24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348880"/>
            <a:ext cx="7143750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152C67ED-036F-45CD-83FA-42F626AD8683}"/>
              </a:ext>
            </a:extLst>
          </p:cNvPr>
          <p:cNvSpPr/>
          <p:nvPr/>
        </p:nvSpPr>
        <p:spPr>
          <a:xfrm>
            <a:off x="2915816" y="4583161"/>
            <a:ext cx="38884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dirty="0" err="1"/>
              <a:t>Parkinsoncafe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31280624"/>
      </p:ext>
    </p:extLst>
  </p:cSld>
  <p:clrMapOvr>
    <a:masterClrMapping/>
  </p:clrMapOvr>
  <p:transition>
    <p:cover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 wrap="square" anchor="ctr">
            <a:normAutofit/>
          </a:bodyPr>
          <a:lstStyle/>
          <a:p>
            <a:pPr eaLnBrk="1" hangingPunct="1"/>
            <a:r>
              <a:rPr lang="en-US" dirty="0"/>
              <a:t>4. </a:t>
            </a:r>
            <a:r>
              <a:rPr lang="en-US" dirty="0" err="1"/>
              <a:t>Huishoudelijke</a:t>
            </a:r>
            <a:r>
              <a:rPr lang="en-US" dirty="0"/>
              <a:t> </a:t>
            </a:r>
            <a:r>
              <a:rPr lang="en-US" dirty="0" err="1"/>
              <a:t>hulp</a:t>
            </a:r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6A4B841-E5E3-4736-8433-271BA773F4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56"/>
          <a:stretch/>
        </p:blipFill>
        <p:spPr>
          <a:xfrm>
            <a:off x="685800" y="1981200"/>
            <a:ext cx="7198568" cy="3811007"/>
          </a:xfrm>
          <a:prstGeom prst="rect">
            <a:avLst/>
          </a:prstGeom>
          <a:noFill/>
        </p:spPr>
      </p:pic>
      <p:sp>
        <p:nvSpPr>
          <p:cNvPr id="11268" name="Tijdelijke aanduiding voor dianummer 3"/>
          <p:cNvSpPr>
            <a:spLocks noGrp="1"/>
          </p:cNvSpPr>
          <p:nvPr>
            <p:ph type="sldNum" sz="quarter" idx="10"/>
          </p:nvPr>
        </p:nvSpPr>
        <p:spPr>
          <a:xfrm>
            <a:off x="234950" y="6426200"/>
            <a:ext cx="385763" cy="230188"/>
          </a:xfrm>
        </p:spPr>
        <p:txBody>
          <a:bodyPr wrap="square" anchor="t">
            <a:norm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fld id="{58926646-CCF9-40EF-9574-643C0F0A53BB}" type="slidenum">
              <a:rPr lang="nl-NL" sz="1000" smtClean="0"/>
              <a:pPr>
                <a:lnSpc>
                  <a:spcPct val="90000"/>
                </a:lnSpc>
                <a:spcAft>
                  <a:spcPts val="600"/>
                </a:spcAft>
              </a:pPr>
              <a:t>9</a:t>
            </a:fld>
            <a:endParaRPr lang="nl-NL" sz="1000"/>
          </a:p>
        </p:txBody>
      </p:sp>
    </p:spTree>
    <p:extLst>
      <p:ext uri="{BB962C8B-B14F-4D97-AF65-F5344CB8AC3E}">
        <p14:creationId xmlns:p14="http://schemas.microsoft.com/office/powerpoint/2010/main" val="1628244528"/>
      </p:ext>
    </p:extLst>
  </p:cSld>
  <p:clrMapOvr>
    <a:masterClrMapping/>
  </p:clrMapOvr>
  <p:transition>
    <p:cover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246642-B4F8-49A5-8F14-650FCC835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5. Thuisbegeleiding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614D7933-B70C-4498-BBA8-50BD5BEDBB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4198" y="1752600"/>
            <a:ext cx="3384850" cy="2252464"/>
          </a:xfrm>
          <a:prstGeom prst="rect">
            <a:avLst/>
          </a:prstGeo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C91A34F-E4FF-44F6-B223-986F95600C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DF5A43-DF95-4C67-833A-DEE2F2F2EC91}" type="slidenum">
              <a:rPr lang="nl-NL" smtClean="0"/>
              <a:pPr>
                <a:defRPr/>
              </a:pPr>
              <a:t>10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D07B6E20-2374-4F1C-B625-E970661E26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072" y="3140968"/>
            <a:ext cx="3593254" cy="2391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417535"/>
      </p:ext>
    </p:extLst>
  </p:cSld>
  <p:clrMapOvr>
    <a:masterClrMapping/>
  </p:clrMapOvr>
  <p:transition>
    <p:cover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6. </a:t>
            </a:r>
            <a:r>
              <a:rPr lang="en-US" dirty="0" err="1"/>
              <a:t>Dagbesteding</a:t>
            </a:r>
            <a:endParaRPr lang="nl-NL" dirty="0"/>
          </a:p>
        </p:txBody>
      </p:sp>
      <p:sp>
        <p:nvSpPr>
          <p:cNvPr id="12292" name="Tijdelijke aanduiding voor dianumm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00F2AB94-1F13-44DF-A7AE-9BFD5E814EA9}" type="slidenum">
              <a:rPr lang="nl-NL" sz="1400" smtClean="0"/>
              <a:pPr/>
              <a:t>11</a:t>
            </a:fld>
            <a:endParaRPr lang="nl-NL" sz="140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4A1AE47-69DE-4A1E-A763-421A08F9A2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1656"/>
            <a:ext cx="9144000" cy="3214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906461"/>
      </p:ext>
    </p:extLst>
  </p:cSld>
  <p:clrMapOvr>
    <a:masterClrMapping/>
  </p:clrMapOvr>
  <p:transition>
    <p:cover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/>
          <p:cNvSpPr>
            <a:spLocks noGrp="1"/>
          </p:cNvSpPr>
          <p:nvPr>
            <p:ph type="title"/>
          </p:nvPr>
        </p:nvSpPr>
        <p:spPr>
          <a:xfrm>
            <a:off x="685800" y="404664"/>
            <a:ext cx="7772400" cy="1080120"/>
          </a:xfrm>
        </p:spPr>
        <p:txBody>
          <a:bodyPr/>
          <a:lstStyle/>
          <a:p>
            <a:r>
              <a:rPr lang="en-US" dirty="0"/>
              <a:t>Hoe </a:t>
            </a:r>
            <a:r>
              <a:rPr lang="en-US" dirty="0" err="1"/>
              <a:t>kom</a:t>
            </a:r>
            <a:r>
              <a:rPr lang="en-US" dirty="0"/>
              <a:t> </a:t>
            </a:r>
            <a:r>
              <a:rPr lang="en-US" dirty="0" err="1"/>
              <a:t>ik</a:t>
            </a:r>
            <a:r>
              <a:rPr lang="en-US" dirty="0"/>
              <a:t> in </a:t>
            </a:r>
            <a:r>
              <a:rPr lang="en-US" dirty="0" err="1"/>
              <a:t>aanmerking</a:t>
            </a:r>
            <a:r>
              <a:rPr lang="en-US" dirty="0"/>
              <a:t>?</a:t>
            </a:r>
            <a:endParaRPr lang="nl-NL" dirty="0"/>
          </a:p>
        </p:txBody>
      </p:sp>
      <p:sp>
        <p:nvSpPr>
          <p:cNvPr id="16388" name="Tijdelijke aanduiding voor dianumm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1C23BF2F-A27E-4BC8-B18C-AC4647606BB4}" type="slidenum">
              <a:rPr lang="nl-NL" sz="1400" smtClean="0"/>
              <a:pPr/>
              <a:t>12</a:t>
            </a:fld>
            <a:endParaRPr lang="nl-NL" sz="140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4BE017AA-E253-4278-A5C9-E1E839738C6E}"/>
              </a:ext>
            </a:extLst>
          </p:cNvPr>
          <p:cNvSpPr txBox="1"/>
          <p:nvPr/>
        </p:nvSpPr>
        <p:spPr>
          <a:xfrm>
            <a:off x="23152" y="1951728"/>
            <a:ext cx="872531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2800" dirty="0"/>
              <a:t>Stap 1. Een </a:t>
            </a:r>
            <a:r>
              <a:rPr lang="nl-NL" sz="2800" dirty="0" err="1"/>
              <a:t>Wmo</a:t>
            </a:r>
            <a:r>
              <a:rPr lang="nl-NL" sz="2800" dirty="0"/>
              <a:t> melding doen</a:t>
            </a:r>
          </a:p>
          <a:p>
            <a:pPr algn="l"/>
            <a:r>
              <a:rPr lang="nl-NL" sz="2800" dirty="0"/>
              <a:t>Stap 2. Het </a:t>
            </a:r>
            <a:r>
              <a:rPr lang="nl-NL" sz="2800" dirty="0" err="1"/>
              <a:t>Wmo</a:t>
            </a:r>
            <a:r>
              <a:rPr lang="nl-NL" sz="2800" dirty="0"/>
              <a:t> onderzoek – keukentafelgesprek</a:t>
            </a:r>
          </a:p>
          <a:p>
            <a:pPr algn="l"/>
            <a:r>
              <a:rPr lang="nl-NL" sz="2800" dirty="0"/>
              <a:t>Stap 3. Het gespreksverslag</a:t>
            </a:r>
          </a:p>
        </p:txBody>
      </p:sp>
      <p:cxnSp>
        <p:nvCxnSpPr>
          <p:cNvPr id="13" name="Rechte verbindingslijn met pijl 12">
            <a:extLst>
              <a:ext uri="{FF2B5EF4-FFF2-40B4-BE49-F238E27FC236}">
                <a16:creationId xmlns:a16="http://schemas.microsoft.com/office/drawing/2014/main" id="{B32BA25C-4818-44E9-96C9-B89416AE9E03}"/>
              </a:ext>
            </a:extLst>
          </p:cNvPr>
          <p:cNvCxnSpPr>
            <a:cxnSpLocks/>
          </p:cNvCxnSpPr>
          <p:nvPr/>
        </p:nvCxnSpPr>
        <p:spPr bwMode="auto">
          <a:xfrm>
            <a:off x="2259325" y="2898522"/>
            <a:ext cx="0" cy="0"/>
          </a:xfrm>
          <a:prstGeom prst="straightConnector1">
            <a:avLst/>
          </a:prstGeom>
          <a:noFill/>
          <a:ln>
            <a:noFill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Rechte verbindingslijn met pijl 15">
            <a:extLst>
              <a:ext uri="{FF2B5EF4-FFF2-40B4-BE49-F238E27FC236}">
                <a16:creationId xmlns:a16="http://schemas.microsoft.com/office/drawing/2014/main" id="{C0E64F6E-E896-49C6-8BBE-10BD5003FF2F}"/>
              </a:ext>
            </a:extLst>
          </p:cNvPr>
          <p:cNvCxnSpPr/>
          <p:nvPr/>
        </p:nvCxnSpPr>
        <p:spPr bwMode="auto">
          <a:xfrm>
            <a:off x="620713" y="2571904"/>
            <a:ext cx="0" cy="0"/>
          </a:xfrm>
          <a:prstGeom prst="straightConnector1">
            <a:avLst/>
          </a:prstGeom>
          <a:noFill/>
          <a:ln>
            <a:noFill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6392" name="Afbeelding 16391">
            <a:extLst>
              <a:ext uri="{FF2B5EF4-FFF2-40B4-BE49-F238E27FC236}">
                <a16:creationId xmlns:a16="http://schemas.microsoft.com/office/drawing/2014/main" id="{E51A34FE-AA03-4334-8C59-6164C84F0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064" y="3501008"/>
            <a:ext cx="3600400" cy="2400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816637"/>
      </p:ext>
    </p:extLst>
  </p:cSld>
  <p:clrMapOvr>
    <a:masterClrMapping/>
  </p:clrMapOvr>
  <p:transition>
    <p:cover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/>
          <p:cNvSpPr>
            <a:spLocks noGrp="1"/>
          </p:cNvSpPr>
          <p:nvPr>
            <p:ph type="title"/>
          </p:nvPr>
        </p:nvSpPr>
        <p:spPr>
          <a:xfrm>
            <a:off x="685800" y="404664"/>
            <a:ext cx="7772400" cy="1080120"/>
          </a:xfrm>
        </p:spPr>
        <p:txBody>
          <a:bodyPr/>
          <a:lstStyle/>
          <a:p>
            <a:r>
              <a:rPr lang="nl-NL" dirty="0"/>
              <a:t>4 </a:t>
            </a:r>
            <a:r>
              <a:rPr lang="nl-NL" dirty="0" err="1"/>
              <a:t>scanario’s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5800" y="1556792"/>
            <a:ext cx="7772400" cy="4248472"/>
          </a:xfrm>
        </p:spPr>
        <p:txBody>
          <a:bodyPr/>
          <a:lstStyle/>
          <a:p>
            <a:pPr marL="0" indent="0">
              <a:buNone/>
            </a:pPr>
            <a:r>
              <a:rPr lang="nl-NL" sz="2800" dirty="0"/>
              <a:t>1. Het probleem is opgelost,                               er is geen </a:t>
            </a:r>
            <a:r>
              <a:rPr lang="nl-NL" sz="2800" dirty="0" err="1"/>
              <a:t>Wmo</a:t>
            </a:r>
            <a:r>
              <a:rPr lang="nl-NL" sz="2800" dirty="0"/>
              <a:t> voorziening nodig</a:t>
            </a:r>
          </a:p>
          <a:p>
            <a:pPr marL="0" indent="0">
              <a:buNone/>
            </a:pPr>
            <a:r>
              <a:rPr lang="nl-NL" sz="2800" dirty="0"/>
              <a:t>2. Verwijzing naar een algemene voorziening                                  (bv huishoudelijke hulp of dagbesteding)</a:t>
            </a:r>
          </a:p>
          <a:p>
            <a:pPr marL="0" indent="0">
              <a:buNone/>
            </a:pPr>
            <a:r>
              <a:rPr lang="nl-NL" sz="2800" dirty="0"/>
              <a:t>3. Er is een </a:t>
            </a:r>
            <a:r>
              <a:rPr lang="nl-NL" sz="2800" dirty="0" err="1"/>
              <a:t>Wmo</a:t>
            </a:r>
            <a:r>
              <a:rPr lang="nl-NL" sz="2800" dirty="0"/>
              <a:t> maatwerkvoorziening nodig, de inwoner kan een aanvraag doen.</a:t>
            </a:r>
          </a:p>
          <a:p>
            <a:pPr>
              <a:buFontTx/>
              <a:buChar char="-"/>
            </a:pPr>
            <a:r>
              <a:rPr lang="nl-NL" sz="2800" dirty="0"/>
              <a:t>gespreksverslag ondertekenen</a:t>
            </a:r>
          </a:p>
          <a:p>
            <a:pPr>
              <a:buFontTx/>
              <a:buChar char="-"/>
            </a:pPr>
            <a:r>
              <a:rPr lang="nl-NL" sz="2800" dirty="0"/>
              <a:t>soms aanvullend onderzoek</a:t>
            </a:r>
          </a:p>
          <a:p>
            <a:pPr>
              <a:buFontTx/>
              <a:buChar char="-"/>
            </a:pPr>
            <a:r>
              <a:rPr lang="nl-NL" sz="2800" dirty="0"/>
              <a:t>besluit/beschikking</a:t>
            </a:r>
          </a:p>
          <a:p>
            <a:pPr>
              <a:buFontTx/>
              <a:buChar char="-"/>
            </a:pPr>
            <a:endParaRPr lang="nl-NL" sz="2800" dirty="0"/>
          </a:p>
          <a:p>
            <a:pPr marL="457200" lvl="1" indent="0">
              <a:buFontTx/>
              <a:buNone/>
              <a:defRPr/>
            </a:pPr>
            <a:endParaRPr lang="nl-NL" dirty="0"/>
          </a:p>
        </p:txBody>
      </p:sp>
      <p:sp>
        <p:nvSpPr>
          <p:cNvPr id="16388" name="Tijdelijke aanduiding voor dianumm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1C23BF2F-A27E-4BC8-B18C-AC4647606BB4}" type="slidenum">
              <a:rPr lang="nl-NL" sz="1400" smtClean="0"/>
              <a:pPr/>
              <a:t>13</a:t>
            </a:fld>
            <a:endParaRPr lang="nl-NL" sz="140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54288D1D-F93C-4F42-9413-FB6FB436D0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088" y="92629"/>
            <a:ext cx="3456384" cy="1920213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B2DBED1B-D944-41BB-88F1-6DD4A494DE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0152" y="4423235"/>
            <a:ext cx="3042973" cy="2023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37182"/>
      </p:ext>
    </p:extLst>
  </p:cSld>
  <p:clrMapOvr>
    <a:masterClrMapping/>
  </p:clrMapOvr>
  <p:transition>
    <p:cover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/>
          <p:cNvSpPr>
            <a:spLocks noGrp="1"/>
          </p:cNvSpPr>
          <p:nvPr>
            <p:ph type="title"/>
          </p:nvPr>
        </p:nvSpPr>
        <p:spPr>
          <a:xfrm>
            <a:off x="685800" y="404664"/>
            <a:ext cx="7772400" cy="1080120"/>
          </a:xfrm>
        </p:spPr>
        <p:txBody>
          <a:bodyPr/>
          <a:lstStyle/>
          <a:p>
            <a:r>
              <a:rPr lang="en-US" dirty="0"/>
              <a:t>4. </a:t>
            </a:r>
            <a:r>
              <a:rPr lang="en-US" dirty="0" err="1"/>
              <a:t>Ik</a:t>
            </a:r>
            <a:r>
              <a:rPr lang="en-US" dirty="0"/>
              <a:t> </a:t>
            </a:r>
            <a:r>
              <a:rPr lang="en-US" dirty="0" err="1"/>
              <a:t>kom</a:t>
            </a:r>
            <a:r>
              <a:rPr lang="en-US" dirty="0"/>
              <a:t> </a:t>
            </a:r>
            <a:r>
              <a:rPr lang="en-US" dirty="0" err="1"/>
              <a:t>niet</a:t>
            </a:r>
            <a:r>
              <a:rPr lang="en-US" dirty="0"/>
              <a:t> in </a:t>
            </a:r>
            <a:r>
              <a:rPr lang="en-US" dirty="0" err="1"/>
              <a:t>aanmerking</a:t>
            </a:r>
            <a:r>
              <a:rPr lang="en-US" dirty="0"/>
              <a:t>, wat nu?</a:t>
            </a:r>
            <a:endParaRPr lang="nl-NL" dirty="0"/>
          </a:p>
        </p:txBody>
      </p:sp>
      <p:sp>
        <p:nvSpPr>
          <p:cNvPr id="16388" name="Tijdelijke aanduiding voor dianumm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1C23BF2F-A27E-4BC8-B18C-AC4647606BB4}" type="slidenum">
              <a:rPr lang="nl-NL" sz="1400" smtClean="0"/>
              <a:pPr/>
              <a:t>14</a:t>
            </a:fld>
            <a:endParaRPr lang="nl-NL" sz="140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F36D4066-2D02-498D-AFD4-A2F3C5569A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8937" y="1365419"/>
            <a:ext cx="3286125" cy="17145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BA6E75AF-31C5-4EE9-AFBE-36D8A2C408D7}"/>
              </a:ext>
            </a:extLst>
          </p:cNvPr>
          <p:cNvSpPr txBox="1"/>
          <p:nvPr/>
        </p:nvSpPr>
        <p:spPr>
          <a:xfrm>
            <a:off x="263286" y="3456002"/>
            <a:ext cx="21999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 err="1"/>
              <a:t>Wmo</a:t>
            </a:r>
            <a:r>
              <a:rPr lang="nl-NL" sz="2800" dirty="0"/>
              <a:t> Aanvraag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D310E1B2-388B-433A-B22E-86E79CF72430}"/>
              </a:ext>
            </a:extLst>
          </p:cNvPr>
          <p:cNvSpPr txBox="1"/>
          <p:nvPr/>
        </p:nvSpPr>
        <p:spPr>
          <a:xfrm>
            <a:off x="3191114" y="3455898"/>
            <a:ext cx="23042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Besluit/</a:t>
            </a:r>
          </a:p>
          <a:p>
            <a:r>
              <a:rPr lang="nl-NL" sz="2800" dirty="0"/>
              <a:t>beschikking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BADC5307-CAF4-4A8C-A873-F98488AFB1C6}"/>
              </a:ext>
            </a:extLst>
          </p:cNvPr>
          <p:cNvSpPr txBox="1"/>
          <p:nvPr/>
        </p:nvSpPr>
        <p:spPr>
          <a:xfrm>
            <a:off x="6241701" y="3476861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Bezwaar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05098845-76A5-4202-8931-07342F13E8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1435" y="3828213"/>
            <a:ext cx="1024217" cy="15851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15BC7E5C-9B37-45AB-8EF5-4632FC457B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6241" y="3828213"/>
            <a:ext cx="1024217" cy="158510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4088870D-F098-4C1B-9651-D200CFE01D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5652" y="4869160"/>
            <a:ext cx="2447925" cy="18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197136"/>
      </p:ext>
    </p:extLst>
  </p:cSld>
  <p:clrMapOvr>
    <a:masterClrMapping/>
  </p:clrMapOvr>
  <p:transition>
    <p:cover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1A179D-740C-4547-90B9-67E71C759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Wie bepaalt dat??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03F62E0-2FB1-4A01-ABBB-29D6E7A730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err="1"/>
              <a:t>Wmo</a:t>
            </a:r>
            <a:r>
              <a:rPr lang="nl-NL" dirty="0"/>
              <a:t> 2015</a:t>
            </a:r>
          </a:p>
          <a:p>
            <a:r>
              <a:rPr lang="nl-NL" dirty="0"/>
              <a:t>Regels van de gemeente: Verordening, Beleidsregels </a:t>
            </a:r>
            <a:r>
              <a:rPr lang="nl-NL" dirty="0" err="1"/>
              <a:t>etc</a:t>
            </a:r>
            <a:endParaRPr lang="nl-NL" dirty="0"/>
          </a:p>
          <a:p>
            <a:r>
              <a:rPr lang="nl-NL" dirty="0"/>
              <a:t>Openbaar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AE450BC-BE45-47A8-9E0E-D1A998F697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DF5A43-DF95-4C67-833A-DEE2F2F2EC91}" type="slidenum">
              <a:rPr lang="nl-NL" smtClean="0"/>
              <a:pPr>
                <a:defRPr/>
              </a:pPr>
              <a:t>15</a:t>
            </a:fld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0BD5DF4-7A8E-4968-8C15-84730941BC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8900" y="3437141"/>
            <a:ext cx="2705100" cy="1685925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66827D88-EDBF-4D53-8CB2-0E7BC9C0B3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25" y="4768850"/>
            <a:ext cx="2762250" cy="1657350"/>
          </a:xfrm>
          <a:prstGeom prst="rect">
            <a:avLst/>
          </a:prstGeom>
        </p:spPr>
      </p:pic>
      <p:grpSp>
        <p:nvGrpSpPr>
          <p:cNvPr id="9" name="Groep 8">
            <a:extLst>
              <a:ext uri="{FF2B5EF4-FFF2-40B4-BE49-F238E27FC236}">
                <a16:creationId xmlns:a16="http://schemas.microsoft.com/office/drawing/2014/main" id="{B7A802A6-6388-4239-96FF-DB0F0DDEF400}"/>
              </a:ext>
            </a:extLst>
          </p:cNvPr>
          <p:cNvGrpSpPr/>
          <p:nvPr/>
        </p:nvGrpSpPr>
        <p:grpSpPr>
          <a:xfrm>
            <a:off x="1721702" y="4376440"/>
            <a:ext cx="3564720" cy="2175120"/>
            <a:chOff x="1721702" y="4376440"/>
            <a:chExt cx="3564720" cy="2175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7" name="Inkt 6">
                  <a:extLst>
                    <a:ext uri="{FF2B5EF4-FFF2-40B4-BE49-F238E27FC236}">
                      <a16:creationId xmlns:a16="http://schemas.microsoft.com/office/drawing/2014/main" id="{40048D21-B0C4-417E-9C03-3222A96CDF07}"/>
                    </a:ext>
                  </a:extLst>
                </p14:cNvPr>
                <p14:cNvContentPartPr/>
                <p14:nvPr/>
              </p14:nvContentPartPr>
              <p14:xfrm>
                <a:off x="1721702" y="4484080"/>
                <a:ext cx="2709720" cy="2067480"/>
              </p14:xfrm>
            </p:contentPart>
          </mc:Choice>
          <mc:Fallback xmlns="">
            <p:pic>
              <p:nvPicPr>
                <p:cNvPr id="7" name="Inkt 6">
                  <a:extLst>
                    <a:ext uri="{FF2B5EF4-FFF2-40B4-BE49-F238E27FC236}">
                      <a16:creationId xmlns:a16="http://schemas.microsoft.com/office/drawing/2014/main" id="{40048D21-B0C4-417E-9C03-3222A96CDF07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713062" y="4475440"/>
                  <a:ext cx="2727360" cy="208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8" name="Inkt 7">
                  <a:extLst>
                    <a:ext uri="{FF2B5EF4-FFF2-40B4-BE49-F238E27FC236}">
                      <a16:creationId xmlns:a16="http://schemas.microsoft.com/office/drawing/2014/main" id="{5F9690F2-EA08-412F-917A-3228CA2EDA58}"/>
                    </a:ext>
                  </a:extLst>
                </p14:cNvPr>
                <p14:cNvContentPartPr/>
                <p14:nvPr/>
              </p14:nvContentPartPr>
              <p14:xfrm>
                <a:off x="1988102" y="4376440"/>
                <a:ext cx="3298320" cy="1959120"/>
              </p14:xfrm>
            </p:contentPart>
          </mc:Choice>
          <mc:Fallback xmlns="">
            <p:pic>
              <p:nvPicPr>
                <p:cNvPr id="8" name="Inkt 7">
                  <a:extLst>
                    <a:ext uri="{FF2B5EF4-FFF2-40B4-BE49-F238E27FC236}">
                      <a16:creationId xmlns:a16="http://schemas.microsoft.com/office/drawing/2014/main" id="{5F9690F2-EA08-412F-917A-3228CA2EDA58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979462" y="4367440"/>
                  <a:ext cx="3315960" cy="19767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053354545"/>
      </p:ext>
    </p:extLst>
  </p:cSld>
  <p:clrMapOvr>
    <a:masterClrMapping/>
  </p:clrMapOvr>
  <p:transition>
    <p:cover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6F68C9-45C9-440F-AE94-272E861EC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609600"/>
            <a:ext cx="8496944" cy="1143000"/>
          </a:xfrm>
        </p:spPr>
        <p:txBody>
          <a:bodyPr/>
          <a:lstStyle/>
          <a:p>
            <a:r>
              <a:rPr lang="nl-NL" dirty="0"/>
              <a:t>Een </a:t>
            </a:r>
            <a:r>
              <a:rPr lang="nl-NL" dirty="0" err="1"/>
              <a:t>Wmo</a:t>
            </a:r>
            <a:r>
              <a:rPr lang="nl-NL" dirty="0"/>
              <a:t> voorziening zelf kopen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F550939-8718-4E31-9E58-4DA59B477D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DF5A43-DF95-4C67-833A-DEE2F2F2EC91}" type="slidenum">
              <a:rPr lang="nl-NL" smtClean="0"/>
              <a:pPr>
                <a:defRPr/>
              </a:pPr>
              <a:t>16</a:t>
            </a:fld>
            <a:endParaRPr lang="nl-NL"/>
          </a:p>
        </p:txBody>
      </p:sp>
      <p:pic>
        <p:nvPicPr>
          <p:cNvPr id="1026" name="Picture 2" descr="Wmo voorzieningen worden verstrekt als persoonsgebonden budget (Pgb) of  zorg in natura (Zin)">
            <a:extLst>
              <a:ext uri="{FF2B5EF4-FFF2-40B4-BE49-F238E27FC236}">
                <a16:creationId xmlns:a16="http://schemas.microsoft.com/office/drawing/2014/main" id="{F8781358-5567-4F73-A4DE-AD7A1DD98E2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619672"/>
            <a:ext cx="2230573" cy="2040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B766E206-3686-471C-A715-9FB4D0AC8F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8866" y="4437112"/>
            <a:ext cx="2236990" cy="2236990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22D7EFE5-01C3-4EA6-84A7-ED6A3DD5AF02}"/>
              </a:ext>
            </a:extLst>
          </p:cNvPr>
          <p:cNvSpPr txBox="1"/>
          <p:nvPr/>
        </p:nvSpPr>
        <p:spPr>
          <a:xfrm>
            <a:off x="418962" y="1619672"/>
            <a:ext cx="684076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nl-NL" sz="3200" dirty="0"/>
              <a:t>Persoonsgebonden budget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nl-NL" sz="3200" dirty="0"/>
              <a:t>Strenge voorwaarden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nl-NL" sz="3200" dirty="0"/>
              <a:t>Informatie over PGB op      website of via </a:t>
            </a:r>
            <a:r>
              <a:rPr lang="nl-NL" sz="3200" dirty="0" err="1"/>
              <a:t>Wmo</a:t>
            </a:r>
            <a:r>
              <a:rPr lang="nl-NL" sz="3200" dirty="0"/>
              <a:t> consulent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2256027538"/>
      </p:ext>
    </p:extLst>
  </p:cSld>
  <p:clrMapOvr>
    <a:masterClrMapping/>
  </p:clrMapOvr>
  <p:transition>
    <p:cover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CC40E3-39B9-4520-82DE-5757CA6A4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Eigen bijdrage </a:t>
            </a:r>
            <a:r>
              <a:rPr lang="nl-NL" dirty="0" err="1"/>
              <a:t>Wmo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5D25C29-206A-4BF6-88D1-B08F7C5ACF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Maximaal 20 euro per maand</a:t>
            </a:r>
          </a:p>
          <a:p>
            <a:r>
              <a:rPr lang="nl-NL" dirty="0"/>
              <a:t>Minimabeleid</a:t>
            </a:r>
          </a:p>
          <a:p>
            <a:r>
              <a:rPr lang="nl-NL" dirty="0"/>
              <a:t>Informatie via </a:t>
            </a:r>
            <a:r>
              <a:rPr lang="nl-NL" dirty="0" err="1"/>
              <a:t>Wmo</a:t>
            </a:r>
            <a:r>
              <a:rPr lang="nl-NL" dirty="0"/>
              <a:t> consulent</a:t>
            </a:r>
          </a:p>
          <a:p>
            <a:r>
              <a:rPr lang="nl-NL" dirty="0"/>
              <a:t>Centraal Administratie Kantoor (CAK)</a:t>
            </a:r>
          </a:p>
          <a:p>
            <a:r>
              <a:rPr lang="nl-NL" dirty="0"/>
              <a:t>2026 wijziging eigen bijdrage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8B3BFE6-8E46-4999-9D25-07BAFEB2800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DF5A43-DF95-4C67-833A-DEE2F2F2EC91}" type="slidenum">
              <a:rPr lang="nl-NL" smtClean="0"/>
              <a:pPr>
                <a:defRPr/>
              </a:pPr>
              <a:t>17</a:t>
            </a:fld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768316E-6F6C-440D-A8E7-7E26B4C689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6176" y="238125"/>
            <a:ext cx="2628900" cy="1743075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BA5BA35E-6163-4D44-AFD8-C2034871B9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5816" y="5160963"/>
            <a:ext cx="3048000" cy="149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347728"/>
      </p:ext>
    </p:extLst>
  </p:cSld>
  <p:clrMapOvr>
    <a:masterClrMapping/>
  </p:clrMapOvr>
  <p:transition>
    <p:cover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7992888" cy="1080120"/>
          </a:xfrm>
        </p:spPr>
        <p:txBody>
          <a:bodyPr/>
          <a:lstStyle/>
          <a:p>
            <a:r>
              <a:rPr lang="en-US" dirty="0"/>
              <a:t>Contact </a:t>
            </a:r>
            <a:r>
              <a:rPr lang="en-US" dirty="0" err="1"/>
              <a:t>opnemen</a:t>
            </a:r>
            <a:r>
              <a:rPr lang="en-US" dirty="0"/>
              <a:t> met de </a:t>
            </a:r>
            <a:r>
              <a:rPr lang="en-US" dirty="0" err="1"/>
              <a:t>Wmo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47855" y="1412776"/>
            <a:ext cx="7772400" cy="3168352"/>
          </a:xfrm>
        </p:spPr>
        <p:txBody>
          <a:bodyPr/>
          <a:lstStyle/>
          <a:p>
            <a:pPr>
              <a:defRPr/>
            </a:pPr>
            <a:r>
              <a:rPr lang="en-US" dirty="0" err="1"/>
              <a:t>Telefoon</a:t>
            </a:r>
            <a:r>
              <a:rPr lang="en-US" dirty="0"/>
              <a:t>: 14 0251</a:t>
            </a:r>
          </a:p>
          <a:p>
            <a:pPr>
              <a:defRPr/>
            </a:pPr>
            <a:r>
              <a:rPr lang="en-US" dirty="0"/>
              <a:t>Email: wmo@heemskerk.nl</a:t>
            </a:r>
          </a:p>
          <a:p>
            <a:pPr>
              <a:defRPr/>
            </a:pPr>
            <a:r>
              <a:rPr lang="en-US" dirty="0"/>
              <a:t>Website: www.Heemskerk.nl,  </a:t>
            </a:r>
            <a:r>
              <a:rPr lang="en-US" dirty="0" err="1"/>
              <a:t>zoekterm</a:t>
            </a:r>
            <a:r>
              <a:rPr lang="en-US" dirty="0"/>
              <a:t> ‘</a:t>
            </a:r>
            <a:r>
              <a:rPr lang="en-US" dirty="0" err="1"/>
              <a:t>Wmo</a:t>
            </a:r>
            <a:r>
              <a:rPr lang="en-US" dirty="0"/>
              <a:t>’ </a:t>
            </a:r>
          </a:p>
          <a:p>
            <a:pPr>
              <a:defRPr/>
            </a:pPr>
            <a:r>
              <a:rPr lang="en-US" dirty="0" err="1"/>
              <a:t>Serviceplein</a:t>
            </a:r>
            <a:r>
              <a:rPr lang="en-US" dirty="0"/>
              <a:t> Heemskerk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nl-NL" dirty="0"/>
          </a:p>
          <a:p>
            <a:pPr marL="0" indent="0">
              <a:buNone/>
              <a:defRPr/>
            </a:pPr>
            <a:endParaRPr lang="nl-NL" dirty="0"/>
          </a:p>
          <a:p>
            <a:pPr>
              <a:defRPr/>
            </a:pPr>
            <a:endParaRPr lang="nl-NL" dirty="0"/>
          </a:p>
          <a:p>
            <a:pPr marL="457200" lvl="1" indent="0">
              <a:buFontTx/>
              <a:buNone/>
              <a:defRPr/>
            </a:pPr>
            <a:endParaRPr lang="nl-NL" dirty="0"/>
          </a:p>
        </p:txBody>
      </p:sp>
      <p:sp>
        <p:nvSpPr>
          <p:cNvPr id="16388" name="Tijdelijke aanduiding voor dianumm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1C23BF2F-A27E-4BC8-B18C-AC4647606BB4}" type="slidenum">
              <a:rPr lang="nl-NL" sz="1400" smtClean="0"/>
              <a:pPr/>
              <a:t>18</a:t>
            </a:fld>
            <a:endParaRPr lang="nl-NL" sz="140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9B632DA3-92BA-4EE8-A694-798CA0CF9D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744" y="4581128"/>
            <a:ext cx="3960440" cy="1912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36093"/>
      </p:ext>
    </p:extLst>
  </p:cSld>
  <p:clrMapOvr>
    <a:masterClrMapping/>
  </p:clrMapOvr>
  <p:transition>
    <p:cover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el 1"/>
          <p:cNvSpPr>
            <a:spLocks noGrp="1"/>
          </p:cNvSpPr>
          <p:nvPr>
            <p:ph type="title"/>
          </p:nvPr>
        </p:nvSpPr>
        <p:spPr>
          <a:xfrm>
            <a:off x="685800" y="188640"/>
            <a:ext cx="7772400" cy="1152128"/>
          </a:xfrm>
        </p:spPr>
        <p:txBody>
          <a:bodyPr/>
          <a:lstStyle/>
          <a:p>
            <a:pPr eaLnBrk="1" hangingPunct="1"/>
            <a:r>
              <a:rPr lang="en-US" dirty="0" err="1"/>
              <a:t>Thema’s</a:t>
            </a:r>
            <a:endParaRPr lang="nl-NL" dirty="0"/>
          </a:p>
        </p:txBody>
      </p:sp>
      <p:sp>
        <p:nvSpPr>
          <p:cNvPr id="4099" name="Tijdelijke aanduiding voor inhoud 2"/>
          <p:cNvSpPr>
            <a:spLocks noGrp="1"/>
          </p:cNvSpPr>
          <p:nvPr>
            <p:ph idx="1"/>
          </p:nvPr>
        </p:nvSpPr>
        <p:spPr>
          <a:xfrm>
            <a:off x="685800" y="1196752"/>
            <a:ext cx="7772400" cy="4899248"/>
          </a:xfrm>
        </p:spPr>
        <p:txBody>
          <a:bodyPr/>
          <a:lstStyle/>
          <a:p>
            <a:pPr lvl="0"/>
            <a:r>
              <a:rPr lang="nl-NL" dirty="0"/>
              <a:t>Het doel van de </a:t>
            </a:r>
            <a:r>
              <a:rPr lang="nl-NL" dirty="0" err="1"/>
              <a:t>Wmo</a:t>
            </a:r>
            <a:endParaRPr lang="nl-NL" dirty="0"/>
          </a:p>
          <a:p>
            <a:pPr lvl="0"/>
            <a:r>
              <a:rPr lang="nl-NL" dirty="0"/>
              <a:t>Welke </a:t>
            </a:r>
            <a:r>
              <a:rPr lang="nl-NL" dirty="0" err="1"/>
              <a:t>Wmo</a:t>
            </a:r>
            <a:r>
              <a:rPr lang="nl-NL" dirty="0"/>
              <a:t> voorzieningen zijn er?</a:t>
            </a:r>
          </a:p>
          <a:p>
            <a:pPr lvl="0"/>
            <a:r>
              <a:rPr lang="nl-NL" dirty="0"/>
              <a:t>Hoe kom ik in aanmerking voor een </a:t>
            </a:r>
            <a:r>
              <a:rPr lang="nl-NL" dirty="0" err="1"/>
              <a:t>Wmo</a:t>
            </a:r>
            <a:r>
              <a:rPr lang="nl-NL" dirty="0"/>
              <a:t> voorziening?</a:t>
            </a:r>
          </a:p>
          <a:p>
            <a:pPr lvl="0"/>
            <a:r>
              <a:rPr lang="nl-NL" dirty="0"/>
              <a:t>Een </a:t>
            </a:r>
            <a:r>
              <a:rPr lang="nl-NL" dirty="0" err="1"/>
              <a:t>Wmo</a:t>
            </a:r>
            <a:r>
              <a:rPr lang="nl-NL" dirty="0"/>
              <a:t> voorziening zelf inkopen</a:t>
            </a:r>
          </a:p>
          <a:p>
            <a:pPr lvl="0"/>
            <a:r>
              <a:rPr lang="nl-NL" dirty="0"/>
              <a:t>Financiële eigen bijdrage</a:t>
            </a:r>
          </a:p>
          <a:p>
            <a:pPr lvl="0"/>
            <a:r>
              <a:rPr lang="nl-NL" dirty="0"/>
              <a:t>Contact opnemen met de </a:t>
            </a:r>
            <a:r>
              <a:rPr lang="nl-NL" dirty="0" err="1"/>
              <a:t>Wmo</a:t>
            </a:r>
            <a:endParaRPr lang="nl-NL" dirty="0"/>
          </a:p>
          <a:p>
            <a:pPr eaLnBrk="1" hangingPunct="1"/>
            <a:r>
              <a:rPr lang="en-US" sz="2800" dirty="0" err="1"/>
              <a:t>Vragen</a:t>
            </a:r>
            <a:endParaRPr lang="en-US" sz="2800" dirty="0"/>
          </a:p>
        </p:txBody>
      </p:sp>
      <p:sp>
        <p:nvSpPr>
          <p:cNvPr id="4100" name="Tijdelijke aanduiding voor dianumm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3FBA835D-7967-44ED-AAEC-B0ED282FA40A}" type="slidenum">
              <a:rPr lang="nl-NL" sz="1400" smtClean="0"/>
              <a:pPr/>
              <a:t>1</a:t>
            </a:fld>
            <a:endParaRPr lang="nl-NL" sz="1400"/>
          </a:p>
        </p:txBody>
      </p:sp>
    </p:spTree>
    <p:extLst>
      <p:ext uri="{BB962C8B-B14F-4D97-AF65-F5344CB8AC3E}">
        <p14:creationId xmlns:p14="http://schemas.microsoft.com/office/powerpoint/2010/main" val="3308468778"/>
      </p:ext>
    </p:extLst>
  </p:cSld>
  <p:clrMapOvr>
    <a:masterClrMapping/>
  </p:clrMapOvr>
  <p:transition>
    <p:cover dir="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Vragen</a:t>
            </a:r>
            <a:r>
              <a:rPr lang="en-US" dirty="0"/>
              <a:t>?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DF5A43-DF95-4C67-833A-DEE2F2F2EC91}" type="slidenum">
              <a:rPr lang="nl-NL" smtClean="0"/>
              <a:pPr>
                <a:defRPr/>
              </a:pPr>
              <a:t>19</a:t>
            </a:fld>
            <a:endParaRPr lang="nl-NL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060848"/>
            <a:ext cx="5402659" cy="4057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7327209"/>
      </p:ext>
    </p:extLst>
  </p:cSld>
  <p:clrMapOvr>
    <a:masterClrMapping/>
  </p:clrMapOvr>
  <p:transition>
    <p:cover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Het </a:t>
            </a:r>
            <a:r>
              <a:rPr lang="en-US" dirty="0" err="1"/>
              <a:t>doel</a:t>
            </a:r>
            <a:r>
              <a:rPr lang="en-US" dirty="0"/>
              <a:t> van de </a:t>
            </a:r>
            <a:r>
              <a:rPr lang="en-US" dirty="0" err="1"/>
              <a:t>Wmo</a:t>
            </a:r>
            <a:endParaRPr lang="nl-NL" dirty="0"/>
          </a:p>
        </p:txBody>
      </p:sp>
      <p:sp>
        <p:nvSpPr>
          <p:cNvPr id="512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1981200"/>
            <a:ext cx="7772400" cy="4114800"/>
          </a:xfrm>
        </p:spPr>
        <p:txBody>
          <a:bodyPr/>
          <a:lstStyle/>
          <a:p>
            <a:pPr lvl="0"/>
            <a:r>
              <a:rPr lang="nl-NL" dirty="0"/>
              <a:t>Langer thuis kunnen wonen</a:t>
            </a:r>
          </a:p>
          <a:p>
            <a:pPr lvl="0"/>
            <a:r>
              <a:rPr lang="nl-NL" dirty="0"/>
              <a:t>Bevorderen van de zelfstandigheid</a:t>
            </a:r>
          </a:p>
          <a:p>
            <a:pPr lvl="0"/>
            <a:r>
              <a:rPr lang="nl-NL" dirty="0"/>
              <a:t>Mee kunnen (blijven) doen aan de samenleving</a:t>
            </a:r>
          </a:p>
        </p:txBody>
      </p:sp>
      <p:sp>
        <p:nvSpPr>
          <p:cNvPr id="5124" name="Tijdelijke aanduiding voor dianumm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50A1CA2C-1473-4C8B-A73C-11D75D5F25ED}" type="slidenum">
              <a:rPr lang="nl-NL" sz="1400" smtClean="0"/>
              <a:pPr/>
              <a:t>2</a:t>
            </a:fld>
            <a:endParaRPr lang="nl-NL" sz="140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1C6522A-E4E0-4776-A732-268C7AD414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1920" y="3921697"/>
            <a:ext cx="4197914" cy="2160240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D98B0890-E0BF-4E52-85F9-8379DB9171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0192" y="776063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840233"/>
      </p:ext>
    </p:extLst>
  </p:cSld>
  <p:clrMapOvr>
    <a:masterClrMapping/>
  </p:clrMapOvr>
  <p:transition>
    <p:cover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5A06A4-6B2C-41D3-B8EB-4A7FBCE79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Hoofdcategorieën </a:t>
            </a:r>
            <a:r>
              <a:rPr lang="nl-NL" dirty="0" err="1"/>
              <a:t>Wmo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5F078D7-DE14-4548-89F0-7AA09020F7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nl-NL" dirty="0"/>
              <a:t>Voorzieningen:</a:t>
            </a:r>
          </a:p>
          <a:p>
            <a:pPr lvl="1"/>
            <a:r>
              <a:rPr lang="nl-NL" sz="2400" dirty="0"/>
              <a:t>Woonvoorzieningen of woningaanpassingen</a:t>
            </a:r>
          </a:p>
          <a:p>
            <a:pPr lvl="1"/>
            <a:r>
              <a:rPr lang="nl-NL" sz="2400" dirty="0"/>
              <a:t>Vervoersvoorzieningen</a:t>
            </a:r>
          </a:p>
          <a:p>
            <a:pPr lvl="1"/>
            <a:r>
              <a:rPr lang="nl-NL" sz="2400" dirty="0"/>
              <a:t>Rolstoelen</a:t>
            </a:r>
          </a:p>
          <a:p>
            <a:pPr marL="457200" lvl="1" indent="0">
              <a:buNone/>
            </a:pPr>
            <a:endParaRPr lang="nl-NL" sz="2000" dirty="0"/>
          </a:p>
          <a:p>
            <a:pPr marL="457200" lvl="1" indent="0">
              <a:buNone/>
            </a:pPr>
            <a:r>
              <a:rPr lang="nl-NL" dirty="0"/>
              <a:t>Ondersteuning:</a:t>
            </a:r>
          </a:p>
          <a:p>
            <a:pPr lvl="1"/>
            <a:r>
              <a:rPr lang="nl-NL" sz="2400" dirty="0"/>
              <a:t>Huishoudelijke hulp</a:t>
            </a:r>
          </a:p>
          <a:p>
            <a:pPr lvl="1"/>
            <a:r>
              <a:rPr lang="nl-NL" sz="2400" dirty="0"/>
              <a:t>Begeleiding thuis</a:t>
            </a:r>
          </a:p>
          <a:p>
            <a:pPr lvl="1"/>
            <a:r>
              <a:rPr lang="nl-NL" sz="2400" dirty="0"/>
              <a:t>Dagbesteding</a:t>
            </a:r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011F30F-B669-43A3-B52C-8A61A52DA4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DF5A43-DF95-4C67-833A-DEE2F2F2EC91}" type="slidenum">
              <a:rPr lang="nl-NL" smtClean="0"/>
              <a:pPr>
                <a:defRPr/>
              </a:pPr>
              <a:t>3</a:t>
            </a:fld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DD67A4D-09FD-4DB3-B180-2B7D6AEABA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4028" y="4221088"/>
            <a:ext cx="3921435" cy="1568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47037"/>
      </p:ext>
    </p:extLst>
  </p:cSld>
  <p:clrMapOvr>
    <a:masterClrMapping/>
  </p:clrMapOvr>
  <p:transition>
    <p:cover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371600"/>
          </a:xfrm>
        </p:spPr>
        <p:txBody>
          <a:bodyPr/>
          <a:lstStyle/>
          <a:p>
            <a:br>
              <a:rPr lang="en-US" dirty="0"/>
            </a:br>
            <a:r>
              <a:rPr lang="en-US" sz="4800" dirty="0"/>
              <a:t>1. </a:t>
            </a:r>
            <a:r>
              <a:rPr lang="nl-NL" sz="4800" dirty="0"/>
              <a:t>Wonen</a:t>
            </a:r>
            <a:br>
              <a:rPr lang="nl-NL" dirty="0"/>
            </a:br>
            <a:endParaRPr lang="nl-NL" dirty="0"/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3F7F118B-089F-4CF6-A417-4EC40C6285ED}" type="slidenum">
              <a:rPr lang="nl-NL" sz="1400" smtClean="0"/>
              <a:pPr/>
              <a:t>4</a:t>
            </a:fld>
            <a:endParaRPr lang="nl-NL" sz="140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E883EC8B-233F-4C45-AE04-1140EC5DFA8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225" r="-1408" b="13713"/>
          <a:stretch/>
        </p:blipFill>
        <p:spPr>
          <a:xfrm>
            <a:off x="348177" y="2226439"/>
            <a:ext cx="3288185" cy="2304256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7DA875DB-292D-4E61-95DC-346EA2B78D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3968" y="3798777"/>
            <a:ext cx="3452070" cy="230425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268DAE0A-848C-46A0-8C62-903F492E9043}"/>
              </a:ext>
            </a:extLst>
          </p:cNvPr>
          <p:cNvSpPr txBox="1"/>
          <p:nvPr/>
        </p:nvSpPr>
        <p:spPr>
          <a:xfrm>
            <a:off x="0" y="4653136"/>
            <a:ext cx="37683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/>
              <a:t>Drempelhulp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442E7134-27BA-433D-80DF-F3BB3A2821CC}"/>
              </a:ext>
            </a:extLst>
          </p:cNvPr>
          <p:cNvSpPr txBox="1"/>
          <p:nvPr/>
        </p:nvSpPr>
        <p:spPr>
          <a:xfrm>
            <a:off x="4283968" y="6103034"/>
            <a:ext cx="32881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/>
              <a:t>Traplift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EBC008B-4D53-4E11-B214-425CA79B3A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83" y="260648"/>
            <a:ext cx="2492896" cy="2492896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04B62BD8-5A9A-4727-91A4-8651C09BDAA8}"/>
              </a:ext>
            </a:extLst>
          </p:cNvPr>
          <p:cNvSpPr txBox="1"/>
          <p:nvPr/>
        </p:nvSpPr>
        <p:spPr>
          <a:xfrm>
            <a:off x="5017871" y="2776037"/>
            <a:ext cx="3888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/>
              <a:t>Rolstoel keuken</a:t>
            </a:r>
          </a:p>
        </p:txBody>
      </p:sp>
    </p:spTree>
    <p:extLst>
      <p:ext uri="{BB962C8B-B14F-4D97-AF65-F5344CB8AC3E}">
        <p14:creationId xmlns:p14="http://schemas.microsoft.com/office/powerpoint/2010/main" val="1298757224"/>
      </p:ext>
    </p:extLst>
  </p:cSld>
  <p:clrMapOvr>
    <a:masterClrMapping/>
  </p:clrMapOvr>
  <p:transition>
    <p:cover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	</a:t>
            </a:r>
            <a:endParaRPr lang="nl-NL" dirty="0"/>
          </a:p>
        </p:txBody>
      </p:sp>
      <p:sp>
        <p:nvSpPr>
          <p:cNvPr id="7172" name="Tijdelijke aanduiding voor dianumm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D6A42511-1E25-43AB-B546-86B7E1A1C5C3}" type="slidenum">
              <a:rPr lang="nl-NL" sz="1400" smtClean="0"/>
              <a:pPr/>
              <a:t>5</a:t>
            </a:fld>
            <a:endParaRPr lang="nl-NL" sz="140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DCF3F29B-23DB-4903-BBCB-AC62DEEE9A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740" y="587155"/>
            <a:ext cx="2961108" cy="1850693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72CE57C6-B9FC-4716-904C-4575EE3E07C8}"/>
              </a:ext>
            </a:extLst>
          </p:cNvPr>
          <p:cNvSpPr txBox="1"/>
          <p:nvPr/>
        </p:nvSpPr>
        <p:spPr>
          <a:xfrm>
            <a:off x="29589" y="2482420"/>
            <a:ext cx="33821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err="1"/>
              <a:t>Verhuiskosten-vergoeding</a:t>
            </a:r>
            <a:endParaRPr lang="nl-NL" sz="2400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DB8E1A3-A7B4-4D9A-B354-8F24766739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2200" y="1725224"/>
            <a:ext cx="2203815" cy="1411697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0E028D57-AB21-495C-9593-62BAC42E62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3499" y="3310521"/>
            <a:ext cx="1967519" cy="1967519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DEB0946B-989B-442A-8D87-B044030A57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93344" y="3082585"/>
            <a:ext cx="2071688" cy="1553766"/>
          </a:xfrm>
          <a:prstGeom prst="rect">
            <a:avLst/>
          </a:prstGeom>
        </p:spPr>
      </p:pic>
      <p:sp>
        <p:nvSpPr>
          <p:cNvPr id="7" name="Vermenigvuldigingsteken 6">
            <a:extLst>
              <a:ext uri="{FF2B5EF4-FFF2-40B4-BE49-F238E27FC236}">
                <a16:creationId xmlns:a16="http://schemas.microsoft.com/office/drawing/2014/main" id="{B57960D4-B9CF-4098-A572-542E45001EBD}"/>
              </a:ext>
            </a:extLst>
          </p:cNvPr>
          <p:cNvSpPr/>
          <p:nvPr/>
        </p:nvSpPr>
        <p:spPr bwMode="auto">
          <a:xfrm>
            <a:off x="5294312" y="1484784"/>
            <a:ext cx="3382144" cy="3897425"/>
          </a:xfrm>
          <a:prstGeom prst="mathMultiply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4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Inkt 7">
                <a:extLst>
                  <a:ext uri="{FF2B5EF4-FFF2-40B4-BE49-F238E27FC236}">
                    <a16:creationId xmlns:a16="http://schemas.microsoft.com/office/drawing/2014/main" id="{E91F1AE7-A17C-4782-AD64-3343D8DBA5B7}"/>
                  </a:ext>
                </a:extLst>
              </p14:cNvPr>
              <p14:cNvContentPartPr/>
              <p14:nvPr/>
            </p14:nvContentPartPr>
            <p14:xfrm>
              <a:off x="4822022" y="1340200"/>
              <a:ext cx="3753720" cy="4482360"/>
            </p14:xfrm>
          </p:contentPart>
        </mc:Choice>
        <mc:Fallback xmlns="">
          <p:pic>
            <p:nvPicPr>
              <p:cNvPr id="8" name="Inkt 7">
                <a:extLst>
                  <a:ext uri="{FF2B5EF4-FFF2-40B4-BE49-F238E27FC236}">
                    <a16:creationId xmlns:a16="http://schemas.microsoft.com/office/drawing/2014/main" id="{E91F1AE7-A17C-4782-AD64-3343D8DBA5B7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813382" y="1331200"/>
                <a:ext cx="3771360" cy="450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9" name="Inkt 8">
                <a:extLst>
                  <a:ext uri="{FF2B5EF4-FFF2-40B4-BE49-F238E27FC236}">
                    <a16:creationId xmlns:a16="http://schemas.microsoft.com/office/drawing/2014/main" id="{59E722EA-D368-4D89-A8C3-B92F9AF5A92E}"/>
                  </a:ext>
                </a:extLst>
              </p14:cNvPr>
              <p14:cNvContentPartPr/>
              <p14:nvPr/>
            </p14:nvContentPartPr>
            <p14:xfrm>
              <a:off x="5290742" y="1579960"/>
              <a:ext cx="3110040" cy="4249800"/>
            </p14:xfrm>
          </p:contentPart>
        </mc:Choice>
        <mc:Fallback xmlns="">
          <p:pic>
            <p:nvPicPr>
              <p:cNvPr id="9" name="Inkt 8">
                <a:extLst>
                  <a:ext uri="{FF2B5EF4-FFF2-40B4-BE49-F238E27FC236}">
                    <a16:creationId xmlns:a16="http://schemas.microsoft.com/office/drawing/2014/main" id="{59E722EA-D368-4D89-A8C3-B92F9AF5A92E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282102" y="1571320"/>
                <a:ext cx="3127680" cy="4267440"/>
              </a:xfrm>
              <a:prstGeom prst="rect">
                <a:avLst/>
              </a:prstGeom>
            </p:spPr>
          </p:pic>
        </mc:Fallback>
      </mc:AlternateContent>
      <p:sp>
        <p:nvSpPr>
          <p:cNvPr id="10" name="Tekstvak 9">
            <a:extLst>
              <a:ext uri="{FF2B5EF4-FFF2-40B4-BE49-F238E27FC236}">
                <a16:creationId xmlns:a16="http://schemas.microsoft.com/office/drawing/2014/main" id="{9C10ABCA-450D-49FB-943E-1B42FCD12C31}"/>
              </a:ext>
            </a:extLst>
          </p:cNvPr>
          <p:cNvSpPr txBox="1"/>
          <p:nvPr/>
        </p:nvSpPr>
        <p:spPr>
          <a:xfrm>
            <a:off x="5290742" y="5661248"/>
            <a:ext cx="29536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/>
              <a:t>Geen </a:t>
            </a:r>
            <a:r>
              <a:rPr lang="nl-NL" sz="3600" dirty="0" err="1"/>
              <a:t>Wmo</a:t>
            </a:r>
            <a:endParaRPr lang="nl-NL" sz="3600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41F4EF56-6087-4766-8041-31768E1B131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29178" y="3581380"/>
            <a:ext cx="2310380" cy="2625431"/>
          </a:xfrm>
          <a:prstGeom prst="rect">
            <a:avLst/>
          </a:prstGeom>
        </p:spPr>
      </p:pic>
      <p:sp>
        <p:nvSpPr>
          <p:cNvPr id="12" name="Tekstvak 11">
            <a:extLst>
              <a:ext uri="{FF2B5EF4-FFF2-40B4-BE49-F238E27FC236}">
                <a16:creationId xmlns:a16="http://schemas.microsoft.com/office/drawing/2014/main" id="{63F697C1-CA50-4372-932E-B64FD4BE50C4}"/>
              </a:ext>
            </a:extLst>
          </p:cNvPr>
          <p:cNvSpPr txBox="1"/>
          <p:nvPr/>
        </p:nvSpPr>
        <p:spPr>
          <a:xfrm>
            <a:off x="923725" y="6090053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Tillift</a:t>
            </a:r>
          </a:p>
        </p:txBody>
      </p:sp>
    </p:spTree>
    <p:extLst>
      <p:ext uri="{BB962C8B-B14F-4D97-AF65-F5344CB8AC3E}">
        <p14:creationId xmlns:p14="http://schemas.microsoft.com/office/powerpoint/2010/main" val="1041090659"/>
      </p:ext>
    </p:extLst>
  </p:cSld>
  <p:clrMapOvr>
    <a:masterClrMapping/>
  </p:clrMapOvr>
  <p:transition>
    <p:cover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7772400" cy="1080120"/>
          </a:xfrm>
        </p:spPr>
        <p:txBody>
          <a:bodyPr/>
          <a:lstStyle/>
          <a:p>
            <a:r>
              <a:rPr lang="en-US" dirty="0"/>
              <a:t>2. </a:t>
            </a:r>
            <a:r>
              <a:rPr lang="en-US" dirty="0" err="1"/>
              <a:t>Vervoersvoorzieningen</a:t>
            </a:r>
            <a:endParaRPr lang="nl-NL" dirty="0"/>
          </a:p>
        </p:txBody>
      </p:sp>
      <p:sp>
        <p:nvSpPr>
          <p:cNvPr id="16388" name="Tijdelijke aanduiding voor dianumm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1C23BF2F-A27E-4BC8-B18C-AC4647606BB4}" type="slidenum">
              <a:rPr lang="nl-NL" sz="1400" smtClean="0"/>
              <a:pPr/>
              <a:t>6</a:t>
            </a:fld>
            <a:endParaRPr lang="nl-NL" sz="140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E7B59EE-28CB-4B12-A5D5-9756AF07C2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831" y="1484784"/>
            <a:ext cx="2271961" cy="2271961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8B036426-BBCC-4950-AC8D-029ADECB7497}"/>
              </a:ext>
            </a:extLst>
          </p:cNvPr>
          <p:cNvSpPr txBox="1"/>
          <p:nvPr/>
        </p:nvSpPr>
        <p:spPr>
          <a:xfrm>
            <a:off x="208346" y="3837994"/>
            <a:ext cx="2704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 err="1"/>
              <a:t>Scootmobiel</a:t>
            </a:r>
            <a:endParaRPr lang="nl-NL" sz="3600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3C70A2E4-912D-4BC5-B29D-368783B007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4521" y="1340767"/>
            <a:ext cx="2951820" cy="196788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F264D408-1153-4D88-A6DC-C81EB4F7A843}"/>
              </a:ext>
            </a:extLst>
          </p:cNvPr>
          <p:cNvSpPr txBox="1"/>
          <p:nvPr/>
        </p:nvSpPr>
        <p:spPr>
          <a:xfrm>
            <a:off x="5688165" y="3308647"/>
            <a:ext cx="30566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 err="1"/>
              <a:t>Wmo</a:t>
            </a:r>
            <a:r>
              <a:rPr lang="nl-NL" sz="3600" dirty="0"/>
              <a:t> taxi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97C2FCDF-8B4D-408F-ABA3-EDC7FCD09A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6404" y="4073597"/>
            <a:ext cx="2519772" cy="1679848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E5F300BC-C57C-4422-AE82-F7501D4FF377}"/>
              </a:ext>
            </a:extLst>
          </p:cNvPr>
          <p:cNvSpPr txBox="1"/>
          <p:nvPr/>
        </p:nvSpPr>
        <p:spPr>
          <a:xfrm>
            <a:off x="3528997" y="5864403"/>
            <a:ext cx="27345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/>
              <a:t>Driewielfiets</a:t>
            </a:r>
          </a:p>
        </p:txBody>
      </p:sp>
    </p:spTree>
    <p:extLst>
      <p:ext uri="{BB962C8B-B14F-4D97-AF65-F5344CB8AC3E}">
        <p14:creationId xmlns:p14="http://schemas.microsoft.com/office/powerpoint/2010/main" val="3972617303"/>
      </p:ext>
    </p:extLst>
  </p:cSld>
  <p:clrMapOvr>
    <a:masterClrMapping/>
  </p:clrMapOvr>
  <p:transition>
    <p:cover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71513B1-B7C9-4BD4-80CD-AE4D9D03AA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DF5A43-DF95-4C67-833A-DEE2F2F2EC91}" type="slidenum">
              <a:rPr lang="nl-NL" smtClean="0"/>
              <a:pPr>
                <a:defRPr/>
              </a:pPr>
              <a:t>7</a:t>
            </a:fld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80E0B9D-544C-4E35-934E-CD716A2191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322" y="980728"/>
            <a:ext cx="4003993" cy="224961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B8094223-4DEA-4AB3-80B1-7C04AA5550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5194" y="3645024"/>
            <a:ext cx="3246262" cy="216024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377EF439-26EB-447E-A393-D004DB48BE93}"/>
              </a:ext>
            </a:extLst>
          </p:cNvPr>
          <p:cNvSpPr txBox="1"/>
          <p:nvPr/>
        </p:nvSpPr>
        <p:spPr>
          <a:xfrm>
            <a:off x="4932040" y="1340768"/>
            <a:ext cx="3384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Geen </a:t>
            </a:r>
            <a:r>
              <a:rPr lang="nl-NL" dirty="0" err="1"/>
              <a:t>Wmo</a:t>
            </a:r>
            <a:endParaRPr lang="nl-NL" dirty="0"/>
          </a:p>
        </p:txBody>
      </p:sp>
      <p:grpSp>
        <p:nvGrpSpPr>
          <p:cNvPr id="13" name="Groep 12">
            <a:extLst>
              <a:ext uri="{FF2B5EF4-FFF2-40B4-BE49-F238E27FC236}">
                <a16:creationId xmlns:a16="http://schemas.microsoft.com/office/drawing/2014/main" id="{7F806D9C-C75D-4CC3-9DF5-AE3B3B4E5E26}"/>
              </a:ext>
            </a:extLst>
          </p:cNvPr>
          <p:cNvGrpSpPr/>
          <p:nvPr/>
        </p:nvGrpSpPr>
        <p:grpSpPr>
          <a:xfrm>
            <a:off x="470300" y="417160"/>
            <a:ext cx="7570440" cy="5587200"/>
            <a:chOff x="470300" y="417160"/>
            <a:chExt cx="7570440" cy="5587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8" name="Inkt 7">
                  <a:extLst>
                    <a:ext uri="{FF2B5EF4-FFF2-40B4-BE49-F238E27FC236}">
                      <a16:creationId xmlns:a16="http://schemas.microsoft.com/office/drawing/2014/main" id="{6BF733B0-A2A3-4521-986D-DCDC1CA12220}"/>
                    </a:ext>
                  </a:extLst>
                </p14:cNvPr>
                <p14:cNvContentPartPr/>
                <p14:nvPr/>
              </p14:nvContentPartPr>
              <p14:xfrm>
                <a:off x="736340" y="533080"/>
                <a:ext cx="4444200" cy="3115440"/>
              </p14:xfrm>
            </p:contentPart>
          </mc:Choice>
          <mc:Fallback xmlns="">
            <p:pic>
              <p:nvPicPr>
                <p:cNvPr id="8" name="Inkt 7">
                  <a:extLst>
                    <a:ext uri="{FF2B5EF4-FFF2-40B4-BE49-F238E27FC236}">
                      <a16:creationId xmlns:a16="http://schemas.microsoft.com/office/drawing/2014/main" id="{6BF733B0-A2A3-4521-986D-DCDC1CA12220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727700" y="524080"/>
                  <a:ext cx="4461840" cy="313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9" name="Inkt 8">
                  <a:extLst>
                    <a:ext uri="{FF2B5EF4-FFF2-40B4-BE49-F238E27FC236}">
                      <a16:creationId xmlns:a16="http://schemas.microsoft.com/office/drawing/2014/main" id="{E7BDD254-785E-46ED-B38A-DEB4857120AC}"/>
                    </a:ext>
                  </a:extLst>
                </p14:cNvPr>
                <p14:cNvContentPartPr/>
                <p14:nvPr/>
              </p14:nvContentPartPr>
              <p14:xfrm>
                <a:off x="470300" y="417160"/>
                <a:ext cx="3828600" cy="3543480"/>
              </p14:xfrm>
            </p:contentPart>
          </mc:Choice>
          <mc:Fallback xmlns="">
            <p:pic>
              <p:nvPicPr>
                <p:cNvPr id="9" name="Inkt 8">
                  <a:extLst>
                    <a:ext uri="{FF2B5EF4-FFF2-40B4-BE49-F238E27FC236}">
                      <a16:creationId xmlns:a16="http://schemas.microsoft.com/office/drawing/2014/main" id="{E7BDD254-785E-46ED-B38A-DEB4857120AC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61300" y="408160"/>
                  <a:ext cx="3846240" cy="356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1" name="Inkt 10">
                  <a:extLst>
                    <a:ext uri="{FF2B5EF4-FFF2-40B4-BE49-F238E27FC236}">
                      <a16:creationId xmlns:a16="http://schemas.microsoft.com/office/drawing/2014/main" id="{470DF704-AE7C-4DE6-ADF7-11DD7C2272A9}"/>
                    </a:ext>
                  </a:extLst>
                </p14:cNvPr>
                <p14:cNvContentPartPr/>
                <p14:nvPr/>
              </p14:nvContentPartPr>
              <p14:xfrm>
                <a:off x="4243100" y="2793160"/>
                <a:ext cx="3493080" cy="2871000"/>
              </p14:xfrm>
            </p:contentPart>
          </mc:Choice>
          <mc:Fallback xmlns="">
            <p:pic>
              <p:nvPicPr>
                <p:cNvPr id="11" name="Inkt 10">
                  <a:extLst>
                    <a:ext uri="{FF2B5EF4-FFF2-40B4-BE49-F238E27FC236}">
                      <a16:creationId xmlns:a16="http://schemas.microsoft.com/office/drawing/2014/main" id="{470DF704-AE7C-4DE6-ADF7-11DD7C2272A9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234100" y="2784160"/>
                  <a:ext cx="3510720" cy="288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2" name="Inkt 11">
                  <a:extLst>
                    <a:ext uri="{FF2B5EF4-FFF2-40B4-BE49-F238E27FC236}">
                      <a16:creationId xmlns:a16="http://schemas.microsoft.com/office/drawing/2014/main" id="{28E1DDB0-1EB1-44A0-927C-FF04A45560DA}"/>
                    </a:ext>
                  </a:extLst>
                </p14:cNvPr>
                <p14:cNvContentPartPr/>
                <p14:nvPr/>
              </p14:nvContentPartPr>
              <p14:xfrm>
                <a:off x="5486180" y="3142360"/>
                <a:ext cx="2554560" cy="2862000"/>
              </p14:xfrm>
            </p:contentPart>
          </mc:Choice>
          <mc:Fallback xmlns="">
            <p:pic>
              <p:nvPicPr>
                <p:cNvPr id="12" name="Inkt 11">
                  <a:extLst>
                    <a:ext uri="{FF2B5EF4-FFF2-40B4-BE49-F238E27FC236}">
                      <a16:creationId xmlns:a16="http://schemas.microsoft.com/office/drawing/2014/main" id="{28E1DDB0-1EB1-44A0-927C-FF04A45560DA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5477180" y="3133360"/>
                  <a:ext cx="2572200" cy="28796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754598547"/>
      </p:ext>
    </p:extLst>
  </p:cSld>
  <p:clrMapOvr>
    <a:masterClrMapping/>
  </p:clrMapOvr>
  <p:transition>
    <p:cover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/>
          <p:cNvSpPr>
            <a:spLocks noGrp="1"/>
          </p:cNvSpPr>
          <p:nvPr>
            <p:ph type="title"/>
          </p:nvPr>
        </p:nvSpPr>
        <p:spPr>
          <a:xfrm>
            <a:off x="685800" y="404664"/>
            <a:ext cx="7772400" cy="1080120"/>
          </a:xfrm>
        </p:spPr>
        <p:txBody>
          <a:bodyPr/>
          <a:lstStyle/>
          <a:p>
            <a:r>
              <a:rPr lang="nl-NL" dirty="0"/>
              <a:t>3. Rolstoelen</a:t>
            </a:r>
          </a:p>
        </p:txBody>
      </p:sp>
      <p:sp>
        <p:nvSpPr>
          <p:cNvPr id="16388" name="Tijdelijke aanduiding voor dianumm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1C23BF2F-A27E-4BC8-B18C-AC4647606BB4}" type="slidenum">
              <a:rPr lang="nl-NL" sz="1400" smtClean="0"/>
              <a:pPr/>
              <a:t>8</a:t>
            </a:fld>
            <a:endParaRPr lang="nl-NL" sz="140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57F01C4-A4AF-4A40-8EC6-31C3F1BF6A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184" y="325680"/>
            <a:ext cx="2448272" cy="2318208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7ABE0E5B-F900-4428-B007-BD705CE627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34" y="1484784"/>
            <a:ext cx="2697088" cy="2697088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4CBB0D54-7583-4394-A83E-109F2D7EE7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9952" y="2937310"/>
            <a:ext cx="2318208" cy="2318208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40846EF9-BF0B-4607-A3B9-DB5F12BF1326}"/>
              </a:ext>
            </a:extLst>
          </p:cNvPr>
          <p:cNvSpPr txBox="1"/>
          <p:nvPr/>
        </p:nvSpPr>
        <p:spPr>
          <a:xfrm>
            <a:off x="199762" y="5510965"/>
            <a:ext cx="84877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Eerst thuiszorg uitleen, dan </a:t>
            </a:r>
            <a:r>
              <a:rPr lang="nl-NL" dirty="0" err="1"/>
              <a:t>Wmo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97458731"/>
      </p:ext>
    </p:extLst>
  </p:cSld>
  <p:clrMapOvr>
    <a:masterClrMapping/>
  </p:clrMapOvr>
  <p:transition>
    <p:cover dir="d"/>
  </p:transition>
</p:sld>
</file>

<file path=ppt/theme/theme1.xml><?xml version="1.0" encoding="utf-8"?>
<a:theme xmlns:a="http://schemas.openxmlformats.org/drawingml/2006/main" name="Presentatie Wmo 2015 Heemskerk">
  <a:themeElements>
    <a:clrScheme name="Kantoorthema 1">
      <a:dk1>
        <a:srgbClr val="FFCC01"/>
      </a:dk1>
      <a:lt1>
        <a:srgbClr val="FFFFFF"/>
      </a:lt1>
      <a:dk2>
        <a:srgbClr val="FFCC01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DAAE01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them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nl-NL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nl-NL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Kantoorthema 1">
        <a:dk1>
          <a:srgbClr val="FFCC01"/>
        </a:dk1>
        <a:lt1>
          <a:srgbClr val="FFFFFF"/>
        </a:lt1>
        <a:dk2>
          <a:srgbClr val="FFCC01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DAAE01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Kantoorthema">
  <a:themeElements>
    <a:clrScheme name="">
      <a:dk1>
        <a:srgbClr val="FFCC01"/>
      </a:dk1>
      <a:lt1>
        <a:srgbClr val="FFFFFF"/>
      </a:lt1>
      <a:dk2>
        <a:srgbClr val="FFCC01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DAAE01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">
      <a:dk1>
        <a:srgbClr val="FFCC01"/>
      </a:dk1>
      <a:lt1>
        <a:srgbClr val="FFFFFF"/>
      </a:lt1>
      <a:dk2>
        <a:srgbClr val="FFCC01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DAAE01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Presentatie Wmo 2015 Heemskerk</Template>
  <TotalTime>883</TotalTime>
  <Words>398</Words>
  <Application>Microsoft Office PowerPoint</Application>
  <PresentationFormat>Diavoorstelling (4:3)</PresentationFormat>
  <Paragraphs>107</Paragraphs>
  <Slides>20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20</vt:i4>
      </vt:variant>
    </vt:vector>
  </HeadingPairs>
  <TitlesOfParts>
    <vt:vector size="23" baseType="lpstr">
      <vt:lpstr>Arial</vt:lpstr>
      <vt:lpstr>Wingdings</vt:lpstr>
      <vt:lpstr>Presentatie Wmo 2015 Heemskerk</vt:lpstr>
      <vt:lpstr>Informatiebijeenkomst  </vt:lpstr>
      <vt:lpstr>Thema’s</vt:lpstr>
      <vt:lpstr>Het doel van de Wmo</vt:lpstr>
      <vt:lpstr>Hoofdcategorieën Wmo</vt:lpstr>
      <vt:lpstr> 1. Wonen </vt:lpstr>
      <vt:lpstr> </vt:lpstr>
      <vt:lpstr>2. Vervoersvoorzieningen</vt:lpstr>
      <vt:lpstr>PowerPoint-presentatie</vt:lpstr>
      <vt:lpstr>3. Rolstoelen</vt:lpstr>
      <vt:lpstr>4. Huishoudelijke hulp</vt:lpstr>
      <vt:lpstr>5. Thuisbegeleiding</vt:lpstr>
      <vt:lpstr>6. Dagbesteding</vt:lpstr>
      <vt:lpstr>Hoe kom ik in aanmerking?</vt:lpstr>
      <vt:lpstr>4 scanario’s</vt:lpstr>
      <vt:lpstr>4. Ik kom niet in aanmerking, wat nu?</vt:lpstr>
      <vt:lpstr>Wie bepaalt dat??</vt:lpstr>
      <vt:lpstr>Een Wmo voorziening zelf kopen</vt:lpstr>
      <vt:lpstr>Eigen bijdrage Wmo</vt:lpstr>
      <vt:lpstr>Contact opnemen met de Wmo</vt:lpstr>
      <vt:lpstr>Vragen?</vt:lpstr>
    </vt:vector>
  </TitlesOfParts>
  <Company>Gemeente Heemskerk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Presentatie Werkgroep Informatie Senioren</dc:title>
  <dc:creator>Punt, mw. E.</dc:creator>
  <cp:lastModifiedBy>Marleen Niesten</cp:lastModifiedBy>
  <cp:revision>30</cp:revision>
  <dcterms:created xsi:type="dcterms:W3CDTF">2016-03-16T08:57:07Z</dcterms:created>
  <dcterms:modified xsi:type="dcterms:W3CDTF">2025-10-21T07:43:32Z</dcterms:modified>
</cp:coreProperties>
</file>