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67" r:id="rId3"/>
    <p:sldId id="268" r:id="rId4"/>
    <p:sldId id="273" r:id="rId5"/>
    <p:sldId id="259" r:id="rId6"/>
    <p:sldId id="280" r:id="rId7"/>
    <p:sldId id="282" r:id="rId8"/>
    <p:sldId id="272" r:id="rId9"/>
    <p:sldId id="283" r:id="rId10"/>
    <p:sldId id="281" r:id="rId11"/>
    <p:sldId id="285" r:id="rId12"/>
    <p:sldId id="274" r:id="rId13"/>
    <p:sldId id="278" r:id="rId14"/>
    <p:sldId id="288" r:id="rId15"/>
    <p:sldId id="271" r:id="rId16"/>
    <p:sldId id="292" r:id="rId17"/>
    <p:sldId id="293" r:id="rId18"/>
    <p:sldId id="295" r:id="rId19"/>
    <p:sldId id="294" r:id="rId20"/>
    <p:sldId id="296" r:id="rId21"/>
    <p:sldId id="287" r:id="rId22"/>
    <p:sldId id="277" r:id="rId23"/>
    <p:sldId id="276" r:id="rId24"/>
    <p:sldId id="260" r:id="rId25"/>
    <p:sldId id="261" r:id="rId26"/>
    <p:sldId id="262" r:id="rId27"/>
    <p:sldId id="263" r:id="rId28"/>
    <p:sldId id="264" r:id="rId29"/>
    <p:sldId id="265" r:id="rId30"/>
    <p:sldId id="266" r:id="rId3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359"/>
    <a:srgbClr val="F2E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41" autoAdjust="0"/>
  </p:normalViewPr>
  <p:slideViewPr>
    <p:cSldViewPr snapToGrid="0">
      <p:cViewPr varScale="1">
        <p:scale>
          <a:sx n="70" d="100"/>
          <a:sy n="70" d="100"/>
        </p:scale>
        <p:origin x="1138" y="2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48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CB68F7-FE57-44B8-A9FE-27B4D4A010F4}" type="datetimeFigureOut">
              <a:rPr lang="nl-NL" smtClean="0"/>
              <a:t>26-2-2026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194806-43EC-461C-BD85-4BFE83504220}" type="slidenum">
              <a:rPr lang="nl-NL" smtClean="0"/>
              <a:t>‹nr.›</a:t>
            </a:fld>
            <a:endParaRPr lang="nl-NL"/>
          </a:p>
        </p:txBody>
      </p:sp>
    </p:spTree>
    <p:extLst>
      <p:ext uri="{BB962C8B-B14F-4D97-AF65-F5344CB8AC3E}">
        <p14:creationId xmlns:p14="http://schemas.microsoft.com/office/powerpoint/2010/main" val="4236290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Dementie problemen met denken meest voorkomende AD, wel 50 soorten</a:t>
            </a:r>
          </a:p>
          <a:p>
            <a:r>
              <a:rPr lang="nl-NL" dirty="0"/>
              <a:t>PDD </a:t>
            </a:r>
            <a:r>
              <a:rPr lang="nl-NL" dirty="0" err="1"/>
              <a:t>patienten</a:t>
            </a:r>
            <a:r>
              <a:rPr lang="nl-NL" dirty="0"/>
              <a:t> die eerst PD hebben</a:t>
            </a:r>
          </a:p>
          <a:p>
            <a:r>
              <a:rPr lang="nl-NL" dirty="0"/>
              <a:t>Parkinsonismen meerdere ziekten met </a:t>
            </a:r>
            <a:r>
              <a:rPr lang="nl-NL" dirty="0" err="1"/>
              <a:t>parkinsonkenmerken</a:t>
            </a:r>
            <a:r>
              <a:rPr lang="nl-NL" dirty="0"/>
              <a:t> maar anders zoals MSA, PSP, DPB</a:t>
            </a:r>
          </a:p>
        </p:txBody>
      </p:sp>
      <p:sp>
        <p:nvSpPr>
          <p:cNvPr id="4" name="Tijdelijke aanduiding voor dianummer 3"/>
          <p:cNvSpPr>
            <a:spLocks noGrp="1"/>
          </p:cNvSpPr>
          <p:nvPr>
            <p:ph type="sldNum" sz="quarter" idx="5"/>
          </p:nvPr>
        </p:nvSpPr>
        <p:spPr/>
        <p:txBody>
          <a:bodyPr/>
          <a:lstStyle/>
          <a:p>
            <a:fld id="{E6194806-43EC-461C-BD85-4BFE83504220}" type="slidenum">
              <a:rPr lang="nl-NL" smtClean="0"/>
              <a:t>3</a:t>
            </a:fld>
            <a:endParaRPr lang="nl-NL"/>
          </a:p>
        </p:txBody>
      </p:sp>
    </p:spTree>
    <p:extLst>
      <p:ext uri="{BB962C8B-B14F-4D97-AF65-F5344CB8AC3E}">
        <p14:creationId xmlns:p14="http://schemas.microsoft.com/office/powerpoint/2010/main" val="2950995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Uitleg </a:t>
            </a:r>
            <a:r>
              <a:rPr lang="nl-NL" dirty="0" err="1"/>
              <a:t>biomarker</a:t>
            </a:r>
            <a:endParaRPr lang="nl-NL" dirty="0"/>
          </a:p>
        </p:txBody>
      </p:sp>
      <p:sp>
        <p:nvSpPr>
          <p:cNvPr id="4" name="Tijdelijke aanduiding voor dianummer 3"/>
          <p:cNvSpPr>
            <a:spLocks noGrp="1"/>
          </p:cNvSpPr>
          <p:nvPr>
            <p:ph type="sldNum" sz="quarter" idx="5"/>
          </p:nvPr>
        </p:nvSpPr>
        <p:spPr/>
        <p:txBody>
          <a:bodyPr/>
          <a:lstStyle/>
          <a:p>
            <a:fld id="{E6194806-43EC-461C-BD85-4BFE83504220}" type="slidenum">
              <a:rPr lang="nl-NL" smtClean="0"/>
              <a:t>4</a:t>
            </a:fld>
            <a:endParaRPr lang="nl-NL"/>
          </a:p>
        </p:txBody>
      </p:sp>
    </p:spTree>
    <p:extLst>
      <p:ext uri="{BB962C8B-B14F-4D97-AF65-F5344CB8AC3E}">
        <p14:creationId xmlns:p14="http://schemas.microsoft.com/office/powerpoint/2010/main" val="1805708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Duits-</a:t>
            </a:r>
            <a:r>
              <a:rPr lang="nl-NL" dirty="0" err="1"/>
              <a:t>amerikaans</a:t>
            </a:r>
            <a:r>
              <a:rPr lang="nl-NL" dirty="0"/>
              <a:t> neuroloog in 1912 paper over </a:t>
            </a:r>
            <a:r>
              <a:rPr lang="nl-NL" dirty="0" err="1"/>
              <a:t>lewy</a:t>
            </a:r>
            <a:r>
              <a:rPr lang="nl-NL" dirty="0"/>
              <a:t> lichaampjes</a:t>
            </a:r>
          </a:p>
        </p:txBody>
      </p:sp>
      <p:sp>
        <p:nvSpPr>
          <p:cNvPr id="4" name="Tijdelijke aanduiding voor dianummer 3"/>
          <p:cNvSpPr>
            <a:spLocks noGrp="1"/>
          </p:cNvSpPr>
          <p:nvPr>
            <p:ph type="sldNum" sz="quarter" idx="5"/>
          </p:nvPr>
        </p:nvSpPr>
        <p:spPr/>
        <p:txBody>
          <a:bodyPr/>
          <a:lstStyle/>
          <a:p>
            <a:fld id="{E6194806-43EC-461C-BD85-4BFE83504220}" type="slidenum">
              <a:rPr lang="nl-NL" smtClean="0"/>
              <a:t>5</a:t>
            </a:fld>
            <a:endParaRPr lang="nl-NL"/>
          </a:p>
        </p:txBody>
      </p:sp>
    </p:spTree>
    <p:extLst>
      <p:ext uri="{BB962C8B-B14F-4D97-AF65-F5344CB8AC3E}">
        <p14:creationId xmlns:p14="http://schemas.microsoft.com/office/powerpoint/2010/main" val="1114408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E6194806-43EC-461C-BD85-4BFE83504220}" type="slidenum">
              <a:rPr lang="nl-NL" smtClean="0"/>
              <a:t>22</a:t>
            </a:fld>
            <a:endParaRPr lang="nl-NL"/>
          </a:p>
        </p:txBody>
      </p:sp>
    </p:spTree>
    <p:extLst>
      <p:ext uri="{BB962C8B-B14F-4D97-AF65-F5344CB8AC3E}">
        <p14:creationId xmlns:p14="http://schemas.microsoft.com/office/powerpoint/2010/main" val="1189500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base"/>
            <a:r>
              <a:rPr lang="nl-NL" sz="1200" b="0" i="0" kern="1200" dirty="0">
                <a:solidFill>
                  <a:schemeClr val="tx1"/>
                </a:solidFill>
                <a:effectLst/>
                <a:latin typeface="+mn-lt"/>
                <a:ea typeface="+mn-ea"/>
                <a:cs typeface="+mn-cs"/>
              </a:rPr>
              <a:t>Schilder William </a:t>
            </a:r>
            <a:r>
              <a:rPr lang="nl-NL" sz="1200" b="0" i="0" kern="1200" dirty="0" err="1">
                <a:solidFill>
                  <a:schemeClr val="tx1"/>
                </a:solidFill>
                <a:effectLst/>
                <a:latin typeface="+mn-lt"/>
                <a:ea typeface="+mn-ea"/>
                <a:cs typeface="+mn-cs"/>
              </a:rPr>
              <a:t>Utermohlen</a:t>
            </a:r>
            <a:r>
              <a:rPr lang="nl-NL" sz="1200" b="0" i="0" kern="1200" dirty="0">
                <a:solidFill>
                  <a:schemeClr val="tx1"/>
                </a:solidFill>
                <a:effectLst/>
                <a:latin typeface="+mn-lt"/>
                <a:ea typeface="+mn-ea"/>
                <a:cs typeface="+mn-cs"/>
              </a:rPr>
              <a:t> (1933-2007) is daar een heel mooi en aangrijpend voorbeeld van.</a:t>
            </a:r>
          </a:p>
          <a:p>
            <a:pPr fontAlgn="base"/>
            <a:r>
              <a:rPr lang="nl-NL" sz="1200" b="0" i="0" kern="1200" dirty="0">
                <a:solidFill>
                  <a:schemeClr val="tx1"/>
                </a:solidFill>
                <a:effectLst/>
                <a:latin typeface="+mn-lt"/>
                <a:ea typeface="+mn-ea"/>
                <a:cs typeface="+mn-cs"/>
              </a:rPr>
              <a:t>Hij werd in 1933 als zoon van Duitse ouders geboren in Amerika en verhuisde in de jaren 60 naar Londen.</a:t>
            </a:r>
          </a:p>
          <a:p>
            <a:pPr fontAlgn="base"/>
            <a:r>
              <a:rPr lang="nl-NL" sz="1200" b="0" i="0" kern="1200" dirty="0">
                <a:solidFill>
                  <a:schemeClr val="tx1"/>
                </a:solidFill>
                <a:effectLst/>
                <a:latin typeface="+mn-lt"/>
                <a:ea typeface="+mn-ea"/>
                <a:cs typeface="+mn-cs"/>
              </a:rPr>
              <a:t>Rond 1995 merkte hij dat zijn geheugen minder ging worden en dat was voor hem de directe aanleiding om zelfportretten te gaan maken. Dit deed hij omdat zijn motoriek ook minder werd en hij zijn ziekte wilde leren begrijpen.⁠</a:t>
            </a:r>
          </a:p>
          <a:p>
            <a:pPr fontAlgn="base"/>
            <a:r>
              <a:rPr lang="nl-NL" sz="1200" b="0" i="0" kern="1200" dirty="0">
                <a:solidFill>
                  <a:schemeClr val="tx1"/>
                </a:solidFill>
                <a:effectLst/>
                <a:latin typeface="+mn-lt"/>
                <a:ea typeface="+mn-ea"/>
                <a:cs typeface="+mn-cs"/>
              </a:rPr>
              <a:t>Zoals je op deze bijzondere, mooie, aangrijpende portretten kan zien, verandert zijn tekenstijl in 6 jaar tijd enorm, zijn laatste portret maakte hij in 2001.</a:t>
            </a:r>
          </a:p>
          <a:p>
            <a:r>
              <a:rPr lang="nl-NL" dirty="0"/>
              <a:t>Eerste portret in 1967, laatste alhier in 2000</a:t>
            </a:r>
          </a:p>
        </p:txBody>
      </p:sp>
      <p:sp>
        <p:nvSpPr>
          <p:cNvPr id="4" name="Tijdelijke aanduiding voor dianummer 3"/>
          <p:cNvSpPr>
            <a:spLocks noGrp="1"/>
          </p:cNvSpPr>
          <p:nvPr>
            <p:ph type="sldNum" sz="quarter" idx="5"/>
          </p:nvPr>
        </p:nvSpPr>
        <p:spPr/>
        <p:txBody>
          <a:bodyPr/>
          <a:lstStyle/>
          <a:p>
            <a:fld id="{E6194806-43EC-461C-BD85-4BFE83504220}" type="slidenum">
              <a:rPr lang="nl-NL" smtClean="0"/>
              <a:t>23</a:t>
            </a:fld>
            <a:endParaRPr lang="nl-NL"/>
          </a:p>
        </p:txBody>
      </p:sp>
    </p:spTree>
    <p:extLst>
      <p:ext uri="{BB962C8B-B14F-4D97-AF65-F5344CB8AC3E}">
        <p14:creationId xmlns:p14="http://schemas.microsoft.com/office/powerpoint/2010/main" val="3489625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3CC88E-A7EC-A2C3-0377-8678EBEAEEB3}"/>
              </a:ext>
            </a:extLst>
          </p:cNvPr>
          <p:cNvSpPr>
            <a:spLocks noGrp="1"/>
          </p:cNvSpPr>
          <p:nvPr>
            <p:ph type="ctrTitle"/>
          </p:nvPr>
        </p:nvSpPr>
        <p:spPr>
          <a:xfrm>
            <a:off x="1524000" y="2235200"/>
            <a:ext cx="9144000" cy="2387600"/>
          </a:xfrm>
        </p:spPr>
        <p:txBody>
          <a:bodyPr anchor="b">
            <a:normAutofit/>
          </a:bodyPr>
          <a:lstStyle>
            <a:lvl1pPr algn="l">
              <a:defRPr sz="54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nl-NL" dirty="0"/>
              <a:t>Klik om stijl te bewerken</a:t>
            </a:r>
          </a:p>
        </p:txBody>
      </p:sp>
      <p:pic>
        <p:nvPicPr>
          <p:cNvPr id="5" name="Afbeelding 4" descr="Afbeelding met tekst, schermopname, Rechthoek&#10;&#10;Automatisch gegenereerde beschrijving">
            <a:extLst>
              <a:ext uri="{FF2B5EF4-FFF2-40B4-BE49-F238E27FC236}">
                <a16:creationId xmlns:a16="http://schemas.microsoft.com/office/drawing/2014/main" id="{1BD2B32A-42A0-FA09-2917-0C1B0202494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Ondertitel 2">
            <a:extLst>
              <a:ext uri="{FF2B5EF4-FFF2-40B4-BE49-F238E27FC236}">
                <a16:creationId xmlns:a16="http://schemas.microsoft.com/office/drawing/2014/main" id="{58A5CC87-7F21-F781-DE60-D0EEE8619430}"/>
              </a:ext>
            </a:extLst>
          </p:cNvPr>
          <p:cNvSpPr>
            <a:spLocks noGrp="1"/>
          </p:cNvSpPr>
          <p:nvPr>
            <p:ph type="subTitle" idx="1"/>
          </p:nvPr>
        </p:nvSpPr>
        <p:spPr>
          <a:xfrm>
            <a:off x="1524000" y="4714875"/>
            <a:ext cx="9144000" cy="1655762"/>
          </a:xfrm>
        </p:spPr>
        <p:txBody>
          <a:bodyPr/>
          <a:lstStyle>
            <a:lvl1pPr marL="0" indent="0" algn="l">
              <a:buNone/>
              <a:defRPr sz="24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Tree>
    <p:extLst>
      <p:ext uri="{BB962C8B-B14F-4D97-AF65-F5344CB8AC3E}">
        <p14:creationId xmlns:p14="http://schemas.microsoft.com/office/powerpoint/2010/main" val="4224570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pic>
        <p:nvPicPr>
          <p:cNvPr id="8" name="Afbeelding 7" descr="Afbeelding met Rechthoek, ontwerp, whiteboard, kunst&#10;&#10;Automatisch gegenereerde beschrijving">
            <a:extLst>
              <a:ext uri="{FF2B5EF4-FFF2-40B4-BE49-F238E27FC236}">
                <a16:creationId xmlns:a16="http://schemas.microsoft.com/office/drawing/2014/main" id="{2CAF60CB-A6B1-AC14-6B03-BD4339DE01D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A8267940-A15B-BCD3-1794-3DBAE3E49A53}"/>
              </a:ext>
            </a:extLst>
          </p:cNvPr>
          <p:cNvSpPr>
            <a:spLocks noGrp="1"/>
          </p:cNvSpPr>
          <p:nvPr>
            <p:ph type="title"/>
          </p:nvPr>
        </p:nvSpPr>
        <p:spPr>
          <a:xfrm>
            <a:off x="838200" y="968376"/>
            <a:ext cx="10515600" cy="2852737"/>
          </a:xfrm>
        </p:spPr>
        <p:txBody>
          <a:bodyPr anchor="b"/>
          <a:lstStyle>
            <a:lvl1pPr>
              <a:defRPr sz="6000">
                <a:solidFill>
                  <a:srgbClr val="1E3359"/>
                </a:solidFill>
              </a:defRPr>
            </a:lvl1pPr>
          </a:lstStyle>
          <a:p>
            <a:r>
              <a:rPr lang="nl-NL" dirty="0"/>
              <a:t>Klik om stijl te bewerken</a:t>
            </a:r>
          </a:p>
        </p:txBody>
      </p:sp>
      <p:sp>
        <p:nvSpPr>
          <p:cNvPr id="3" name="Tijdelijke aanduiding voor tekst 2">
            <a:extLst>
              <a:ext uri="{FF2B5EF4-FFF2-40B4-BE49-F238E27FC236}">
                <a16:creationId xmlns:a16="http://schemas.microsoft.com/office/drawing/2014/main" id="{978BD133-AA64-7DB5-F2B3-D806B7DECD86}"/>
              </a:ext>
            </a:extLst>
          </p:cNvPr>
          <p:cNvSpPr>
            <a:spLocks noGrp="1"/>
          </p:cNvSpPr>
          <p:nvPr>
            <p:ph type="body" idx="1"/>
          </p:nvPr>
        </p:nvSpPr>
        <p:spPr>
          <a:xfrm>
            <a:off x="838200" y="4039395"/>
            <a:ext cx="10515600" cy="1500187"/>
          </a:xfrm>
        </p:spPr>
        <p:txBody>
          <a:bodyPr/>
          <a:lstStyle>
            <a:lvl1pPr marL="0" indent="0">
              <a:buNone/>
              <a:defRPr sz="2400">
                <a:solidFill>
                  <a:srgbClr val="1E33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Klikken om de tekststijl van het model te bewerken</a:t>
            </a:r>
          </a:p>
        </p:txBody>
      </p:sp>
    </p:spTree>
    <p:extLst>
      <p:ext uri="{BB962C8B-B14F-4D97-AF65-F5344CB8AC3E}">
        <p14:creationId xmlns:p14="http://schemas.microsoft.com/office/powerpoint/2010/main" val="437439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299E995D-8AFF-2B7E-1674-1E4B585A1FF7}"/>
              </a:ext>
            </a:extLst>
          </p:cNvPr>
          <p:cNvSpPr/>
          <p:nvPr userDrawn="1"/>
        </p:nvSpPr>
        <p:spPr>
          <a:xfrm>
            <a:off x="381000" y="322672"/>
            <a:ext cx="11430000" cy="6212656"/>
          </a:xfrm>
          <a:prstGeom prst="rect">
            <a:avLst/>
          </a:prstGeom>
          <a:solidFill>
            <a:srgbClr val="F2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1A76CCE4-360D-1593-C7CF-C5CCF7AB7BFE}"/>
              </a:ext>
            </a:extLst>
          </p:cNvPr>
          <p:cNvSpPr>
            <a:spLocks noGrp="1"/>
          </p:cNvSpPr>
          <p:nvPr>
            <p:ph type="title"/>
          </p:nvPr>
        </p:nvSpPr>
        <p:spPr/>
        <p:txBody>
          <a:bodyPr/>
          <a:lstStyle/>
          <a:p>
            <a:r>
              <a:rPr lang="nl-NL" dirty="0"/>
              <a:t>Klik om stijl te bewerken</a:t>
            </a:r>
          </a:p>
        </p:txBody>
      </p:sp>
      <p:sp>
        <p:nvSpPr>
          <p:cNvPr id="3" name="Tijdelijke aanduiding voor inhoud 2">
            <a:extLst>
              <a:ext uri="{FF2B5EF4-FFF2-40B4-BE49-F238E27FC236}">
                <a16:creationId xmlns:a16="http://schemas.microsoft.com/office/drawing/2014/main" id="{727EB201-472E-E22F-5C19-D8251957EFAF}"/>
              </a:ext>
            </a:extLst>
          </p:cNvPr>
          <p:cNvSpPr>
            <a:spLocks noGrp="1"/>
          </p:cNvSpPr>
          <p:nvPr>
            <p:ph idx="1"/>
          </p:nvPr>
        </p:nvSpPr>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15" name="Rechte verbindingslijn 14">
            <a:extLst>
              <a:ext uri="{FF2B5EF4-FFF2-40B4-BE49-F238E27FC236}">
                <a16:creationId xmlns:a16="http://schemas.microsoft.com/office/drawing/2014/main" id="{18DEC814-C275-224A-2BB8-34B2B1C63F91}"/>
              </a:ext>
            </a:extLst>
          </p:cNvPr>
          <p:cNvCxnSpPr/>
          <p:nvPr userDrawn="1"/>
        </p:nvCxnSpPr>
        <p:spPr>
          <a:xfrm>
            <a:off x="838200" y="6176963"/>
            <a:ext cx="10515600" cy="0"/>
          </a:xfrm>
          <a:prstGeom prst="line">
            <a:avLst/>
          </a:prstGeom>
          <a:ln>
            <a:solidFill>
              <a:srgbClr val="1E3359"/>
            </a:solidFill>
          </a:ln>
        </p:spPr>
        <p:style>
          <a:lnRef idx="1">
            <a:schemeClr val="accent1"/>
          </a:lnRef>
          <a:fillRef idx="0">
            <a:schemeClr val="accent1"/>
          </a:fillRef>
          <a:effectRef idx="0">
            <a:schemeClr val="accent1"/>
          </a:effectRef>
          <a:fontRef idx="minor">
            <a:schemeClr val="tx1"/>
          </a:fontRef>
        </p:style>
      </p:cxnSp>
      <p:pic>
        <p:nvPicPr>
          <p:cNvPr id="17" name="Afbeelding 16">
            <a:extLst>
              <a:ext uri="{FF2B5EF4-FFF2-40B4-BE49-F238E27FC236}">
                <a16:creationId xmlns:a16="http://schemas.microsoft.com/office/drawing/2014/main" id="{48AD388C-CDA7-9379-CC1B-6CD4CF03D189}"/>
              </a:ext>
            </a:extLst>
          </p:cNvPr>
          <p:cNvPicPr>
            <a:picLocks noChangeAspect="1"/>
          </p:cNvPicPr>
          <p:nvPr userDrawn="1"/>
        </p:nvPicPr>
        <p:blipFill>
          <a:blip r:embed="rId2"/>
          <a:stretch>
            <a:fillRect/>
          </a:stretch>
        </p:blipFill>
        <p:spPr>
          <a:xfrm>
            <a:off x="8576841" y="5853488"/>
            <a:ext cx="2595542" cy="188538"/>
          </a:xfrm>
          <a:prstGeom prst="rect">
            <a:avLst/>
          </a:prstGeom>
        </p:spPr>
      </p:pic>
    </p:spTree>
    <p:extLst>
      <p:ext uri="{BB962C8B-B14F-4D97-AF65-F5344CB8AC3E}">
        <p14:creationId xmlns:p14="http://schemas.microsoft.com/office/powerpoint/2010/main" val="252575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5EBA8A2C-5DBF-E920-677A-BF617565DB64}"/>
              </a:ext>
            </a:extLst>
          </p:cNvPr>
          <p:cNvSpPr/>
          <p:nvPr userDrawn="1"/>
        </p:nvSpPr>
        <p:spPr>
          <a:xfrm>
            <a:off x="381000" y="365125"/>
            <a:ext cx="11430000" cy="6212656"/>
          </a:xfrm>
          <a:prstGeom prst="rect">
            <a:avLst/>
          </a:prstGeom>
          <a:solidFill>
            <a:srgbClr val="F2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97B9C562-3E14-99F5-B3FA-1EB293A43CF3}"/>
              </a:ext>
            </a:extLst>
          </p:cNvPr>
          <p:cNvSpPr>
            <a:spLocks noGrp="1"/>
          </p:cNvSpPr>
          <p:nvPr>
            <p:ph type="title"/>
          </p:nvPr>
        </p:nvSpPr>
        <p:spPr/>
        <p:txBody>
          <a:bodyPr/>
          <a:lstStyle/>
          <a:p>
            <a:r>
              <a:rPr lang="nl-NL" dirty="0"/>
              <a:t>Klik om stijl te bewerken</a:t>
            </a:r>
          </a:p>
        </p:txBody>
      </p:sp>
      <p:sp>
        <p:nvSpPr>
          <p:cNvPr id="3" name="Tijdelijke aanduiding voor inhoud 2">
            <a:extLst>
              <a:ext uri="{FF2B5EF4-FFF2-40B4-BE49-F238E27FC236}">
                <a16:creationId xmlns:a16="http://schemas.microsoft.com/office/drawing/2014/main" id="{B42A95A5-EC81-AB7B-89B6-82F4B6C2E77B}"/>
              </a:ext>
            </a:extLst>
          </p:cNvPr>
          <p:cNvSpPr>
            <a:spLocks noGrp="1"/>
          </p:cNvSpPr>
          <p:nvPr>
            <p:ph sz="half" idx="1"/>
          </p:nvPr>
        </p:nvSpPr>
        <p:spPr>
          <a:xfrm>
            <a:off x="838200" y="1825625"/>
            <a:ext cx="5181600" cy="4351338"/>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a:extLst>
              <a:ext uri="{FF2B5EF4-FFF2-40B4-BE49-F238E27FC236}">
                <a16:creationId xmlns:a16="http://schemas.microsoft.com/office/drawing/2014/main" id="{19392202-D0E1-1E80-6C0A-D86BE0AE1D57}"/>
              </a:ext>
            </a:extLst>
          </p:cNvPr>
          <p:cNvSpPr>
            <a:spLocks noGrp="1"/>
          </p:cNvSpPr>
          <p:nvPr>
            <p:ph sz="half" idx="2"/>
          </p:nvPr>
        </p:nvSpPr>
        <p:spPr>
          <a:xfrm>
            <a:off x="6172200" y="1825625"/>
            <a:ext cx="5181600" cy="4351338"/>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cxnSp>
        <p:nvCxnSpPr>
          <p:cNvPr id="9" name="Rechte verbindingslijn 8">
            <a:extLst>
              <a:ext uri="{FF2B5EF4-FFF2-40B4-BE49-F238E27FC236}">
                <a16:creationId xmlns:a16="http://schemas.microsoft.com/office/drawing/2014/main" id="{4A50BE2B-5D98-F916-26C9-C5D860E0899C}"/>
              </a:ext>
            </a:extLst>
          </p:cNvPr>
          <p:cNvCxnSpPr/>
          <p:nvPr userDrawn="1"/>
        </p:nvCxnSpPr>
        <p:spPr>
          <a:xfrm>
            <a:off x="838200" y="6219416"/>
            <a:ext cx="10515600" cy="0"/>
          </a:xfrm>
          <a:prstGeom prst="line">
            <a:avLst/>
          </a:prstGeom>
          <a:ln>
            <a:solidFill>
              <a:srgbClr val="1E3359"/>
            </a:solidFill>
          </a:ln>
        </p:spPr>
        <p:style>
          <a:lnRef idx="1">
            <a:schemeClr val="accent1"/>
          </a:lnRef>
          <a:fillRef idx="0">
            <a:schemeClr val="accent1"/>
          </a:fillRef>
          <a:effectRef idx="0">
            <a:schemeClr val="accent1"/>
          </a:effectRef>
          <a:fontRef idx="minor">
            <a:schemeClr val="tx1"/>
          </a:fontRef>
        </p:style>
      </p:cxnSp>
      <p:pic>
        <p:nvPicPr>
          <p:cNvPr id="10" name="Afbeelding 9">
            <a:extLst>
              <a:ext uri="{FF2B5EF4-FFF2-40B4-BE49-F238E27FC236}">
                <a16:creationId xmlns:a16="http://schemas.microsoft.com/office/drawing/2014/main" id="{B2A55652-06BD-16FE-7114-B1F885A2F1E3}"/>
              </a:ext>
            </a:extLst>
          </p:cNvPr>
          <p:cNvPicPr>
            <a:picLocks noChangeAspect="1"/>
          </p:cNvPicPr>
          <p:nvPr userDrawn="1"/>
        </p:nvPicPr>
        <p:blipFill>
          <a:blip r:embed="rId2"/>
          <a:stretch>
            <a:fillRect/>
          </a:stretch>
        </p:blipFill>
        <p:spPr>
          <a:xfrm>
            <a:off x="8576841" y="5895941"/>
            <a:ext cx="2595542" cy="188538"/>
          </a:xfrm>
          <a:prstGeom prst="rect">
            <a:avLst/>
          </a:prstGeom>
        </p:spPr>
      </p:pic>
    </p:spTree>
    <p:extLst>
      <p:ext uri="{BB962C8B-B14F-4D97-AF65-F5344CB8AC3E}">
        <p14:creationId xmlns:p14="http://schemas.microsoft.com/office/powerpoint/2010/main" val="1800657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2D31CDB7-B7AE-DC17-7941-A3677A90427B}"/>
              </a:ext>
            </a:extLst>
          </p:cNvPr>
          <p:cNvSpPr/>
          <p:nvPr userDrawn="1"/>
        </p:nvSpPr>
        <p:spPr>
          <a:xfrm>
            <a:off x="381000" y="365125"/>
            <a:ext cx="11430000" cy="6212656"/>
          </a:xfrm>
          <a:prstGeom prst="rect">
            <a:avLst/>
          </a:prstGeom>
          <a:solidFill>
            <a:srgbClr val="F2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1" name="Rechte verbindingslijn 10">
            <a:extLst>
              <a:ext uri="{FF2B5EF4-FFF2-40B4-BE49-F238E27FC236}">
                <a16:creationId xmlns:a16="http://schemas.microsoft.com/office/drawing/2014/main" id="{9F33698C-0555-9107-16A5-512E029E7847}"/>
              </a:ext>
            </a:extLst>
          </p:cNvPr>
          <p:cNvCxnSpPr/>
          <p:nvPr userDrawn="1"/>
        </p:nvCxnSpPr>
        <p:spPr>
          <a:xfrm>
            <a:off x="838200" y="6219416"/>
            <a:ext cx="10515600" cy="0"/>
          </a:xfrm>
          <a:prstGeom prst="line">
            <a:avLst/>
          </a:prstGeom>
          <a:ln>
            <a:solidFill>
              <a:srgbClr val="1E3359"/>
            </a:solidFill>
          </a:ln>
        </p:spPr>
        <p:style>
          <a:lnRef idx="1">
            <a:schemeClr val="accent1"/>
          </a:lnRef>
          <a:fillRef idx="0">
            <a:schemeClr val="accent1"/>
          </a:fillRef>
          <a:effectRef idx="0">
            <a:schemeClr val="accent1"/>
          </a:effectRef>
          <a:fontRef idx="minor">
            <a:schemeClr val="tx1"/>
          </a:fontRef>
        </p:style>
      </p:cxnSp>
      <p:pic>
        <p:nvPicPr>
          <p:cNvPr id="12" name="Afbeelding 11">
            <a:extLst>
              <a:ext uri="{FF2B5EF4-FFF2-40B4-BE49-F238E27FC236}">
                <a16:creationId xmlns:a16="http://schemas.microsoft.com/office/drawing/2014/main" id="{6F0F56D7-5E17-7773-69C6-2647B149917E}"/>
              </a:ext>
            </a:extLst>
          </p:cNvPr>
          <p:cNvPicPr>
            <a:picLocks noChangeAspect="1"/>
          </p:cNvPicPr>
          <p:nvPr userDrawn="1"/>
        </p:nvPicPr>
        <p:blipFill>
          <a:blip r:embed="rId2"/>
          <a:stretch>
            <a:fillRect/>
          </a:stretch>
        </p:blipFill>
        <p:spPr>
          <a:xfrm>
            <a:off x="8576841" y="5895941"/>
            <a:ext cx="2595542" cy="188538"/>
          </a:xfrm>
          <a:prstGeom prst="rect">
            <a:avLst/>
          </a:prstGeom>
        </p:spPr>
      </p:pic>
      <p:sp>
        <p:nvSpPr>
          <p:cNvPr id="2" name="Titel 1">
            <a:extLst>
              <a:ext uri="{FF2B5EF4-FFF2-40B4-BE49-F238E27FC236}">
                <a16:creationId xmlns:a16="http://schemas.microsoft.com/office/drawing/2014/main" id="{1D2BBA59-3A74-AD10-E555-8F49AD50AFF9}"/>
              </a:ext>
            </a:extLst>
          </p:cNvPr>
          <p:cNvSpPr>
            <a:spLocks noGrp="1"/>
          </p:cNvSpPr>
          <p:nvPr>
            <p:ph type="title"/>
          </p:nvPr>
        </p:nvSpPr>
        <p:spPr>
          <a:xfrm>
            <a:off x="839788" y="365125"/>
            <a:ext cx="10515600" cy="1325563"/>
          </a:xfrm>
        </p:spPr>
        <p:txBody>
          <a:bodyPr/>
          <a:lstStyle/>
          <a:p>
            <a:r>
              <a:rPr lang="nl-NL" dirty="0"/>
              <a:t>Klik om stijl te bewerken</a:t>
            </a:r>
          </a:p>
        </p:txBody>
      </p:sp>
      <p:sp>
        <p:nvSpPr>
          <p:cNvPr id="3" name="Tijdelijke aanduiding voor tekst 2">
            <a:extLst>
              <a:ext uri="{FF2B5EF4-FFF2-40B4-BE49-F238E27FC236}">
                <a16:creationId xmlns:a16="http://schemas.microsoft.com/office/drawing/2014/main" id="{DD758346-D0EB-D1D8-F9C9-D59377BC4F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Klikken om de tekststijl van het model te bewerken</a:t>
            </a:r>
          </a:p>
        </p:txBody>
      </p:sp>
      <p:sp>
        <p:nvSpPr>
          <p:cNvPr id="4" name="Tijdelijke aanduiding voor inhoud 3">
            <a:extLst>
              <a:ext uri="{FF2B5EF4-FFF2-40B4-BE49-F238E27FC236}">
                <a16:creationId xmlns:a16="http://schemas.microsoft.com/office/drawing/2014/main" id="{56ECDEC7-ED27-6C3A-F52D-4B11053FA8FA}"/>
              </a:ext>
            </a:extLst>
          </p:cNvPr>
          <p:cNvSpPr>
            <a:spLocks noGrp="1"/>
          </p:cNvSpPr>
          <p:nvPr>
            <p:ph sz="half" idx="2"/>
          </p:nvPr>
        </p:nvSpPr>
        <p:spPr>
          <a:xfrm>
            <a:off x="839788" y="2505075"/>
            <a:ext cx="5157787" cy="3684588"/>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tekst 4">
            <a:extLst>
              <a:ext uri="{FF2B5EF4-FFF2-40B4-BE49-F238E27FC236}">
                <a16:creationId xmlns:a16="http://schemas.microsoft.com/office/drawing/2014/main" id="{CD98FC53-5C5B-FBE8-1264-666585691D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Klikken om de tekststijl van het model te bewerken</a:t>
            </a:r>
          </a:p>
        </p:txBody>
      </p:sp>
      <p:sp>
        <p:nvSpPr>
          <p:cNvPr id="6" name="Tijdelijke aanduiding voor inhoud 5">
            <a:extLst>
              <a:ext uri="{FF2B5EF4-FFF2-40B4-BE49-F238E27FC236}">
                <a16:creationId xmlns:a16="http://schemas.microsoft.com/office/drawing/2014/main" id="{90E02F1C-5D24-968C-C778-0F3B2E3EC7C3}"/>
              </a:ext>
            </a:extLst>
          </p:cNvPr>
          <p:cNvSpPr>
            <a:spLocks noGrp="1"/>
          </p:cNvSpPr>
          <p:nvPr>
            <p:ph sz="quarter" idx="4"/>
          </p:nvPr>
        </p:nvSpPr>
        <p:spPr>
          <a:xfrm>
            <a:off x="6172200" y="2505075"/>
            <a:ext cx="5183188" cy="3684588"/>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653759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E9196D97-1B51-F812-6B0C-838DDADFEE7C}"/>
              </a:ext>
            </a:extLst>
          </p:cNvPr>
          <p:cNvSpPr/>
          <p:nvPr userDrawn="1"/>
        </p:nvSpPr>
        <p:spPr>
          <a:xfrm>
            <a:off x="381000" y="365125"/>
            <a:ext cx="11430000" cy="6212656"/>
          </a:xfrm>
          <a:prstGeom prst="rect">
            <a:avLst/>
          </a:prstGeom>
          <a:solidFill>
            <a:srgbClr val="F2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7" name="Rechte verbindingslijn 6">
            <a:extLst>
              <a:ext uri="{FF2B5EF4-FFF2-40B4-BE49-F238E27FC236}">
                <a16:creationId xmlns:a16="http://schemas.microsoft.com/office/drawing/2014/main" id="{B1C0D08A-A302-6B03-B9C5-2FDB4043B769}"/>
              </a:ext>
            </a:extLst>
          </p:cNvPr>
          <p:cNvCxnSpPr/>
          <p:nvPr userDrawn="1"/>
        </p:nvCxnSpPr>
        <p:spPr>
          <a:xfrm>
            <a:off x="838200" y="6219416"/>
            <a:ext cx="10515600" cy="0"/>
          </a:xfrm>
          <a:prstGeom prst="line">
            <a:avLst/>
          </a:prstGeom>
          <a:ln>
            <a:solidFill>
              <a:srgbClr val="1E3359"/>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A227F4E8-0B4B-3C49-3400-478FDA9AF6EE}"/>
              </a:ext>
            </a:extLst>
          </p:cNvPr>
          <p:cNvPicPr>
            <a:picLocks noChangeAspect="1"/>
          </p:cNvPicPr>
          <p:nvPr userDrawn="1"/>
        </p:nvPicPr>
        <p:blipFill>
          <a:blip r:embed="rId2"/>
          <a:stretch>
            <a:fillRect/>
          </a:stretch>
        </p:blipFill>
        <p:spPr>
          <a:xfrm>
            <a:off x="8576841" y="5895941"/>
            <a:ext cx="2595542" cy="188538"/>
          </a:xfrm>
          <a:prstGeom prst="rect">
            <a:avLst/>
          </a:prstGeom>
        </p:spPr>
      </p:pic>
      <p:sp>
        <p:nvSpPr>
          <p:cNvPr id="2" name="Titel 1">
            <a:extLst>
              <a:ext uri="{FF2B5EF4-FFF2-40B4-BE49-F238E27FC236}">
                <a16:creationId xmlns:a16="http://schemas.microsoft.com/office/drawing/2014/main" id="{352B2568-D5C2-E0E9-FA1D-EA1AE5D6CB68}"/>
              </a:ext>
            </a:extLst>
          </p:cNvPr>
          <p:cNvSpPr>
            <a:spLocks noGrp="1"/>
          </p:cNvSpPr>
          <p:nvPr>
            <p:ph type="title"/>
          </p:nvPr>
        </p:nvSpPr>
        <p:spPr/>
        <p:txBody>
          <a:bodyPr/>
          <a:lstStyle/>
          <a:p>
            <a:r>
              <a:rPr lang="nl-NL" dirty="0"/>
              <a:t>Klik om stijl te bewerken</a:t>
            </a:r>
          </a:p>
        </p:txBody>
      </p:sp>
    </p:spTree>
    <p:extLst>
      <p:ext uri="{BB962C8B-B14F-4D97-AF65-F5344CB8AC3E}">
        <p14:creationId xmlns:p14="http://schemas.microsoft.com/office/powerpoint/2010/main" val="2731197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21A89B9F-E253-0ED6-A0F1-D213C8CD44E3}"/>
              </a:ext>
            </a:extLst>
          </p:cNvPr>
          <p:cNvSpPr/>
          <p:nvPr userDrawn="1"/>
        </p:nvSpPr>
        <p:spPr>
          <a:xfrm>
            <a:off x="381000" y="365125"/>
            <a:ext cx="11430000" cy="6212656"/>
          </a:xfrm>
          <a:prstGeom prst="rect">
            <a:avLst/>
          </a:prstGeom>
          <a:solidFill>
            <a:srgbClr val="F2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6" name="Rechte verbindingslijn 5">
            <a:extLst>
              <a:ext uri="{FF2B5EF4-FFF2-40B4-BE49-F238E27FC236}">
                <a16:creationId xmlns:a16="http://schemas.microsoft.com/office/drawing/2014/main" id="{D8C0DA36-7B6B-6955-9C09-E1549988B50B}"/>
              </a:ext>
            </a:extLst>
          </p:cNvPr>
          <p:cNvCxnSpPr/>
          <p:nvPr userDrawn="1"/>
        </p:nvCxnSpPr>
        <p:spPr>
          <a:xfrm>
            <a:off x="838200" y="6219416"/>
            <a:ext cx="10515600" cy="0"/>
          </a:xfrm>
          <a:prstGeom prst="line">
            <a:avLst/>
          </a:prstGeom>
          <a:ln>
            <a:solidFill>
              <a:srgbClr val="1E3359"/>
            </a:solidFill>
          </a:ln>
        </p:spPr>
        <p:style>
          <a:lnRef idx="1">
            <a:schemeClr val="accent1"/>
          </a:lnRef>
          <a:fillRef idx="0">
            <a:schemeClr val="accent1"/>
          </a:fillRef>
          <a:effectRef idx="0">
            <a:schemeClr val="accent1"/>
          </a:effectRef>
          <a:fontRef idx="minor">
            <a:schemeClr val="tx1"/>
          </a:fontRef>
        </p:style>
      </p:cxnSp>
      <p:pic>
        <p:nvPicPr>
          <p:cNvPr id="7" name="Afbeelding 6">
            <a:extLst>
              <a:ext uri="{FF2B5EF4-FFF2-40B4-BE49-F238E27FC236}">
                <a16:creationId xmlns:a16="http://schemas.microsoft.com/office/drawing/2014/main" id="{0C47A56E-63DC-C6C9-D19B-90B543742D2D}"/>
              </a:ext>
            </a:extLst>
          </p:cNvPr>
          <p:cNvPicPr>
            <a:picLocks noChangeAspect="1"/>
          </p:cNvPicPr>
          <p:nvPr userDrawn="1"/>
        </p:nvPicPr>
        <p:blipFill>
          <a:blip r:embed="rId2"/>
          <a:stretch>
            <a:fillRect/>
          </a:stretch>
        </p:blipFill>
        <p:spPr>
          <a:xfrm>
            <a:off x="8576841" y="5895941"/>
            <a:ext cx="2595542" cy="188538"/>
          </a:xfrm>
          <a:prstGeom prst="rect">
            <a:avLst/>
          </a:prstGeom>
        </p:spPr>
      </p:pic>
    </p:spTree>
    <p:extLst>
      <p:ext uri="{BB962C8B-B14F-4D97-AF65-F5344CB8AC3E}">
        <p14:creationId xmlns:p14="http://schemas.microsoft.com/office/powerpoint/2010/main" val="341329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16C31814-E1A4-3415-A18E-A52F64B5103B}"/>
              </a:ext>
            </a:extLst>
          </p:cNvPr>
          <p:cNvSpPr/>
          <p:nvPr userDrawn="1"/>
        </p:nvSpPr>
        <p:spPr>
          <a:xfrm>
            <a:off x="381000" y="365125"/>
            <a:ext cx="11430000" cy="6212656"/>
          </a:xfrm>
          <a:prstGeom prst="rect">
            <a:avLst/>
          </a:prstGeom>
          <a:solidFill>
            <a:srgbClr val="F2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9" name="Rechte verbindingslijn 8">
            <a:extLst>
              <a:ext uri="{FF2B5EF4-FFF2-40B4-BE49-F238E27FC236}">
                <a16:creationId xmlns:a16="http://schemas.microsoft.com/office/drawing/2014/main" id="{AE3B5E9F-7E34-F4E6-30F1-98395500A6CD}"/>
              </a:ext>
            </a:extLst>
          </p:cNvPr>
          <p:cNvCxnSpPr/>
          <p:nvPr userDrawn="1"/>
        </p:nvCxnSpPr>
        <p:spPr>
          <a:xfrm>
            <a:off x="838200" y="6219416"/>
            <a:ext cx="10515600" cy="0"/>
          </a:xfrm>
          <a:prstGeom prst="line">
            <a:avLst/>
          </a:prstGeom>
          <a:ln>
            <a:solidFill>
              <a:srgbClr val="1E3359"/>
            </a:solidFill>
          </a:ln>
        </p:spPr>
        <p:style>
          <a:lnRef idx="1">
            <a:schemeClr val="accent1"/>
          </a:lnRef>
          <a:fillRef idx="0">
            <a:schemeClr val="accent1"/>
          </a:fillRef>
          <a:effectRef idx="0">
            <a:schemeClr val="accent1"/>
          </a:effectRef>
          <a:fontRef idx="minor">
            <a:schemeClr val="tx1"/>
          </a:fontRef>
        </p:style>
      </p:cxnSp>
      <p:pic>
        <p:nvPicPr>
          <p:cNvPr id="10" name="Afbeelding 9">
            <a:extLst>
              <a:ext uri="{FF2B5EF4-FFF2-40B4-BE49-F238E27FC236}">
                <a16:creationId xmlns:a16="http://schemas.microsoft.com/office/drawing/2014/main" id="{570D66F5-53C1-00B5-484E-BA539D332C3F}"/>
              </a:ext>
            </a:extLst>
          </p:cNvPr>
          <p:cNvPicPr>
            <a:picLocks noChangeAspect="1"/>
          </p:cNvPicPr>
          <p:nvPr userDrawn="1"/>
        </p:nvPicPr>
        <p:blipFill>
          <a:blip r:embed="rId2"/>
          <a:stretch>
            <a:fillRect/>
          </a:stretch>
        </p:blipFill>
        <p:spPr>
          <a:xfrm>
            <a:off x="8576841" y="5895941"/>
            <a:ext cx="2595542" cy="188538"/>
          </a:xfrm>
          <a:prstGeom prst="rect">
            <a:avLst/>
          </a:prstGeom>
        </p:spPr>
      </p:pic>
      <p:sp>
        <p:nvSpPr>
          <p:cNvPr id="2" name="Titel 1">
            <a:extLst>
              <a:ext uri="{FF2B5EF4-FFF2-40B4-BE49-F238E27FC236}">
                <a16:creationId xmlns:a16="http://schemas.microsoft.com/office/drawing/2014/main" id="{6D9BF44C-F823-4899-C3ED-7FFDD2753579}"/>
              </a:ext>
            </a:extLst>
          </p:cNvPr>
          <p:cNvSpPr>
            <a:spLocks noGrp="1"/>
          </p:cNvSpPr>
          <p:nvPr>
            <p:ph type="title"/>
          </p:nvPr>
        </p:nvSpPr>
        <p:spPr>
          <a:xfrm>
            <a:off x="839788" y="457200"/>
            <a:ext cx="3932237" cy="1600200"/>
          </a:xfrm>
        </p:spPr>
        <p:txBody>
          <a:bodyPr anchor="b"/>
          <a:lstStyle>
            <a:lvl1pPr>
              <a:defRPr sz="3200"/>
            </a:lvl1pPr>
          </a:lstStyle>
          <a:p>
            <a:r>
              <a:rPr lang="nl-NL" dirty="0"/>
              <a:t>Klik om stijl te bewerken</a:t>
            </a:r>
          </a:p>
        </p:txBody>
      </p:sp>
      <p:sp>
        <p:nvSpPr>
          <p:cNvPr id="3" name="Tijdelijke aanduiding voor inhoud 2">
            <a:extLst>
              <a:ext uri="{FF2B5EF4-FFF2-40B4-BE49-F238E27FC236}">
                <a16:creationId xmlns:a16="http://schemas.microsoft.com/office/drawing/2014/main" id="{E8C0397D-DD38-D0AC-501D-73A531A9DB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tekst 3">
            <a:extLst>
              <a:ext uri="{FF2B5EF4-FFF2-40B4-BE49-F238E27FC236}">
                <a16:creationId xmlns:a16="http://schemas.microsoft.com/office/drawing/2014/main" id="{D310E7D0-C4E7-6F07-AFF5-9295AA10B5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Klikken om de tekststijl van het model te bewerken</a:t>
            </a:r>
          </a:p>
        </p:txBody>
      </p:sp>
    </p:spTree>
    <p:extLst>
      <p:ext uri="{BB962C8B-B14F-4D97-AF65-F5344CB8AC3E}">
        <p14:creationId xmlns:p14="http://schemas.microsoft.com/office/powerpoint/2010/main" val="2251683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F153937-6ACC-4B76-57C0-BEC5E766D5F5}"/>
              </a:ext>
            </a:extLst>
          </p:cNvPr>
          <p:cNvSpPr/>
          <p:nvPr userDrawn="1"/>
        </p:nvSpPr>
        <p:spPr>
          <a:xfrm>
            <a:off x="381000" y="365125"/>
            <a:ext cx="11430000" cy="6212656"/>
          </a:xfrm>
          <a:prstGeom prst="rect">
            <a:avLst/>
          </a:prstGeom>
          <a:solidFill>
            <a:srgbClr val="F2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9" name="Rechte verbindingslijn 8">
            <a:extLst>
              <a:ext uri="{FF2B5EF4-FFF2-40B4-BE49-F238E27FC236}">
                <a16:creationId xmlns:a16="http://schemas.microsoft.com/office/drawing/2014/main" id="{75688D92-87D8-AF6B-10C2-275A32782C25}"/>
              </a:ext>
            </a:extLst>
          </p:cNvPr>
          <p:cNvCxnSpPr/>
          <p:nvPr userDrawn="1"/>
        </p:nvCxnSpPr>
        <p:spPr>
          <a:xfrm>
            <a:off x="838200" y="6219416"/>
            <a:ext cx="10515600" cy="0"/>
          </a:xfrm>
          <a:prstGeom prst="line">
            <a:avLst/>
          </a:prstGeom>
          <a:ln>
            <a:solidFill>
              <a:srgbClr val="1E3359"/>
            </a:solidFill>
          </a:ln>
        </p:spPr>
        <p:style>
          <a:lnRef idx="1">
            <a:schemeClr val="accent1"/>
          </a:lnRef>
          <a:fillRef idx="0">
            <a:schemeClr val="accent1"/>
          </a:fillRef>
          <a:effectRef idx="0">
            <a:schemeClr val="accent1"/>
          </a:effectRef>
          <a:fontRef idx="minor">
            <a:schemeClr val="tx1"/>
          </a:fontRef>
        </p:style>
      </p:cxnSp>
      <p:pic>
        <p:nvPicPr>
          <p:cNvPr id="10" name="Afbeelding 9">
            <a:extLst>
              <a:ext uri="{FF2B5EF4-FFF2-40B4-BE49-F238E27FC236}">
                <a16:creationId xmlns:a16="http://schemas.microsoft.com/office/drawing/2014/main" id="{D2F6DAE3-82F9-987F-5FFB-E685268347DD}"/>
              </a:ext>
            </a:extLst>
          </p:cNvPr>
          <p:cNvPicPr>
            <a:picLocks noChangeAspect="1"/>
          </p:cNvPicPr>
          <p:nvPr userDrawn="1"/>
        </p:nvPicPr>
        <p:blipFill>
          <a:blip r:embed="rId2"/>
          <a:stretch>
            <a:fillRect/>
          </a:stretch>
        </p:blipFill>
        <p:spPr>
          <a:xfrm>
            <a:off x="8576841" y="5895941"/>
            <a:ext cx="2595542" cy="188538"/>
          </a:xfrm>
          <a:prstGeom prst="rect">
            <a:avLst/>
          </a:prstGeom>
        </p:spPr>
      </p:pic>
      <p:sp>
        <p:nvSpPr>
          <p:cNvPr id="2" name="Titel 1">
            <a:extLst>
              <a:ext uri="{FF2B5EF4-FFF2-40B4-BE49-F238E27FC236}">
                <a16:creationId xmlns:a16="http://schemas.microsoft.com/office/drawing/2014/main" id="{C9EE6150-443C-A8F1-F002-41A3ACBE3296}"/>
              </a:ext>
            </a:extLst>
          </p:cNvPr>
          <p:cNvSpPr>
            <a:spLocks noGrp="1"/>
          </p:cNvSpPr>
          <p:nvPr>
            <p:ph type="title"/>
          </p:nvPr>
        </p:nvSpPr>
        <p:spPr>
          <a:xfrm>
            <a:off x="839788" y="457200"/>
            <a:ext cx="3932237" cy="1600200"/>
          </a:xfrm>
        </p:spPr>
        <p:txBody>
          <a:bodyPr anchor="b"/>
          <a:lstStyle>
            <a:lvl1pPr>
              <a:defRPr sz="3200"/>
            </a:lvl1pPr>
          </a:lstStyle>
          <a:p>
            <a:r>
              <a:rPr lang="nl-NL" dirty="0"/>
              <a:t>Klik om stijl te bewerken</a:t>
            </a:r>
          </a:p>
        </p:txBody>
      </p:sp>
      <p:sp>
        <p:nvSpPr>
          <p:cNvPr id="3" name="Tijdelijke aanduiding voor afbeelding 2">
            <a:extLst>
              <a:ext uri="{FF2B5EF4-FFF2-40B4-BE49-F238E27FC236}">
                <a16:creationId xmlns:a16="http://schemas.microsoft.com/office/drawing/2014/main" id="{0D07F6A4-6806-E0C2-40C7-6692E65BC3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a:extLst>
              <a:ext uri="{FF2B5EF4-FFF2-40B4-BE49-F238E27FC236}">
                <a16:creationId xmlns:a16="http://schemas.microsoft.com/office/drawing/2014/main" id="{079BCC14-7758-9290-E9BF-ABD611D94D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Klikken om de tekststijl van het model te bewerken</a:t>
            </a:r>
          </a:p>
        </p:txBody>
      </p:sp>
    </p:spTree>
    <p:extLst>
      <p:ext uri="{BB962C8B-B14F-4D97-AF65-F5344CB8AC3E}">
        <p14:creationId xmlns:p14="http://schemas.microsoft.com/office/powerpoint/2010/main" val="3120720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BA75898B-F808-1E1E-6BC0-2C620A76E335}"/>
              </a:ext>
            </a:extLst>
          </p:cNvPr>
          <p:cNvSpPr/>
          <p:nvPr userDrawn="1"/>
        </p:nvSpPr>
        <p:spPr>
          <a:xfrm>
            <a:off x="381000" y="365125"/>
            <a:ext cx="11430000" cy="6212656"/>
          </a:xfrm>
          <a:prstGeom prst="rect">
            <a:avLst/>
          </a:prstGeom>
          <a:solidFill>
            <a:srgbClr val="F2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8" name="Rechte verbindingslijn 7">
            <a:extLst>
              <a:ext uri="{FF2B5EF4-FFF2-40B4-BE49-F238E27FC236}">
                <a16:creationId xmlns:a16="http://schemas.microsoft.com/office/drawing/2014/main" id="{0DCE1EE2-AFEC-C3F1-D6C0-FE49283A4B2A}"/>
              </a:ext>
            </a:extLst>
          </p:cNvPr>
          <p:cNvCxnSpPr/>
          <p:nvPr userDrawn="1"/>
        </p:nvCxnSpPr>
        <p:spPr>
          <a:xfrm>
            <a:off x="838200" y="6219416"/>
            <a:ext cx="10515600" cy="0"/>
          </a:xfrm>
          <a:prstGeom prst="line">
            <a:avLst/>
          </a:prstGeom>
          <a:ln>
            <a:solidFill>
              <a:srgbClr val="1E3359"/>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0C599041-7714-2010-C65D-1BEE3526C621}"/>
              </a:ext>
            </a:extLst>
          </p:cNvPr>
          <p:cNvPicPr>
            <a:picLocks noChangeAspect="1"/>
          </p:cNvPicPr>
          <p:nvPr userDrawn="1"/>
        </p:nvPicPr>
        <p:blipFill>
          <a:blip r:embed="rId2"/>
          <a:stretch>
            <a:fillRect/>
          </a:stretch>
        </p:blipFill>
        <p:spPr>
          <a:xfrm>
            <a:off x="8576841" y="5895941"/>
            <a:ext cx="2595542" cy="188538"/>
          </a:xfrm>
          <a:prstGeom prst="rect">
            <a:avLst/>
          </a:prstGeom>
        </p:spPr>
      </p:pic>
      <p:sp>
        <p:nvSpPr>
          <p:cNvPr id="2" name="Titel 1">
            <a:extLst>
              <a:ext uri="{FF2B5EF4-FFF2-40B4-BE49-F238E27FC236}">
                <a16:creationId xmlns:a16="http://schemas.microsoft.com/office/drawing/2014/main" id="{92C18D35-49B0-5B20-F997-185541E8138F}"/>
              </a:ext>
            </a:extLst>
          </p:cNvPr>
          <p:cNvSpPr>
            <a:spLocks noGrp="1"/>
          </p:cNvSpPr>
          <p:nvPr>
            <p:ph type="title"/>
          </p:nvPr>
        </p:nvSpPr>
        <p:spPr/>
        <p:txBody>
          <a:bodyPr/>
          <a:lstStyle/>
          <a:p>
            <a:r>
              <a:rPr lang="nl-NL" dirty="0"/>
              <a:t>Klik om stijl te bewerken</a:t>
            </a:r>
          </a:p>
        </p:txBody>
      </p:sp>
      <p:sp>
        <p:nvSpPr>
          <p:cNvPr id="3" name="Tijdelijke aanduiding voor verticale tekst 2">
            <a:extLst>
              <a:ext uri="{FF2B5EF4-FFF2-40B4-BE49-F238E27FC236}">
                <a16:creationId xmlns:a16="http://schemas.microsoft.com/office/drawing/2014/main" id="{012717C1-289D-6F5C-1F6A-85409B2ABE99}"/>
              </a:ext>
            </a:extLst>
          </p:cNvPr>
          <p:cNvSpPr>
            <a:spLocks noGrp="1"/>
          </p:cNvSpPr>
          <p:nvPr>
            <p:ph type="body" orient="vert" idx="1"/>
          </p:nvPr>
        </p:nvSpPr>
        <p:spPr/>
        <p:txBody>
          <a:bodyPr vert="eaVert"/>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595360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74658A49-CEFB-BBB0-1D97-B67552143FD1}"/>
              </a:ext>
            </a:extLst>
          </p:cNvPr>
          <p:cNvSpPr/>
          <p:nvPr userDrawn="1"/>
        </p:nvSpPr>
        <p:spPr>
          <a:xfrm>
            <a:off x="381000" y="365125"/>
            <a:ext cx="11430000" cy="6212656"/>
          </a:xfrm>
          <a:prstGeom prst="rect">
            <a:avLst/>
          </a:prstGeom>
          <a:solidFill>
            <a:srgbClr val="F2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8" name="Rechte verbindingslijn 7">
            <a:extLst>
              <a:ext uri="{FF2B5EF4-FFF2-40B4-BE49-F238E27FC236}">
                <a16:creationId xmlns:a16="http://schemas.microsoft.com/office/drawing/2014/main" id="{8A5139EB-7DDE-C269-3488-E8504BC54D9F}"/>
              </a:ext>
            </a:extLst>
          </p:cNvPr>
          <p:cNvCxnSpPr/>
          <p:nvPr userDrawn="1"/>
        </p:nvCxnSpPr>
        <p:spPr>
          <a:xfrm>
            <a:off x="838200" y="6219416"/>
            <a:ext cx="10515600" cy="0"/>
          </a:xfrm>
          <a:prstGeom prst="line">
            <a:avLst/>
          </a:prstGeom>
          <a:ln>
            <a:solidFill>
              <a:srgbClr val="1E3359"/>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C1AF9838-E4A5-ED78-62EE-9385F32A4D57}"/>
              </a:ext>
            </a:extLst>
          </p:cNvPr>
          <p:cNvPicPr>
            <a:picLocks noChangeAspect="1"/>
          </p:cNvPicPr>
          <p:nvPr userDrawn="1"/>
        </p:nvPicPr>
        <p:blipFill>
          <a:blip r:embed="rId2"/>
          <a:stretch>
            <a:fillRect/>
          </a:stretch>
        </p:blipFill>
        <p:spPr>
          <a:xfrm>
            <a:off x="8576841" y="5895941"/>
            <a:ext cx="2595542" cy="188538"/>
          </a:xfrm>
          <a:prstGeom prst="rect">
            <a:avLst/>
          </a:prstGeom>
        </p:spPr>
      </p:pic>
      <p:sp>
        <p:nvSpPr>
          <p:cNvPr id="2" name="Verticale titel 1">
            <a:extLst>
              <a:ext uri="{FF2B5EF4-FFF2-40B4-BE49-F238E27FC236}">
                <a16:creationId xmlns:a16="http://schemas.microsoft.com/office/drawing/2014/main" id="{8D9BBD7B-00A4-E2AC-3DDB-6EF3060FDA8E}"/>
              </a:ext>
            </a:extLst>
          </p:cNvPr>
          <p:cNvSpPr>
            <a:spLocks noGrp="1"/>
          </p:cNvSpPr>
          <p:nvPr>
            <p:ph type="title" orient="vert"/>
          </p:nvPr>
        </p:nvSpPr>
        <p:spPr>
          <a:xfrm>
            <a:off x="8724900" y="553663"/>
            <a:ext cx="2628900" cy="5342263"/>
          </a:xfrm>
        </p:spPr>
        <p:txBody>
          <a:bodyPr vert="eaVert"/>
          <a:lstStyle/>
          <a:p>
            <a:r>
              <a:rPr lang="nl-NL" dirty="0"/>
              <a:t>Klik om stijl te bewerken</a:t>
            </a:r>
          </a:p>
        </p:txBody>
      </p:sp>
      <p:sp>
        <p:nvSpPr>
          <p:cNvPr id="3" name="Tijdelijke aanduiding voor verticale tekst 2">
            <a:extLst>
              <a:ext uri="{FF2B5EF4-FFF2-40B4-BE49-F238E27FC236}">
                <a16:creationId xmlns:a16="http://schemas.microsoft.com/office/drawing/2014/main" id="{2C998C0B-1409-2959-67C0-8DC825A45BC5}"/>
              </a:ext>
            </a:extLst>
          </p:cNvPr>
          <p:cNvSpPr>
            <a:spLocks noGrp="1"/>
          </p:cNvSpPr>
          <p:nvPr>
            <p:ph type="body" orient="vert" idx="1"/>
          </p:nvPr>
        </p:nvSpPr>
        <p:spPr>
          <a:xfrm>
            <a:off x="838200" y="553663"/>
            <a:ext cx="7734300" cy="5623299"/>
          </a:xfrm>
        </p:spPr>
        <p:txBody>
          <a:bodyPr vert="eaVert"/>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278030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1C56C4B-8EFD-DB65-4E29-B0655740EE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DD930E14-2E2A-F5E4-2492-2BB43F8CE1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984304047"/>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www.parkinsonzorgzoeker.nl/"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forum.alzheimer-nederland.nl/" TargetMode="External"/><Relationship Id="rId2" Type="http://schemas.openxmlformats.org/officeDocument/2006/relationships/hyperlink" Target="https://dementie.nl/hulp-en-advies" TargetMode="External"/><Relationship Id="rId1" Type="http://schemas.openxmlformats.org/officeDocument/2006/relationships/slideLayout" Target="../slideLayouts/slideLayout3.xml"/><Relationship Id="rId4" Type="http://schemas.openxmlformats.org/officeDocument/2006/relationships/hyperlink" Target="https://www.alzheimer-nederland.nl/regio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B83A2-E24D-EDE1-8414-D656FB285D2C}"/>
              </a:ext>
            </a:extLst>
          </p:cNvPr>
          <p:cNvSpPr>
            <a:spLocks noGrp="1"/>
          </p:cNvSpPr>
          <p:nvPr>
            <p:ph type="ctrTitle"/>
          </p:nvPr>
        </p:nvSpPr>
        <p:spPr/>
        <p:txBody>
          <a:bodyPr/>
          <a:lstStyle/>
          <a:p>
            <a:r>
              <a:rPr lang="nl-NL" dirty="0">
                <a:latin typeface="Open Sans" panose="020B0606030504020204" pitchFamily="34" charset="0"/>
                <a:ea typeface="Open Sans" panose="020B0606030504020204" pitchFamily="34" charset="0"/>
                <a:cs typeface="Open Sans" panose="020B0606030504020204" pitchFamily="34" charset="0"/>
              </a:rPr>
              <a:t>Dementie met </a:t>
            </a:r>
            <a:r>
              <a:rPr lang="nl-NL" dirty="0" err="1">
                <a:latin typeface="Open Sans" panose="020B0606030504020204" pitchFamily="34" charset="0"/>
                <a:ea typeface="Open Sans" panose="020B0606030504020204" pitchFamily="34" charset="0"/>
                <a:cs typeface="Open Sans" panose="020B0606030504020204" pitchFamily="34" charset="0"/>
              </a:rPr>
              <a:t>Lewy</a:t>
            </a:r>
            <a:r>
              <a:rPr lang="nl-NL" dirty="0">
                <a:latin typeface="Open Sans" panose="020B0606030504020204" pitchFamily="34" charset="0"/>
                <a:ea typeface="Open Sans" panose="020B0606030504020204" pitchFamily="34" charset="0"/>
                <a:cs typeface="Open Sans" panose="020B0606030504020204" pitchFamily="34" charset="0"/>
              </a:rPr>
              <a:t> </a:t>
            </a:r>
            <a:r>
              <a:rPr lang="nl-NL" dirty="0" err="1">
                <a:latin typeface="Open Sans" panose="020B0606030504020204" pitchFamily="34" charset="0"/>
                <a:ea typeface="Open Sans" panose="020B0606030504020204" pitchFamily="34" charset="0"/>
                <a:cs typeface="Open Sans" panose="020B0606030504020204" pitchFamily="34" charset="0"/>
              </a:rPr>
              <a:t>bodies</a:t>
            </a:r>
            <a:endParaRPr lang="nl-NL"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Ondertitel 2">
            <a:extLst>
              <a:ext uri="{FF2B5EF4-FFF2-40B4-BE49-F238E27FC236}">
                <a16:creationId xmlns:a16="http://schemas.microsoft.com/office/drawing/2014/main" id="{4871E9F8-076B-63CB-3650-F3345BEAACC1}"/>
              </a:ext>
            </a:extLst>
          </p:cNvPr>
          <p:cNvSpPr>
            <a:spLocks noGrp="1"/>
          </p:cNvSpPr>
          <p:nvPr>
            <p:ph type="subTitle" idx="1"/>
          </p:nvPr>
        </p:nvSpPr>
        <p:spPr/>
        <p:txBody>
          <a:bodyPr/>
          <a:lstStyle/>
          <a:p>
            <a:r>
              <a:rPr lang="nl-NL" dirty="0">
                <a:latin typeface="Open Sans" panose="020B0606030504020204" pitchFamily="34" charset="0"/>
                <a:ea typeface="Open Sans" panose="020B0606030504020204" pitchFamily="34" charset="0"/>
                <a:cs typeface="Open Sans" panose="020B0606030504020204" pitchFamily="34" charset="0"/>
              </a:rPr>
              <a:t>Parkinsoncafé 9 februari 2026</a:t>
            </a:r>
          </a:p>
          <a:p>
            <a:r>
              <a:rPr lang="nl-NL" dirty="0">
                <a:latin typeface="Open Sans" panose="020B0606030504020204" pitchFamily="34" charset="0"/>
                <a:ea typeface="Open Sans" panose="020B0606030504020204" pitchFamily="34" charset="0"/>
                <a:cs typeface="Open Sans" panose="020B0606030504020204" pitchFamily="34" charset="0"/>
              </a:rPr>
              <a:t>Susanne Hoogers neuroloog</a:t>
            </a:r>
          </a:p>
        </p:txBody>
      </p:sp>
      <p:pic>
        <p:nvPicPr>
          <p:cNvPr id="4" name="Afbeelding 3">
            <a:extLst>
              <a:ext uri="{FF2B5EF4-FFF2-40B4-BE49-F238E27FC236}">
                <a16:creationId xmlns:a16="http://schemas.microsoft.com/office/drawing/2014/main" id="{A5A9D59D-4A23-2DA3-83BF-30B6FB3FB8A1}"/>
              </a:ext>
            </a:extLst>
          </p:cNvPr>
          <p:cNvPicPr>
            <a:picLocks noChangeAspect="1"/>
          </p:cNvPicPr>
          <p:nvPr/>
        </p:nvPicPr>
        <p:blipFill>
          <a:blip r:embed="rId2"/>
          <a:stretch>
            <a:fillRect/>
          </a:stretch>
        </p:blipFill>
        <p:spPr>
          <a:xfrm>
            <a:off x="5455921" y="918900"/>
            <a:ext cx="4866322" cy="2632600"/>
          </a:xfrm>
          <a:prstGeom prst="rect">
            <a:avLst/>
          </a:prstGeom>
        </p:spPr>
      </p:pic>
    </p:spTree>
    <p:extLst>
      <p:ext uri="{BB962C8B-B14F-4D97-AF65-F5344CB8AC3E}">
        <p14:creationId xmlns:p14="http://schemas.microsoft.com/office/powerpoint/2010/main" val="1732169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C493F0-855C-8FEC-9EA8-CE0468C16C0D}"/>
              </a:ext>
            </a:extLst>
          </p:cNvPr>
          <p:cNvSpPr>
            <a:spLocks noGrp="1"/>
          </p:cNvSpPr>
          <p:nvPr>
            <p:ph type="title"/>
          </p:nvPr>
        </p:nvSpPr>
        <p:spPr/>
        <p:txBody>
          <a:bodyPr/>
          <a:lstStyle/>
          <a:p>
            <a:r>
              <a:rPr lang="nl-NL" dirty="0">
                <a:latin typeface="Open Sans" panose="020B0606030504020204" pitchFamily="34" charset="0"/>
                <a:ea typeface="Open Sans" panose="020B0606030504020204" pitchFamily="34" charset="0"/>
                <a:cs typeface="Open Sans" panose="020B0606030504020204" pitchFamily="34" charset="0"/>
              </a:rPr>
              <a:t>LET’S BEAT LEWY	</a:t>
            </a:r>
          </a:p>
        </p:txBody>
      </p:sp>
      <p:pic>
        <p:nvPicPr>
          <p:cNvPr id="2050" name="Picture 2" descr="Amazon.com: Family Support Lewy Body Dementia Awareness T-Shirt : Clothing,  Shoes &amp; Jewelr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23758" y="1861644"/>
            <a:ext cx="2600891" cy="264153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mazon.com: Lewy Body Dementia Awareness Purple Ribbon Brain Disease  T-Shirt : Clothing, Shoes &amp; Jewel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0919" y="2001663"/>
            <a:ext cx="2600890" cy="260089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mazon.com: I Love Someone With Lewy Body Dementia Awareness T-Shirt :  Clothing, Shoes &amp; Jewel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339" y="3182409"/>
            <a:ext cx="2600890" cy="260089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Grateful for supportive community member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6936" y="798010"/>
            <a:ext cx="2407306" cy="2407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754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34535F-A9F7-E657-9022-F0B915043C67}"/>
              </a:ext>
            </a:extLst>
          </p:cNvPr>
          <p:cNvSpPr>
            <a:spLocks noGrp="1"/>
          </p:cNvSpPr>
          <p:nvPr>
            <p:ph type="title"/>
          </p:nvPr>
        </p:nvSpPr>
        <p:spPr/>
        <p:txBody>
          <a:bodyPr/>
          <a:lstStyle/>
          <a:p>
            <a:endParaRPr lang="nl-NL" dirty="0"/>
          </a:p>
        </p:txBody>
      </p:sp>
      <p:sp>
        <p:nvSpPr>
          <p:cNvPr id="4" name="Ovaal 3">
            <a:extLst>
              <a:ext uri="{FF2B5EF4-FFF2-40B4-BE49-F238E27FC236}">
                <a16:creationId xmlns:a16="http://schemas.microsoft.com/office/drawing/2014/main" id="{DBD54FF5-A6A9-C492-F253-7519BE0E9DA8}"/>
              </a:ext>
            </a:extLst>
          </p:cNvPr>
          <p:cNvSpPr/>
          <p:nvPr/>
        </p:nvSpPr>
        <p:spPr>
          <a:xfrm>
            <a:off x="811022" y="2610946"/>
            <a:ext cx="3841707" cy="134862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nl-NL" sz="2400" dirty="0"/>
              <a:t>Parkinsondementie</a:t>
            </a:r>
          </a:p>
        </p:txBody>
      </p:sp>
      <p:sp>
        <p:nvSpPr>
          <p:cNvPr id="5" name="Tijdelijke aanduiding voor inhoud 4">
            <a:extLst>
              <a:ext uri="{FF2B5EF4-FFF2-40B4-BE49-F238E27FC236}">
                <a16:creationId xmlns:a16="http://schemas.microsoft.com/office/drawing/2014/main" id="{1E865D1F-9015-1491-7587-C2D3A54E71E1}"/>
              </a:ext>
            </a:extLst>
          </p:cNvPr>
          <p:cNvSpPr>
            <a:spLocks noGrp="1"/>
          </p:cNvSpPr>
          <p:nvPr>
            <p:ph idx="1"/>
          </p:nvPr>
        </p:nvSpPr>
        <p:spPr>
          <a:xfrm>
            <a:off x="8210741" y="2280215"/>
            <a:ext cx="2553830" cy="1325563"/>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marL="0" indent="0" algn="ctr">
              <a:buNone/>
            </a:pPr>
            <a:r>
              <a:rPr lang="nl-NL" sz="2400" dirty="0"/>
              <a:t>Parkinson</a:t>
            </a:r>
          </a:p>
        </p:txBody>
      </p:sp>
      <p:sp>
        <p:nvSpPr>
          <p:cNvPr id="6" name="Ovaal 5">
            <a:extLst>
              <a:ext uri="{FF2B5EF4-FFF2-40B4-BE49-F238E27FC236}">
                <a16:creationId xmlns:a16="http://schemas.microsoft.com/office/drawing/2014/main" id="{340B7E5B-5ECD-93C9-41E5-BDE5CA8A4132}"/>
              </a:ext>
            </a:extLst>
          </p:cNvPr>
          <p:cNvSpPr/>
          <p:nvPr/>
        </p:nvSpPr>
        <p:spPr>
          <a:xfrm>
            <a:off x="2862730" y="4070164"/>
            <a:ext cx="3053283" cy="134862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nl-NL" sz="2400" dirty="0"/>
              <a:t>Parkinsonismen</a:t>
            </a:r>
          </a:p>
        </p:txBody>
      </p:sp>
      <p:sp>
        <p:nvSpPr>
          <p:cNvPr id="7" name="Ovaal 6">
            <a:extLst>
              <a:ext uri="{FF2B5EF4-FFF2-40B4-BE49-F238E27FC236}">
                <a16:creationId xmlns:a16="http://schemas.microsoft.com/office/drawing/2014/main" id="{36A52721-C120-E26A-BC67-F43165396EDA}"/>
              </a:ext>
            </a:extLst>
          </p:cNvPr>
          <p:cNvSpPr/>
          <p:nvPr/>
        </p:nvSpPr>
        <p:spPr>
          <a:xfrm>
            <a:off x="6713804" y="3959575"/>
            <a:ext cx="3128286" cy="134862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nl-NL" sz="2400" dirty="0"/>
              <a:t>Dementie met </a:t>
            </a:r>
            <a:r>
              <a:rPr lang="nl-NL" sz="2400" dirty="0" err="1"/>
              <a:t>Lewy</a:t>
            </a:r>
            <a:r>
              <a:rPr lang="nl-NL" sz="2400" dirty="0"/>
              <a:t> </a:t>
            </a:r>
            <a:r>
              <a:rPr lang="nl-NL" sz="2400" dirty="0" err="1"/>
              <a:t>bodies</a:t>
            </a:r>
            <a:endParaRPr lang="nl-NL" sz="2400" dirty="0"/>
          </a:p>
        </p:txBody>
      </p:sp>
      <p:pic>
        <p:nvPicPr>
          <p:cNvPr id="3" name="Afbeelding 2"/>
          <p:cNvPicPr>
            <a:picLocks noChangeAspect="1"/>
          </p:cNvPicPr>
          <p:nvPr/>
        </p:nvPicPr>
        <p:blipFill>
          <a:blip r:embed="rId3"/>
          <a:stretch>
            <a:fillRect/>
          </a:stretch>
        </p:blipFill>
        <p:spPr>
          <a:xfrm>
            <a:off x="4904128" y="1743388"/>
            <a:ext cx="2383743" cy="1359526"/>
          </a:xfrm>
          <a:prstGeom prst="rect">
            <a:avLst/>
          </a:prstGeom>
        </p:spPr>
      </p:pic>
    </p:spTree>
    <p:extLst>
      <p:ext uri="{BB962C8B-B14F-4D97-AF65-F5344CB8AC3E}">
        <p14:creationId xmlns:p14="http://schemas.microsoft.com/office/powerpoint/2010/main" val="3273060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D5E389-981C-EBDF-1B52-A035F0CC5DC2}"/>
              </a:ext>
            </a:extLst>
          </p:cNvPr>
          <p:cNvSpPr>
            <a:spLocks noGrp="1"/>
          </p:cNvSpPr>
          <p:nvPr>
            <p:ph type="title"/>
          </p:nvPr>
        </p:nvSpPr>
        <p:spPr/>
        <p:txBody>
          <a:bodyPr/>
          <a:lstStyle/>
          <a:p>
            <a:r>
              <a:rPr lang="nl-NL" dirty="0"/>
              <a:t>Achtergrond </a:t>
            </a:r>
          </a:p>
        </p:txBody>
      </p:sp>
      <p:sp>
        <p:nvSpPr>
          <p:cNvPr id="3" name="Tijdelijke aanduiding voor inhoud 2">
            <a:extLst>
              <a:ext uri="{FF2B5EF4-FFF2-40B4-BE49-F238E27FC236}">
                <a16:creationId xmlns:a16="http://schemas.microsoft.com/office/drawing/2014/main" id="{F2743D6A-13B2-1BAF-46E8-0AF3D09E7F13}"/>
              </a:ext>
            </a:extLst>
          </p:cNvPr>
          <p:cNvSpPr>
            <a:spLocks noGrp="1"/>
          </p:cNvSpPr>
          <p:nvPr>
            <p:ph idx="1"/>
          </p:nvPr>
        </p:nvSpPr>
        <p:spPr/>
        <p:txBody>
          <a:bodyPr/>
          <a:lstStyle/>
          <a:p>
            <a:r>
              <a:rPr lang="nl-NL" dirty="0"/>
              <a:t>Ongeveer 30.000 patiënten in Nederland</a:t>
            </a:r>
          </a:p>
          <a:p>
            <a:r>
              <a:rPr lang="nl-NL" dirty="0"/>
              <a:t>Na de ziekte van Alzheimer meest voorkomende dementie</a:t>
            </a:r>
          </a:p>
          <a:p>
            <a:r>
              <a:rPr lang="nl-NL" dirty="0"/>
              <a:t>Ongeveer 10% van de patiënten met dementie heeft DLB</a:t>
            </a:r>
          </a:p>
          <a:p>
            <a:r>
              <a:rPr lang="nl-NL" dirty="0"/>
              <a:t>Gemiddelde leeftijd ontstaan DLB 70 jaar</a:t>
            </a:r>
          </a:p>
          <a:p>
            <a:r>
              <a:rPr lang="nl-NL" dirty="0"/>
              <a:t>Diagnose wordt vaak in het begin gemist:</a:t>
            </a:r>
          </a:p>
          <a:p>
            <a:pPr lvl="1"/>
            <a:r>
              <a:rPr lang="nl-NL" dirty="0"/>
              <a:t>Eerst diagnose Parkinson of ziekte van Alzheimer</a:t>
            </a:r>
          </a:p>
          <a:p>
            <a:r>
              <a:rPr lang="nl-NL" dirty="0"/>
              <a:t>Geen goede </a:t>
            </a:r>
            <a:r>
              <a:rPr lang="nl-NL" dirty="0" err="1"/>
              <a:t>biomarker</a:t>
            </a:r>
            <a:r>
              <a:rPr lang="nl-NL" dirty="0"/>
              <a:t>: </a:t>
            </a:r>
            <a:r>
              <a:rPr lang="nl-NL" dirty="0" err="1"/>
              <a:t>ziektespecifieke</a:t>
            </a:r>
            <a:r>
              <a:rPr lang="nl-NL" dirty="0"/>
              <a:t> test</a:t>
            </a:r>
          </a:p>
        </p:txBody>
      </p:sp>
    </p:spTree>
    <p:extLst>
      <p:ext uri="{BB962C8B-B14F-4D97-AF65-F5344CB8AC3E}">
        <p14:creationId xmlns:p14="http://schemas.microsoft.com/office/powerpoint/2010/main" val="3149957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D0321E-F64D-5B63-D1C9-7C3D18806990}"/>
              </a:ext>
            </a:extLst>
          </p:cNvPr>
          <p:cNvSpPr>
            <a:spLocks noGrp="1"/>
          </p:cNvSpPr>
          <p:nvPr>
            <p:ph type="title"/>
          </p:nvPr>
        </p:nvSpPr>
        <p:spPr/>
        <p:txBody>
          <a:bodyPr/>
          <a:lstStyle/>
          <a:p>
            <a:r>
              <a:rPr lang="nl-NL" dirty="0">
                <a:latin typeface="Open Sans" panose="020B0606030504020204" pitchFamily="34" charset="0"/>
                <a:ea typeface="Open Sans" panose="020B0606030504020204" pitchFamily="34" charset="0"/>
                <a:cs typeface="Open Sans" panose="020B0606030504020204" pitchFamily="34" charset="0"/>
              </a:rPr>
              <a:t>Wat is DLB</a:t>
            </a:r>
          </a:p>
        </p:txBody>
      </p:sp>
      <p:sp>
        <p:nvSpPr>
          <p:cNvPr id="3" name="Tijdelijke aanduiding voor inhoud 2">
            <a:extLst>
              <a:ext uri="{FF2B5EF4-FFF2-40B4-BE49-F238E27FC236}">
                <a16:creationId xmlns:a16="http://schemas.microsoft.com/office/drawing/2014/main" id="{795CF29F-5C42-7C38-F6E1-27CD992BAC64}"/>
              </a:ext>
            </a:extLst>
          </p:cNvPr>
          <p:cNvSpPr>
            <a:spLocks noGrp="1"/>
          </p:cNvSpPr>
          <p:nvPr>
            <p:ph sz="half" idx="1"/>
          </p:nvPr>
        </p:nvSpPr>
        <p:spPr/>
        <p:txBody>
          <a:bodyPr>
            <a:normAutofit lnSpcReduction="10000"/>
          </a:bodyPr>
          <a:lstStyle/>
          <a:p>
            <a:r>
              <a:rPr lang="nl-NL" dirty="0" err="1">
                <a:latin typeface="Open Sans" panose="020B0606030504020204" pitchFamily="34" charset="0"/>
                <a:ea typeface="Open Sans" panose="020B0606030504020204" pitchFamily="34" charset="0"/>
                <a:cs typeface="Open Sans" panose="020B0606030504020204" pitchFamily="34" charset="0"/>
              </a:rPr>
              <a:t>Alpha-synucleinopathie</a:t>
            </a:r>
            <a:r>
              <a:rPr lang="nl-NL" dirty="0">
                <a:latin typeface="Open Sans" panose="020B0606030504020204" pitchFamily="34" charset="0"/>
                <a:ea typeface="Open Sans" panose="020B0606030504020204" pitchFamily="34" charset="0"/>
                <a:cs typeface="Open Sans" panose="020B0606030504020204" pitchFamily="34" charset="0"/>
              </a:rPr>
              <a:t> </a:t>
            </a:r>
          </a:p>
          <a:p>
            <a:pPr lvl="1"/>
            <a:r>
              <a:rPr lang="nl-NL" dirty="0" err="1">
                <a:latin typeface="Open Sans" panose="020B0606030504020204" pitchFamily="34" charset="0"/>
                <a:ea typeface="Open Sans" panose="020B0606030504020204" pitchFamily="34" charset="0"/>
                <a:cs typeface="Open Sans" panose="020B0606030504020204" pitchFamily="34" charset="0"/>
              </a:rPr>
              <a:t>Lew</a:t>
            </a:r>
            <a:r>
              <a:rPr lang="nl-NL" dirty="0" err="1"/>
              <a:t>y</a:t>
            </a:r>
            <a:r>
              <a:rPr lang="nl-NL" dirty="0"/>
              <a:t> lichaampjes</a:t>
            </a:r>
          </a:p>
          <a:p>
            <a:pPr lvl="1"/>
            <a:r>
              <a:rPr lang="nl-NL" dirty="0"/>
              <a:t>Ophoping van eiwit in de hersenen </a:t>
            </a:r>
            <a:r>
              <a:rPr lang="nl-NL" dirty="0" err="1"/>
              <a:t>mn</a:t>
            </a:r>
            <a:r>
              <a:rPr lang="nl-NL" dirty="0"/>
              <a:t> de schors</a:t>
            </a:r>
          </a:p>
          <a:p>
            <a:r>
              <a:rPr lang="nl-NL" dirty="0">
                <a:latin typeface="Open Sans" panose="020B0606030504020204" pitchFamily="34" charset="0"/>
                <a:ea typeface="Open Sans" panose="020B0606030504020204" pitchFamily="34" charset="0"/>
                <a:cs typeface="Open Sans" panose="020B0606030504020204" pitchFamily="34" charset="0"/>
              </a:rPr>
              <a:t>Alzheimereiwitten </a:t>
            </a:r>
          </a:p>
          <a:p>
            <a:r>
              <a:rPr lang="nl-NL" dirty="0"/>
              <a:t>Meestal niet erfelijk</a:t>
            </a:r>
          </a:p>
          <a:p>
            <a:endParaRPr lang="nl-NL" dirty="0">
              <a:latin typeface="Open Sans" panose="020B0606030504020204" pitchFamily="34" charset="0"/>
              <a:ea typeface="Open Sans" panose="020B0606030504020204" pitchFamily="34" charset="0"/>
              <a:cs typeface="Open Sans" panose="020B0606030504020204" pitchFamily="34" charset="0"/>
            </a:endParaRPr>
          </a:p>
          <a:p>
            <a:r>
              <a:rPr lang="nl-NL" dirty="0"/>
              <a:t>Klachten zijn precies zoals </a:t>
            </a:r>
            <a:r>
              <a:rPr lang="nl-NL" dirty="0" err="1"/>
              <a:t>parkinsondementie</a:t>
            </a:r>
            <a:r>
              <a:rPr lang="nl-NL" dirty="0"/>
              <a:t> alleen ander beloop</a:t>
            </a:r>
            <a:endParaRPr lang="nl-NL"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Tijdelijke aanduiding voor inhoud 4">
            <a:extLst>
              <a:ext uri="{FF2B5EF4-FFF2-40B4-BE49-F238E27FC236}">
                <a16:creationId xmlns:a16="http://schemas.microsoft.com/office/drawing/2014/main" id="{21041CA0-E63C-D953-9337-0A0390E36401}"/>
              </a:ext>
            </a:extLst>
          </p:cNvPr>
          <p:cNvPicPr>
            <a:picLocks noGrp="1" noChangeAspect="1"/>
          </p:cNvPicPr>
          <p:nvPr>
            <p:ph sz="half" idx="2"/>
          </p:nvPr>
        </p:nvPicPr>
        <p:blipFill>
          <a:blip r:embed="rId3"/>
          <a:stretch>
            <a:fillRect/>
          </a:stretch>
        </p:blipFill>
        <p:spPr>
          <a:xfrm>
            <a:off x="8504903" y="591819"/>
            <a:ext cx="3025997" cy="3530329"/>
          </a:xfrm>
          <a:prstGeom prst="rect">
            <a:avLst/>
          </a:prstGeom>
        </p:spPr>
      </p:pic>
    </p:spTree>
    <p:extLst>
      <p:ext uri="{BB962C8B-B14F-4D97-AF65-F5344CB8AC3E}">
        <p14:creationId xmlns:p14="http://schemas.microsoft.com/office/powerpoint/2010/main" val="1454055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C5C9D1-08B5-3CA5-2ED8-04A6EC87D56B}"/>
              </a:ext>
            </a:extLst>
          </p:cNvPr>
          <p:cNvSpPr>
            <a:spLocks noGrp="1"/>
          </p:cNvSpPr>
          <p:nvPr>
            <p:ph type="title"/>
          </p:nvPr>
        </p:nvSpPr>
        <p:spPr/>
        <p:txBody>
          <a:bodyPr/>
          <a:lstStyle/>
          <a:p>
            <a:r>
              <a:rPr lang="nl-NL" dirty="0"/>
              <a:t>Welke klachten komen voor?</a:t>
            </a:r>
          </a:p>
        </p:txBody>
      </p:sp>
      <p:sp>
        <p:nvSpPr>
          <p:cNvPr id="3" name="Tijdelijke aanduiding voor inhoud 2">
            <a:extLst>
              <a:ext uri="{FF2B5EF4-FFF2-40B4-BE49-F238E27FC236}">
                <a16:creationId xmlns:a16="http://schemas.microsoft.com/office/drawing/2014/main" id="{39837F3C-F0D3-0156-976D-0C0A2503074D}"/>
              </a:ext>
            </a:extLst>
          </p:cNvPr>
          <p:cNvSpPr>
            <a:spLocks noGrp="1"/>
          </p:cNvSpPr>
          <p:nvPr>
            <p:ph idx="1"/>
          </p:nvPr>
        </p:nvSpPr>
        <p:spPr>
          <a:xfrm>
            <a:off x="8636290" y="5621895"/>
            <a:ext cx="8481935" cy="3749289"/>
          </a:xfrm>
        </p:spPr>
        <p:txBody>
          <a:bodyPr/>
          <a:lstStyle/>
          <a:p>
            <a:pPr marL="0" indent="0">
              <a:buNone/>
            </a:pPr>
            <a:endParaRPr lang="nl-NL" dirty="0"/>
          </a:p>
        </p:txBody>
      </p:sp>
      <p:pic>
        <p:nvPicPr>
          <p:cNvPr id="1026" name="Picture 2" descr="Het Van Weel-Bethesda Ziekenhuis - patiëntfolder: De ziekte van Parkinson"/>
          <p:cNvPicPr>
            <a:picLocks noChangeAspect="1" noChangeArrowheads="1"/>
          </p:cNvPicPr>
          <p:nvPr/>
        </p:nvPicPr>
        <p:blipFill rotWithShape="1">
          <a:blip r:embed="rId2">
            <a:extLst>
              <a:ext uri="{28A0092B-C50C-407E-A947-70E740481C1C}">
                <a14:useLocalDpi xmlns:a14="http://schemas.microsoft.com/office/drawing/2010/main" val="0"/>
              </a:ext>
            </a:extLst>
          </a:blip>
          <a:srcRect t="12965"/>
          <a:stretch/>
        </p:blipFill>
        <p:spPr bwMode="auto">
          <a:xfrm>
            <a:off x="1000897" y="2082113"/>
            <a:ext cx="3402826" cy="3902075"/>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p:cNvPicPr>
            <a:picLocks noChangeAspect="1"/>
          </p:cNvPicPr>
          <p:nvPr/>
        </p:nvPicPr>
        <p:blipFill>
          <a:blip r:embed="rId3"/>
          <a:stretch>
            <a:fillRect/>
          </a:stretch>
        </p:blipFill>
        <p:spPr>
          <a:xfrm>
            <a:off x="4964585" y="2130639"/>
            <a:ext cx="2571750" cy="1781175"/>
          </a:xfrm>
          <a:prstGeom prst="rect">
            <a:avLst/>
          </a:prstGeom>
        </p:spPr>
      </p:pic>
      <p:pic>
        <p:nvPicPr>
          <p:cNvPr id="5" name="Afbeelding 4"/>
          <p:cNvPicPr>
            <a:picLocks noChangeAspect="1"/>
          </p:cNvPicPr>
          <p:nvPr/>
        </p:nvPicPr>
        <p:blipFill>
          <a:blip r:embed="rId4"/>
          <a:stretch>
            <a:fillRect/>
          </a:stretch>
        </p:blipFill>
        <p:spPr>
          <a:xfrm>
            <a:off x="7986712" y="2149688"/>
            <a:ext cx="2619375" cy="1743075"/>
          </a:xfrm>
          <a:prstGeom prst="rect">
            <a:avLst/>
          </a:prstGeom>
        </p:spPr>
      </p:pic>
    </p:spTree>
    <p:extLst>
      <p:ext uri="{BB962C8B-B14F-4D97-AF65-F5344CB8AC3E}">
        <p14:creationId xmlns:p14="http://schemas.microsoft.com/office/powerpoint/2010/main" val="1004525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3B2839-999A-48B9-D8D4-2FDD682B6DAE}"/>
              </a:ext>
            </a:extLst>
          </p:cNvPr>
          <p:cNvSpPr>
            <a:spLocks noGrp="1"/>
          </p:cNvSpPr>
          <p:nvPr>
            <p:ph type="title"/>
          </p:nvPr>
        </p:nvSpPr>
        <p:spPr/>
        <p:txBody>
          <a:bodyPr/>
          <a:lstStyle/>
          <a:p>
            <a:r>
              <a:rPr lang="nl-NL" dirty="0"/>
              <a:t>Parkinsonisme </a:t>
            </a:r>
          </a:p>
        </p:txBody>
      </p:sp>
      <p:sp>
        <p:nvSpPr>
          <p:cNvPr id="3" name="Tijdelijke aanduiding voor inhoud 2">
            <a:extLst>
              <a:ext uri="{FF2B5EF4-FFF2-40B4-BE49-F238E27FC236}">
                <a16:creationId xmlns:a16="http://schemas.microsoft.com/office/drawing/2014/main" id="{EFCE7820-4842-5ACC-7B29-57B6F05F5ECC}"/>
              </a:ext>
            </a:extLst>
          </p:cNvPr>
          <p:cNvSpPr>
            <a:spLocks noGrp="1"/>
          </p:cNvSpPr>
          <p:nvPr>
            <p:ph idx="1"/>
          </p:nvPr>
        </p:nvSpPr>
        <p:spPr/>
        <p:txBody>
          <a:bodyPr/>
          <a:lstStyle/>
          <a:p>
            <a:r>
              <a:rPr lang="nl-NL" dirty="0"/>
              <a:t>Stijfheid en traagheid in bewegen </a:t>
            </a:r>
          </a:p>
          <a:p>
            <a:pPr lvl="1"/>
            <a:r>
              <a:rPr lang="nl-NL" dirty="0"/>
              <a:t>Spraak  </a:t>
            </a:r>
          </a:p>
          <a:p>
            <a:pPr lvl="1"/>
            <a:r>
              <a:rPr lang="nl-NL" dirty="0"/>
              <a:t>Fijne motoriek </a:t>
            </a:r>
          </a:p>
          <a:p>
            <a:pPr lvl="1"/>
            <a:r>
              <a:rPr lang="nl-NL" dirty="0"/>
              <a:t>Lopen / fietsen </a:t>
            </a:r>
          </a:p>
          <a:p>
            <a:pPr marL="457200" lvl="1" indent="0">
              <a:buNone/>
            </a:pPr>
            <a:endParaRPr lang="nl-NL" dirty="0"/>
          </a:p>
          <a:p>
            <a:r>
              <a:rPr lang="nl-NL" dirty="0"/>
              <a:t>Bij 70% van de patiënten, in het begin vaak afwezig</a:t>
            </a:r>
          </a:p>
          <a:p>
            <a:endParaRPr lang="nl-NL" dirty="0"/>
          </a:p>
          <a:p>
            <a:r>
              <a:rPr lang="nl-NL" dirty="0"/>
              <a:t>Verschil met Parkinson: meestal symmetrisch klachten, vallen vroeg in beloop, geen trillen</a:t>
            </a:r>
          </a:p>
        </p:txBody>
      </p:sp>
    </p:spTree>
    <p:extLst>
      <p:ext uri="{BB962C8B-B14F-4D97-AF65-F5344CB8AC3E}">
        <p14:creationId xmlns:p14="http://schemas.microsoft.com/office/powerpoint/2010/main" val="4211237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E1F12B-39B5-FD88-F3B0-B320A71A8205}"/>
              </a:ext>
            </a:extLst>
          </p:cNvPr>
          <p:cNvSpPr>
            <a:spLocks noGrp="1"/>
          </p:cNvSpPr>
          <p:nvPr>
            <p:ph type="title"/>
          </p:nvPr>
        </p:nvSpPr>
        <p:spPr/>
        <p:txBody>
          <a:bodyPr/>
          <a:lstStyle/>
          <a:p>
            <a:r>
              <a:rPr lang="nl-NL" dirty="0"/>
              <a:t>Fluctuaties</a:t>
            </a:r>
          </a:p>
        </p:txBody>
      </p:sp>
      <p:sp>
        <p:nvSpPr>
          <p:cNvPr id="3" name="Tijdelijke aanduiding voor inhoud 2">
            <a:extLst>
              <a:ext uri="{FF2B5EF4-FFF2-40B4-BE49-F238E27FC236}">
                <a16:creationId xmlns:a16="http://schemas.microsoft.com/office/drawing/2014/main" id="{DF3B1E12-15DC-67E7-6E8D-2B6EE3CB4923}"/>
              </a:ext>
            </a:extLst>
          </p:cNvPr>
          <p:cNvSpPr>
            <a:spLocks noGrp="1"/>
          </p:cNvSpPr>
          <p:nvPr>
            <p:ph idx="1"/>
          </p:nvPr>
        </p:nvSpPr>
        <p:spPr/>
        <p:txBody>
          <a:bodyPr>
            <a:normAutofit lnSpcReduction="10000"/>
          </a:bodyPr>
          <a:lstStyle/>
          <a:p>
            <a:r>
              <a:rPr lang="nl-NL" dirty="0"/>
              <a:t>Frequentie: ~ 60% </a:t>
            </a:r>
          </a:p>
          <a:p>
            <a:endParaRPr lang="nl-NL" dirty="0"/>
          </a:p>
          <a:p>
            <a:r>
              <a:rPr lang="nl-NL" dirty="0"/>
              <a:t>Wisseling in bewustzijn</a:t>
            </a:r>
          </a:p>
          <a:p>
            <a:endParaRPr lang="nl-NL" dirty="0"/>
          </a:p>
          <a:p>
            <a:r>
              <a:rPr lang="nl-NL" dirty="0"/>
              <a:t>Symptomen: staren, verwardheid, slaperigheid </a:t>
            </a:r>
          </a:p>
          <a:p>
            <a:endParaRPr lang="nl-NL" dirty="0"/>
          </a:p>
          <a:p>
            <a:r>
              <a:rPr lang="nl-NL" dirty="0"/>
              <a:t>Duur: sterk variabel (minuten - dagen) </a:t>
            </a:r>
          </a:p>
          <a:p>
            <a:endParaRPr lang="nl-NL" dirty="0"/>
          </a:p>
          <a:p>
            <a:r>
              <a:rPr lang="nl-NL" dirty="0"/>
              <a:t>In de praktijk slecht herkend door dokters</a:t>
            </a:r>
          </a:p>
        </p:txBody>
      </p:sp>
      <p:pic>
        <p:nvPicPr>
          <p:cNvPr id="5" name="Afbeelding 4">
            <a:extLst>
              <a:ext uri="{FF2B5EF4-FFF2-40B4-BE49-F238E27FC236}">
                <a16:creationId xmlns:a16="http://schemas.microsoft.com/office/drawing/2014/main" id="{01F297FC-C83E-7283-CC76-311D26031903}"/>
              </a:ext>
            </a:extLst>
          </p:cNvPr>
          <p:cNvPicPr>
            <a:picLocks noChangeAspect="1"/>
          </p:cNvPicPr>
          <p:nvPr/>
        </p:nvPicPr>
        <p:blipFill>
          <a:blip r:embed="rId2"/>
          <a:stretch>
            <a:fillRect/>
          </a:stretch>
        </p:blipFill>
        <p:spPr>
          <a:xfrm>
            <a:off x="8927843" y="681037"/>
            <a:ext cx="2143125" cy="2143125"/>
          </a:xfrm>
          <a:prstGeom prst="rect">
            <a:avLst/>
          </a:prstGeom>
        </p:spPr>
      </p:pic>
      <p:pic>
        <p:nvPicPr>
          <p:cNvPr id="6" name="Afbeelding 5">
            <a:extLst>
              <a:ext uri="{FF2B5EF4-FFF2-40B4-BE49-F238E27FC236}">
                <a16:creationId xmlns:a16="http://schemas.microsoft.com/office/drawing/2014/main" id="{9E9EDB5F-361A-F874-2C11-F563DE93AF4B}"/>
              </a:ext>
            </a:extLst>
          </p:cNvPr>
          <p:cNvPicPr>
            <a:picLocks noChangeAspect="1"/>
          </p:cNvPicPr>
          <p:nvPr/>
        </p:nvPicPr>
        <p:blipFill>
          <a:blip r:embed="rId3"/>
          <a:stretch>
            <a:fillRect/>
          </a:stretch>
        </p:blipFill>
        <p:spPr>
          <a:xfrm>
            <a:off x="6178805" y="892276"/>
            <a:ext cx="2390775" cy="1914525"/>
          </a:xfrm>
          <a:prstGeom prst="rect">
            <a:avLst/>
          </a:prstGeom>
        </p:spPr>
      </p:pic>
    </p:spTree>
    <p:extLst>
      <p:ext uri="{BB962C8B-B14F-4D97-AF65-F5344CB8AC3E}">
        <p14:creationId xmlns:p14="http://schemas.microsoft.com/office/powerpoint/2010/main" val="533235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50F22F-B471-55BA-C04A-8EFD2044277B}"/>
              </a:ext>
            </a:extLst>
          </p:cNvPr>
          <p:cNvSpPr>
            <a:spLocks noGrp="1"/>
          </p:cNvSpPr>
          <p:nvPr>
            <p:ph type="title"/>
          </p:nvPr>
        </p:nvSpPr>
        <p:spPr/>
        <p:txBody>
          <a:bodyPr/>
          <a:lstStyle/>
          <a:p>
            <a:r>
              <a:rPr lang="nl-NL" dirty="0"/>
              <a:t>Hallucinaties </a:t>
            </a:r>
          </a:p>
        </p:txBody>
      </p:sp>
      <p:sp>
        <p:nvSpPr>
          <p:cNvPr id="3" name="Tijdelijke aanduiding voor inhoud 2">
            <a:extLst>
              <a:ext uri="{FF2B5EF4-FFF2-40B4-BE49-F238E27FC236}">
                <a16:creationId xmlns:a16="http://schemas.microsoft.com/office/drawing/2014/main" id="{232A6DAA-A4CC-FBE2-283A-32CF614C716E}"/>
              </a:ext>
            </a:extLst>
          </p:cNvPr>
          <p:cNvSpPr>
            <a:spLocks noGrp="1"/>
          </p:cNvSpPr>
          <p:nvPr>
            <p:ph idx="1"/>
          </p:nvPr>
        </p:nvSpPr>
        <p:spPr/>
        <p:txBody>
          <a:bodyPr/>
          <a:lstStyle/>
          <a:p>
            <a:r>
              <a:rPr lang="nl-NL" dirty="0"/>
              <a:t>Dingen waarnemen die andere mensen niet kunnen waarnemen</a:t>
            </a:r>
          </a:p>
          <a:p>
            <a:r>
              <a:rPr lang="nl-NL" dirty="0"/>
              <a:t>Visueel: 60-70%</a:t>
            </a:r>
          </a:p>
          <a:p>
            <a:pPr lvl="1"/>
            <a:r>
              <a:rPr lang="nl-NL" dirty="0"/>
              <a:t>Personen, dieren, voorwerpen</a:t>
            </a:r>
          </a:p>
          <a:p>
            <a:pPr lvl="1"/>
            <a:r>
              <a:rPr lang="nl-NL" dirty="0"/>
              <a:t>Hoeft niet beangstigend te zijn</a:t>
            </a:r>
          </a:p>
          <a:p>
            <a:r>
              <a:rPr lang="nl-NL" dirty="0"/>
              <a:t>Dingen horen, voelen, ruiken of proeven die andere mensen niet waarnemen</a:t>
            </a:r>
          </a:p>
          <a:p>
            <a:endParaRPr lang="nl-NL" dirty="0"/>
          </a:p>
          <a:p>
            <a:r>
              <a:rPr lang="nl-NL" dirty="0"/>
              <a:t>Illusies </a:t>
            </a:r>
          </a:p>
        </p:txBody>
      </p:sp>
      <p:pic>
        <p:nvPicPr>
          <p:cNvPr id="4" name="Afbeelding 3">
            <a:extLst>
              <a:ext uri="{FF2B5EF4-FFF2-40B4-BE49-F238E27FC236}">
                <a16:creationId xmlns:a16="http://schemas.microsoft.com/office/drawing/2014/main" id="{3C2D0967-48C2-2908-869B-DF5D52C699E6}"/>
              </a:ext>
            </a:extLst>
          </p:cNvPr>
          <p:cNvPicPr>
            <a:picLocks noChangeAspect="1"/>
          </p:cNvPicPr>
          <p:nvPr/>
        </p:nvPicPr>
        <p:blipFill>
          <a:blip r:embed="rId2"/>
          <a:stretch>
            <a:fillRect/>
          </a:stretch>
        </p:blipFill>
        <p:spPr>
          <a:xfrm>
            <a:off x="5354432" y="4648969"/>
            <a:ext cx="3095625" cy="1476375"/>
          </a:xfrm>
          <a:prstGeom prst="rect">
            <a:avLst/>
          </a:prstGeom>
        </p:spPr>
      </p:pic>
      <p:pic>
        <p:nvPicPr>
          <p:cNvPr id="5" name="Afbeelding 4">
            <a:extLst>
              <a:ext uri="{FF2B5EF4-FFF2-40B4-BE49-F238E27FC236}">
                <a16:creationId xmlns:a16="http://schemas.microsoft.com/office/drawing/2014/main" id="{54D11940-1A4D-931A-1FAD-0A617FCE0BDB}"/>
              </a:ext>
            </a:extLst>
          </p:cNvPr>
          <p:cNvPicPr>
            <a:picLocks noChangeAspect="1"/>
          </p:cNvPicPr>
          <p:nvPr/>
        </p:nvPicPr>
        <p:blipFill>
          <a:blip r:embed="rId3"/>
          <a:stretch>
            <a:fillRect/>
          </a:stretch>
        </p:blipFill>
        <p:spPr>
          <a:xfrm>
            <a:off x="6343196" y="2476476"/>
            <a:ext cx="4261355" cy="1476375"/>
          </a:xfrm>
          <a:prstGeom prst="rect">
            <a:avLst/>
          </a:prstGeom>
        </p:spPr>
      </p:pic>
    </p:spTree>
    <p:extLst>
      <p:ext uri="{BB962C8B-B14F-4D97-AF65-F5344CB8AC3E}">
        <p14:creationId xmlns:p14="http://schemas.microsoft.com/office/powerpoint/2010/main" val="2395163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255EC5-2E80-1BBD-D237-05BD331EE1A3}"/>
              </a:ext>
            </a:extLst>
          </p:cNvPr>
          <p:cNvSpPr>
            <a:spLocks noGrp="1"/>
          </p:cNvSpPr>
          <p:nvPr>
            <p:ph type="title"/>
          </p:nvPr>
        </p:nvSpPr>
        <p:spPr>
          <a:xfrm>
            <a:off x="838200" y="365125"/>
            <a:ext cx="10515600" cy="1325563"/>
          </a:xfrm>
        </p:spPr>
        <p:txBody>
          <a:bodyPr anchor="ctr">
            <a:normAutofit/>
          </a:bodyPr>
          <a:lstStyle/>
          <a:p>
            <a:r>
              <a:rPr lang="nl-NL" dirty="0"/>
              <a:t>Slaapstoornis </a:t>
            </a:r>
          </a:p>
        </p:txBody>
      </p:sp>
      <p:sp>
        <p:nvSpPr>
          <p:cNvPr id="3" name="Tijdelijke aanduiding voor inhoud 2">
            <a:extLst>
              <a:ext uri="{FF2B5EF4-FFF2-40B4-BE49-F238E27FC236}">
                <a16:creationId xmlns:a16="http://schemas.microsoft.com/office/drawing/2014/main" id="{3C33B7F4-5B6B-5B8C-7505-1A025DE7BD7E}"/>
              </a:ext>
            </a:extLst>
          </p:cNvPr>
          <p:cNvSpPr>
            <a:spLocks noGrp="1"/>
          </p:cNvSpPr>
          <p:nvPr>
            <p:ph sz="half" idx="1"/>
          </p:nvPr>
        </p:nvSpPr>
        <p:spPr>
          <a:xfrm>
            <a:off x="838200" y="1825625"/>
            <a:ext cx="5181600" cy="4351338"/>
          </a:xfrm>
        </p:spPr>
        <p:txBody>
          <a:bodyPr>
            <a:normAutofit/>
          </a:bodyPr>
          <a:lstStyle/>
          <a:p>
            <a:r>
              <a:rPr lang="nl-NL" dirty="0" err="1"/>
              <a:t>REM-slaap</a:t>
            </a:r>
            <a:r>
              <a:rPr lang="nl-NL" dirty="0"/>
              <a:t> gedragsstoornis</a:t>
            </a:r>
          </a:p>
          <a:p>
            <a:pPr lvl="1"/>
            <a:r>
              <a:rPr lang="nl-NL" sz="2800"/>
              <a:t>levendige, enge dromen</a:t>
            </a:r>
          </a:p>
          <a:p>
            <a:pPr lvl="1"/>
            <a:r>
              <a:rPr lang="nl-NL" sz="2800"/>
              <a:t>Uitbeelden van het gene wat gedroomd wordt</a:t>
            </a:r>
          </a:p>
          <a:p>
            <a:pPr lvl="1"/>
            <a:r>
              <a:rPr lang="nl-NL" sz="2800"/>
              <a:t>Verwonding van patiënt zelf of partner </a:t>
            </a:r>
          </a:p>
        </p:txBody>
      </p:sp>
      <p:pic>
        <p:nvPicPr>
          <p:cNvPr id="4" name="Afbeelding 3">
            <a:extLst>
              <a:ext uri="{FF2B5EF4-FFF2-40B4-BE49-F238E27FC236}">
                <a16:creationId xmlns:a16="http://schemas.microsoft.com/office/drawing/2014/main" id="{F10BFD52-1404-E8E0-308B-B4E7F127355A}"/>
              </a:ext>
            </a:extLst>
          </p:cNvPr>
          <p:cNvPicPr>
            <a:picLocks noChangeAspect="1"/>
          </p:cNvPicPr>
          <p:nvPr/>
        </p:nvPicPr>
        <p:blipFill>
          <a:blip r:embed="rId2"/>
          <a:stretch>
            <a:fillRect/>
          </a:stretch>
        </p:blipFill>
        <p:spPr>
          <a:xfrm>
            <a:off x="6587331" y="1825625"/>
            <a:ext cx="4351338" cy="4351338"/>
          </a:xfrm>
          <a:prstGeom prst="rect">
            <a:avLst/>
          </a:prstGeom>
          <a:noFill/>
        </p:spPr>
      </p:pic>
    </p:spTree>
    <p:extLst>
      <p:ext uri="{BB962C8B-B14F-4D97-AF65-F5344CB8AC3E}">
        <p14:creationId xmlns:p14="http://schemas.microsoft.com/office/powerpoint/2010/main" val="2085828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Overige klachten</a:t>
            </a:r>
          </a:p>
        </p:txBody>
      </p:sp>
      <p:sp>
        <p:nvSpPr>
          <p:cNvPr id="3" name="Tijdelijke aanduiding voor inhoud 2"/>
          <p:cNvSpPr>
            <a:spLocks noGrp="1"/>
          </p:cNvSpPr>
          <p:nvPr>
            <p:ph idx="1"/>
          </p:nvPr>
        </p:nvSpPr>
        <p:spPr/>
        <p:txBody>
          <a:bodyPr>
            <a:normAutofit/>
          </a:bodyPr>
          <a:lstStyle/>
          <a:p>
            <a:r>
              <a:rPr lang="nl-NL" dirty="0"/>
              <a:t>Ontregeling van het autonome zenuwstelsel</a:t>
            </a:r>
          </a:p>
          <a:p>
            <a:pPr lvl="1"/>
            <a:r>
              <a:rPr lang="nl-NL" dirty="0"/>
              <a:t>Duizelig bij opstaan</a:t>
            </a:r>
          </a:p>
          <a:p>
            <a:pPr lvl="1"/>
            <a:r>
              <a:rPr lang="nl-NL" dirty="0"/>
              <a:t>Problemen met plassen</a:t>
            </a:r>
          </a:p>
          <a:p>
            <a:pPr lvl="1"/>
            <a:r>
              <a:rPr lang="nl-NL" dirty="0"/>
              <a:t>Obstipatie </a:t>
            </a:r>
          </a:p>
          <a:p>
            <a:r>
              <a:rPr lang="nl-NL" dirty="0"/>
              <a:t>Andere psychiatrische klachten</a:t>
            </a:r>
          </a:p>
          <a:p>
            <a:pPr lvl="1"/>
            <a:r>
              <a:rPr lang="nl-NL" dirty="0"/>
              <a:t>Depressie</a:t>
            </a:r>
          </a:p>
          <a:p>
            <a:pPr lvl="1"/>
            <a:r>
              <a:rPr lang="nl-NL" dirty="0"/>
              <a:t>Wanen</a:t>
            </a:r>
          </a:p>
          <a:p>
            <a:r>
              <a:rPr lang="nl-NL" dirty="0"/>
              <a:t>Frequent vallen</a:t>
            </a:r>
          </a:p>
          <a:p>
            <a:r>
              <a:rPr lang="nl-NL" dirty="0"/>
              <a:t>Wegrakingen </a:t>
            </a:r>
          </a:p>
        </p:txBody>
      </p:sp>
    </p:spTree>
    <p:extLst>
      <p:ext uri="{BB962C8B-B14F-4D97-AF65-F5344CB8AC3E}">
        <p14:creationId xmlns:p14="http://schemas.microsoft.com/office/powerpoint/2010/main" val="1926922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4ED987-1B54-E49A-20B3-8C39764B7730}"/>
              </a:ext>
            </a:extLst>
          </p:cNvPr>
          <p:cNvSpPr>
            <a:spLocks noGrp="1"/>
          </p:cNvSpPr>
          <p:nvPr>
            <p:ph type="title"/>
          </p:nvPr>
        </p:nvSpPr>
        <p:spPr/>
        <p:txBody>
          <a:bodyPr/>
          <a:lstStyle/>
          <a:p>
            <a:r>
              <a:rPr lang="nl-NL" dirty="0"/>
              <a:t>Hoe stellen we de diagnose</a:t>
            </a:r>
          </a:p>
        </p:txBody>
      </p:sp>
      <p:sp>
        <p:nvSpPr>
          <p:cNvPr id="3" name="Tijdelijke aanduiding voor inhoud 2">
            <a:extLst>
              <a:ext uri="{FF2B5EF4-FFF2-40B4-BE49-F238E27FC236}">
                <a16:creationId xmlns:a16="http://schemas.microsoft.com/office/drawing/2014/main" id="{7D97F325-8F50-8CBE-940D-862F45607F21}"/>
              </a:ext>
            </a:extLst>
          </p:cNvPr>
          <p:cNvSpPr>
            <a:spLocks noGrp="1"/>
          </p:cNvSpPr>
          <p:nvPr>
            <p:ph idx="1"/>
          </p:nvPr>
        </p:nvSpPr>
        <p:spPr/>
        <p:txBody>
          <a:bodyPr/>
          <a:lstStyle/>
          <a:p>
            <a:r>
              <a:rPr lang="nl-NL" dirty="0"/>
              <a:t>Verhaal van patiënt en mantelzorger</a:t>
            </a:r>
          </a:p>
          <a:p>
            <a:r>
              <a:rPr lang="nl-NL" dirty="0"/>
              <a:t>Neurologisch onderzoek</a:t>
            </a:r>
          </a:p>
          <a:p>
            <a:r>
              <a:rPr lang="nl-NL" dirty="0"/>
              <a:t>Neuropsychologisch onderzoek: denktesten</a:t>
            </a:r>
          </a:p>
          <a:p>
            <a:r>
              <a:rPr lang="nl-NL" dirty="0"/>
              <a:t>Beeldvorming van de hersenen</a:t>
            </a:r>
          </a:p>
          <a:p>
            <a:r>
              <a:rPr lang="nl-NL" dirty="0"/>
              <a:t>( </a:t>
            </a:r>
            <a:r>
              <a:rPr lang="nl-NL" dirty="0" err="1"/>
              <a:t>ruggeprik</a:t>
            </a:r>
            <a:r>
              <a:rPr lang="nl-NL" dirty="0"/>
              <a:t>)</a:t>
            </a:r>
          </a:p>
        </p:txBody>
      </p:sp>
    </p:spTree>
    <p:extLst>
      <p:ext uri="{BB962C8B-B14F-4D97-AF65-F5344CB8AC3E}">
        <p14:creationId xmlns:p14="http://schemas.microsoft.com/office/powerpoint/2010/main" val="1967267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0E0252-F111-F42A-C0AD-BEDCDBC5AD58}"/>
              </a:ext>
            </a:extLst>
          </p:cNvPr>
          <p:cNvSpPr>
            <a:spLocks noGrp="1"/>
          </p:cNvSpPr>
          <p:nvPr>
            <p:ph type="title"/>
          </p:nvPr>
        </p:nvSpPr>
        <p:spPr/>
        <p:txBody>
          <a:bodyPr/>
          <a:lstStyle/>
          <a:p>
            <a:r>
              <a:rPr lang="nl-NL" dirty="0"/>
              <a:t>Aanvullend onderzoek: beeldvorming </a:t>
            </a:r>
          </a:p>
        </p:txBody>
      </p:sp>
      <p:pic>
        <p:nvPicPr>
          <p:cNvPr id="1026" name="Picture 2" descr="Aanvullend onderzoek - Lewy body dementie">
            <a:extLst>
              <a:ext uri="{FF2B5EF4-FFF2-40B4-BE49-F238E27FC236}">
                <a16:creationId xmlns:a16="http://schemas.microsoft.com/office/drawing/2014/main" id="{E787CDE5-3F5F-2483-9A63-6EB8224E5FD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03957" y="1743075"/>
            <a:ext cx="270510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5C5724FD-31C9-1B8B-B701-3C4891FAA2A2}"/>
              </a:ext>
            </a:extLst>
          </p:cNvPr>
          <p:cNvPicPr>
            <a:picLocks noChangeAspect="1"/>
          </p:cNvPicPr>
          <p:nvPr/>
        </p:nvPicPr>
        <p:blipFill>
          <a:blip r:embed="rId3"/>
          <a:stretch>
            <a:fillRect/>
          </a:stretch>
        </p:blipFill>
        <p:spPr>
          <a:xfrm>
            <a:off x="4786312" y="2557462"/>
            <a:ext cx="2619375" cy="1743075"/>
          </a:xfrm>
          <a:prstGeom prst="rect">
            <a:avLst/>
          </a:prstGeom>
        </p:spPr>
      </p:pic>
      <p:pic>
        <p:nvPicPr>
          <p:cNvPr id="5" name="Afbeelding 4">
            <a:extLst>
              <a:ext uri="{FF2B5EF4-FFF2-40B4-BE49-F238E27FC236}">
                <a16:creationId xmlns:a16="http://schemas.microsoft.com/office/drawing/2014/main" id="{8CD6E859-2055-7E2D-FCBF-CA83E0BB9FE0}"/>
              </a:ext>
            </a:extLst>
          </p:cNvPr>
          <p:cNvPicPr>
            <a:picLocks noChangeAspect="1"/>
          </p:cNvPicPr>
          <p:nvPr/>
        </p:nvPicPr>
        <p:blipFill>
          <a:blip r:embed="rId4"/>
          <a:stretch>
            <a:fillRect/>
          </a:stretch>
        </p:blipFill>
        <p:spPr>
          <a:xfrm>
            <a:off x="8057348" y="1743075"/>
            <a:ext cx="2143125" cy="2143125"/>
          </a:xfrm>
          <a:prstGeom prst="rect">
            <a:avLst/>
          </a:prstGeom>
        </p:spPr>
      </p:pic>
    </p:spTree>
    <p:extLst>
      <p:ext uri="{BB962C8B-B14F-4D97-AF65-F5344CB8AC3E}">
        <p14:creationId xmlns:p14="http://schemas.microsoft.com/office/powerpoint/2010/main" val="2397421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Neuropsychologisch onderzoek</a:t>
            </a:r>
          </a:p>
        </p:txBody>
      </p:sp>
      <p:sp>
        <p:nvSpPr>
          <p:cNvPr id="3" name="Tijdelijke aanduiding voor inhoud 2"/>
          <p:cNvSpPr>
            <a:spLocks noGrp="1"/>
          </p:cNvSpPr>
          <p:nvPr>
            <p:ph idx="1"/>
          </p:nvPr>
        </p:nvSpPr>
        <p:spPr/>
        <p:txBody>
          <a:bodyPr/>
          <a:lstStyle/>
          <a:p>
            <a:r>
              <a:rPr lang="nl-NL" dirty="0"/>
              <a:t>Denken onderzoeken: geheugen, aandacht, taal, ruimtelijk inzicht, uitvoerende functies ( hoe pak je iets aan)</a:t>
            </a:r>
          </a:p>
          <a:p>
            <a:r>
              <a:rPr lang="nl-NL" dirty="0"/>
              <a:t>DLB: </a:t>
            </a:r>
          </a:p>
          <a:p>
            <a:pPr lvl="1"/>
            <a:r>
              <a:rPr lang="nl-NL" dirty="0"/>
              <a:t>Stoornis in de aandacht</a:t>
            </a:r>
          </a:p>
          <a:p>
            <a:pPr lvl="1"/>
            <a:r>
              <a:rPr lang="nl-NL" dirty="0"/>
              <a:t>Stoornis in ruimtelijk inzicht</a:t>
            </a:r>
          </a:p>
          <a:p>
            <a:pPr lvl="1"/>
            <a:r>
              <a:rPr lang="nl-NL" dirty="0"/>
              <a:t>Stoornis in uitvoerende functies</a:t>
            </a:r>
          </a:p>
        </p:txBody>
      </p:sp>
      <p:pic>
        <p:nvPicPr>
          <p:cNvPr id="4" name="Afbeelding 3">
            <a:extLst>
              <a:ext uri="{FF2B5EF4-FFF2-40B4-BE49-F238E27FC236}">
                <a16:creationId xmlns:a16="http://schemas.microsoft.com/office/drawing/2014/main" id="{E55724A6-CF72-5525-8274-98ACABA1F81B}"/>
              </a:ext>
            </a:extLst>
          </p:cNvPr>
          <p:cNvPicPr>
            <a:picLocks noChangeAspect="1"/>
          </p:cNvPicPr>
          <p:nvPr/>
        </p:nvPicPr>
        <p:blipFill>
          <a:blip r:embed="rId2"/>
          <a:stretch>
            <a:fillRect/>
          </a:stretch>
        </p:blipFill>
        <p:spPr>
          <a:xfrm>
            <a:off x="6693841" y="3170929"/>
            <a:ext cx="4659959" cy="1660730"/>
          </a:xfrm>
          <a:prstGeom prst="rect">
            <a:avLst/>
          </a:prstGeom>
        </p:spPr>
      </p:pic>
    </p:spTree>
    <p:extLst>
      <p:ext uri="{BB962C8B-B14F-4D97-AF65-F5344CB8AC3E}">
        <p14:creationId xmlns:p14="http://schemas.microsoft.com/office/powerpoint/2010/main" val="2662998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A301F-E87D-12E0-CD7E-CF7ACD32B4B3}"/>
              </a:ext>
            </a:extLst>
          </p:cNvPr>
          <p:cNvSpPr>
            <a:spLocks noGrp="1"/>
          </p:cNvSpPr>
          <p:nvPr>
            <p:ph type="title"/>
          </p:nvPr>
        </p:nvSpPr>
        <p:spPr/>
        <p:txBody>
          <a:bodyPr/>
          <a:lstStyle/>
          <a:p>
            <a:r>
              <a:rPr lang="nl-NL" dirty="0"/>
              <a:t>Behandeling </a:t>
            </a:r>
          </a:p>
        </p:txBody>
      </p:sp>
      <p:sp>
        <p:nvSpPr>
          <p:cNvPr id="3" name="Tijdelijke aanduiding voor inhoud 2">
            <a:extLst>
              <a:ext uri="{FF2B5EF4-FFF2-40B4-BE49-F238E27FC236}">
                <a16:creationId xmlns:a16="http://schemas.microsoft.com/office/drawing/2014/main" id="{5A40F41F-26DD-3A70-887E-45102606D2AD}"/>
              </a:ext>
            </a:extLst>
          </p:cNvPr>
          <p:cNvSpPr>
            <a:spLocks noGrp="1"/>
          </p:cNvSpPr>
          <p:nvPr>
            <p:ph idx="1"/>
          </p:nvPr>
        </p:nvSpPr>
        <p:spPr/>
        <p:txBody>
          <a:bodyPr/>
          <a:lstStyle/>
          <a:p>
            <a:r>
              <a:rPr lang="nl-NL" dirty="0"/>
              <a:t>Geen genezing</a:t>
            </a:r>
          </a:p>
          <a:p>
            <a:r>
              <a:rPr lang="nl-NL" dirty="0"/>
              <a:t>Progressief</a:t>
            </a:r>
          </a:p>
          <a:p>
            <a:r>
              <a:rPr lang="nl-NL" dirty="0"/>
              <a:t>Niet-medicamenteus: fysiotherapie, logopedie, ergotherapie</a:t>
            </a:r>
          </a:p>
          <a:p>
            <a:r>
              <a:rPr lang="nl-NL" dirty="0">
                <a:hlinkClick r:id="rId2"/>
              </a:rPr>
              <a:t>Parkinson Zorgzoeker</a:t>
            </a:r>
            <a:endParaRPr lang="nl-NL" dirty="0"/>
          </a:p>
          <a:p>
            <a:r>
              <a:rPr lang="nl-NL" dirty="0"/>
              <a:t>Medicatie stoppen die klachten kunnen geven</a:t>
            </a:r>
          </a:p>
          <a:p>
            <a:r>
              <a:rPr lang="nl-NL" dirty="0"/>
              <a:t>Medicatie </a:t>
            </a:r>
          </a:p>
        </p:txBody>
      </p:sp>
    </p:spTree>
    <p:extLst>
      <p:ext uri="{BB962C8B-B14F-4D97-AF65-F5344CB8AC3E}">
        <p14:creationId xmlns:p14="http://schemas.microsoft.com/office/powerpoint/2010/main" val="3254461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8B631E-4168-76B7-5767-A0DCF442F8ED}"/>
              </a:ext>
            </a:extLst>
          </p:cNvPr>
          <p:cNvSpPr>
            <a:spLocks noGrp="1"/>
          </p:cNvSpPr>
          <p:nvPr>
            <p:ph type="title"/>
          </p:nvPr>
        </p:nvSpPr>
        <p:spPr/>
        <p:txBody>
          <a:bodyPr/>
          <a:lstStyle/>
          <a:p>
            <a:r>
              <a:rPr lang="nl-NL" dirty="0"/>
              <a:t>Cognitieve klachten</a:t>
            </a:r>
          </a:p>
        </p:txBody>
      </p:sp>
      <p:sp>
        <p:nvSpPr>
          <p:cNvPr id="3" name="Tijdelijke aanduiding voor inhoud 2">
            <a:extLst>
              <a:ext uri="{FF2B5EF4-FFF2-40B4-BE49-F238E27FC236}">
                <a16:creationId xmlns:a16="http://schemas.microsoft.com/office/drawing/2014/main" id="{917F2C24-DE5B-8CF3-B1FE-C303E47B69FC}"/>
              </a:ext>
            </a:extLst>
          </p:cNvPr>
          <p:cNvSpPr>
            <a:spLocks noGrp="1"/>
          </p:cNvSpPr>
          <p:nvPr>
            <p:ph idx="1"/>
          </p:nvPr>
        </p:nvSpPr>
        <p:spPr/>
        <p:txBody>
          <a:bodyPr>
            <a:normAutofit fontScale="92500" lnSpcReduction="10000"/>
          </a:bodyPr>
          <a:lstStyle/>
          <a:p>
            <a:r>
              <a:rPr lang="nl-NL" dirty="0"/>
              <a:t>Choline-</a:t>
            </a:r>
            <a:r>
              <a:rPr lang="nl-NL" dirty="0" err="1"/>
              <a:t>esteraseremmers</a:t>
            </a:r>
            <a:endParaRPr lang="nl-NL" dirty="0"/>
          </a:p>
          <a:p>
            <a:endParaRPr lang="nl-NL" dirty="0"/>
          </a:p>
          <a:p>
            <a:r>
              <a:rPr lang="nl-NL" dirty="0"/>
              <a:t>Werking: remming afbraak acetylcholine (=boodschapperstof in de hersenen) waardoor betere signaaloverdracht tussen hersencellen</a:t>
            </a:r>
          </a:p>
          <a:p>
            <a:endParaRPr lang="nl-NL" dirty="0"/>
          </a:p>
          <a:p>
            <a:r>
              <a:rPr lang="nl-NL" dirty="0"/>
              <a:t>Voorbeelden: </a:t>
            </a:r>
            <a:r>
              <a:rPr lang="nl-NL" dirty="0" err="1"/>
              <a:t>rivastigmine</a:t>
            </a:r>
            <a:r>
              <a:rPr lang="nl-NL" dirty="0"/>
              <a:t> (=</a:t>
            </a:r>
            <a:r>
              <a:rPr lang="nl-NL" dirty="0" err="1"/>
              <a:t>exelon</a:t>
            </a:r>
            <a:r>
              <a:rPr lang="nl-NL" dirty="0"/>
              <a:t>), galantamine (=</a:t>
            </a:r>
            <a:r>
              <a:rPr lang="nl-NL" dirty="0" err="1"/>
              <a:t>reminyl</a:t>
            </a:r>
            <a:r>
              <a:rPr lang="nl-NL" dirty="0"/>
              <a:t>), </a:t>
            </a:r>
            <a:r>
              <a:rPr lang="nl-NL" dirty="0" err="1"/>
              <a:t>donepezil</a:t>
            </a:r>
            <a:endParaRPr lang="nl-NL" dirty="0"/>
          </a:p>
          <a:p>
            <a:endParaRPr lang="nl-NL" dirty="0"/>
          </a:p>
          <a:p>
            <a:r>
              <a:rPr lang="nl-NL" dirty="0"/>
              <a:t>Bijwerkingen: misselijkheid, braken, diarree, duizeligheid, vallen, hoofdpijn</a:t>
            </a:r>
            <a:endParaRPr lang="en-US" dirty="0"/>
          </a:p>
          <a:p>
            <a:endParaRPr lang="nl-NL" dirty="0"/>
          </a:p>
        </p:txBody>
      </p:sp>
    </p:spTree>
    <p:extLst>
      <p:ext uri="{BB962C8B-B14F-4D97-AF65-F5344CB8AC3E}">
        <p14:creationId xmlns:p14="http://schemas.microsoft.com/office/powerpoint/2010/main" val="2406539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F31B5C-BE3B-B907-3439-A619B9CF01A3}"/>
              </a:ext>
            </a:extLst>
          </p:cNvPr>
          <p:cNvSpPr>
            <a:spLocks noGrp="1"/>
          </p:cNvSpPr>
          <p:nvPr>
            <p:ph type="title"/>
          </p:nvPr>
        </p:nvSpPr>
        <p:spPr/>
        <p:txBody>
          <a:bodyPr/>
          <a:lstStyle/>
          <a:p>
            <a:r>
              <a:rPr lang="nl-NL" dirty="0"/>
              <a:t>Hallucinaties en wanen</a:t>
            </a:r>
          </a:p>
        </p:txBody>
      </p:sp>
      <p:sp>
        <p:nvSpPr>
          <p:cNvPr id="3" name="Tijdelijke aanduiding voor inhoud 2">
            <a:extLst>
              <a:ext uri="{FF2B5EF4-FFF2-40B4-BE49-F238E27FC236}">
                <a16:creationId xmlns:a16="http://schemas.microsoft.com/office/drawing/2014/main" id="{05561141-D19D-ECDA-0973-C18B633C97D7}"/>
              </a:ext>
            </a:extLst>
          </p:cNvPr>
          <p:cNvSpPr>
            <a:spLocks noGrp="1"/>
          </p:cNvSpPr>
          <p:nvPr>
            <p:ph idx="1"/>
          </p:nvPr>
        </p:nvSpPr>
        <p:spPr/>
        <p:txBody>
          <a:bodyPr>
            <a:normAutofit/>
          </a:bodyPr>
          <a:lstStyle/>
          <a:p>
            <a:pPr marL="0" indent="0">
              <a:buNone/>
            </a:pPr>
            <a:r>
              <a:rPr lang="nl-NL" dirty="0"/>
              <a:t>1. Choline-</a:t>
            </a:r>
            <a:r>
              <a:rPr lang="nl-NL" dirty="0" err="1"/>
              <a:t>esteraseremmers</a:t>
            </a:r>
            <a:endParaRPr lang="nl-NL" dirty="0"/>
          </a:p>
          <a:p>
            <a:endParaRPr lang="nl-NL" dirty="0"/>
          </a:p>
          <a:p>
            <a:pPr marL="0" indent="0">
              <a:buNone/>
            </a:pPr>
            <a:r>
              <a:rPr lang="nl-NL" dirty="0"/>
              <a:t>2. Antipsychotica: alleen </a:t>
            </a:r>
            <a:r>
              <a:rPr lang="nl-NL" dirty="0" err="1"/>
              <a:t>clozapine</a:t>
            </a:r>
            <a:endParaRPr lang="nl-NL" dirty="0"/>
          </a:p>
          <a:p>
            <a:r>
              <a:rPr lang="nl-NL" dirty="0"/>
              <a:t>Werking: blokkade dopamine en serotonine receptoren</a:t>
            </a:r>
          </a:p>
          <a:p>
            <a:r>
              <a:rPr lang="nl-NL" dirty="0"/>
              <a:t>Bijwerkingen </a:t>
            </a:r>
            <a:r>
              <a:rPr lang="nl-NL" dirty="0" err="1"/>
              <a:t>clozapine</a:t>
            </a:r>
            <a:r>
              <a:rPr lang="nl-NL" dirty="0"/>
              <a:t>: parkinsonisme, slaperigheid, duizeligheid.</a:t>
            </a:r>
          </a:p>
          <a:p>
            <a:r>
              <a:rPr lang="nl-NL" dirty="0"/>
              <a:t>Tekort aan </a:t>
            </a:r>
            <a:r>
              <a:rPr lang="nl-NL" dirty="0" err="1"/>
              <a:t>wittebloedcellen</a:t>
            </a:r>
            <a:r>
              <a:rPr lang="nl-NL" dirty="0"/>
              <a:t> met als gevaar infectie: frequent bloedcontrole </a:t>
            </a:r>
            <a:endParaRPr lang="en-US" dirty="0"/>
          </a:p>
          <a:p>
            <a:endParaRPr lang="nl-NL" dirty="0"/>
          </a:p>
        </p:txBody>
      </p:sp>
    </p:spTree>
    <p:extLst>
      <p:ext uri="{BB962C8B-B14F-4D97-AF65-F5344CB8AC3E}">
        <p14:creationId xmlns:p14="http://schemas.microsoft.com/office/powerpoint/2010/main" val="2277073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C61C4-73BA-9311-853E-D67B90863C44}"/>
              </a:ext>
            </a:extLst>
          </p:cNvPr>
          <p:cNvSpPr>
            <a:spLocks noGrp="1"/>
          </p:cNvSpPr>
          <p:nvPr>
            <p:ph type="title"/>
          </p:nvPr>
        </p:nvSpPr>
        <p:spPr/>
        <p:txBody>
          <a:bodyPr/>
          <a:lstStyle/>
          <a:p>
            <a:r>
              <a:rPr lang="nl-NL" dirty="0" err="1"/>
              <a:t>Motore</a:t>
            </a:r>
            <a:r>
              <a:rPr lang="nl-NL" dirty="0"/>
              <a:t> klachten</a:t>
            </a:r>
          </a:p>
        </p:txBody>
      </p:sp>
      <p:sp>
        <p:nvSpPr>
          <p:cNvPr id="3" name="Tijdelijke aanduiding voor inhoud 2">
            <a:extLst>
              <a:ext uri="{FF2B5EF4-FFF2-40B4-BE49-F238E27FC236}">
                <a16:creationId xmlns:a16="http://schemas.microsoft.com/office/drawing/2014/main" id="{D142B4FE-8798-1324-1737-35C0DBD3C4F5}"/>
              </a:ext>
            </a:extLst>
          </p:cNvPr>
          <p:cNvSpPr>
            <a:spLocks noGrp="1"/>
          </p:cNvSpPr>
          <p:nvPr>
            <p:ph idx="1"/>
          </p:nvPr>
        </p:nvSpPr>
        <p:spPr/>
        <p:txBody>
          <a:bodyPr/>
          <a:lstStyle/>
          <a:p>
            <a:r>
              <a:rPr lang="nl-NL" dirty="0"/>
              <a:t>Dopamineprecursor ( de </a:t>
            </a:r>
            <a:r>
              <a:rPr lang="nl-NL" dirty="0" err="1"/>
              <a:t>parkinsonmedicijnen</a:t>
            </a:r>
            <a:r>
              <a:rPr lang="nl-NL" dirty="0"/>
              <a:t>)</a:t>
            </a:r>
          </a:p>
          <a:p>
            <a:endParaRPr lang="nl-NL" dirty="0"/>
          </a:p>
          <a:p>
            <a:r>
              <a:rPr lang="nl-NL" dirty="0"/>
              <a:t>Werking: tekort van dopamine in de hersenen aanvullen om de stijfheid te verminderen</a:t>
            </a:r>
          </a:p>
          <a:p>
            <a:endParaRPr lang="nl-NL" dirty="0"/>
          </a:p>
          <a:p>
            <a:r>
              <a:rPr lang="nl-NL" dirty="0"/>
              <a:t>Voorbeelden: </a:t>
            </a:r>
            <a:r>
              <a:rPr lang="nl-NL" dirty="0" err="1"/>
              <a:t>sinemet</a:t>
            </a:r>
            <a:r>
              <a:rPr lang="nl-NL" dirty="0"/>
              <a:t>, </a:t>
            </a:r>
            <a:r>
              <a:rPr lang="nl-NL" dirty="0" err="1"/>
              <a:t>madopar</a:t>
            </a:r>
            <a:endParaRPr lang="nl-NL" dirty="0"/>
          </a:p>
          <a:p>
            <a:endParaRPr lang="nl-NL" dirty="0"/>
          </a:p>
          <a:p>
            <a:r>
              <a:rPr lang="nl-NL" dirty="0"/>
              <a:t>Bijwerkingen: hallucinaties, wanen, </a:t>
            </a:r>
            <a:r>
              <a:rPr lang="nl-NL" dirty="0" err="1"/>
              <a:t>overbeweeglijkheid</a:t>
            </a:r>
            <a:endParaRPr lang="en-US" dirty="0"/>
          </a:p>
          <a:p>
            <a:endParaRPr lang="nl-NL" dirty="0"/>
          </a:p>
        </p:txBody>
      </p:sp>
    </p:spTree>
    <p:extLst>
      <p:ext uri="{BB962C8B-B14F-4D97-AF65-F5344CB8AC3E}">
        <p14:creationId xmlns:p14="http://schemas.microsoft.com/office/powerpoint/2010/main" val="841725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23AF37-715F-8E1F-1A60-5B1AAA7403EF}"/>
              </a:ext>
            </a:extLst>
          </p:cNvPr>
          <p:cNvSpPr>
            <a:spLocks noGrp="1"/>
          </p:cNvSpPr>
          <p:nvPr>
            <p:ph type="title"/>
          </p:nvPr>
        </p:nvSpPr>
        <p:spPr/>
        <p:txBody>
          <a:bodyPr/>
          <a:lstStyle/>
          <a:p>
            <a:r>
              <a:rPr lang="nl-NL" dirty="0"/>
              <a:t>Slaap: </a:t>
            </a:r>
            <a:r>
              <a:rPr lang="nl-NL" dirty="0" err="1"/>
              <a:t>REMslaapgedragsstoornis</a:t>
            </a:r>
            <a:endParaRPr lang="nl-NL" dirty="0"/>
          </a:p>
        </p:txBody>
      </p:sp>
      <p:sp>
        <p:nvSpPr>
          <p:cNvPr id="3" name="Tijdelijke aanduiding voor inhoud 2">
            <a:extLst>
              <a:ext uri="{FF2B5EF4-FFF2-40B4-BE49-F238E27FC236}">
                <a16:creationId xmlns:a16="http://schemas.microsoft.com/office/drawing/2014/main" id="{198F5CEB-2A2B-0C65-AEED-A88379AC52D5}"/>
              </a:ext>
            </a:extLst>
          </p:cNvPr>
          <p:cNvSpPr>
            <a:spLocks noGrp="1"/>
          </p:cNvSpPr>
          <p:nvPr>
            <p:ph idx="1"/>
          </p:nvPr>
        </p:nvSpPr>
        <p:spPr/>
        <p:txBody>
          <a:bodyPr>
            <a:normAutofit/>
          </a:bodyPr>
          <a:lstStyle/>
          <a:p>
            <a:pPr marL="0" indent="0">
              <a:buNone/>
            </a:pPr>
            <a:r>
              <a:rPr lang="nl-NL" dirty="0"/>
              <a:t>1. Benzodiazepinen: </a:t>
            </a:r>
            <a:r>
              <a:rPr lang="nl-NL" dirty="0" err="1"/>
              <a:t>clonazepam</a:t>
            </a:r>
            <a:endParaRPr lang="nl-NL" dirty="0"/>
          </a:p>
          <a:p>
            <a:pPr marL="0" indent="0">
              <a:buNone/>
            </a:pPr>
            <a:endParaRPr lang="nl-NL" dirty="0"/>
          </a:p>
          <a:p>
            <a:pPr marL="0" indent="0">
              <a:buNone/>
            </a:pPr>
            <a:r>
              <a:rPr lang="nl-NL" dirty="0"/>
              <a:t>Bijwerkingen: slaperigheid, duizeligheid, verwardheid</a:t>
            </a:r>
          </a:p>
          <a:p>
            <a:endParaRPr lang="nl-NL" dirty="0"/>
          </a:p>
          <a:p>
            <a:pPr marL="0" indent="0">
              <a:buNone/>
            </a:pPr>
            <a:r>
              <a:rPr lang="nl-NL" dirty="0"/>
              <a:t>2. Melatonine ( een lichaamseigen stof)</a:t>
            </a:r>
          </a:p>
          <a:p>
            <a:pPr marL="0" indent="0">
              <a:buNone/>
            </a:pPr>
            <a:endParaRPr lang="nl-NL" dirty="0"/>
          </a:p>
          <a:p>
            <a:endParaRPr lang="nl-NL" dirty="0"/>
          </a:p>
        </p:txBody>
      </p:sp>
    </p:spTree>
    <p:extLst>
      <p:ext uri="{BB962C8B-B14F-4D97-AF65-F5344CB8AC3E}">
        <p14:creationId xmlns:p14="http://schemas.microsoft.com/office/powerpoint/2010/main" val="3063811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2C6A34-9825-2E24-5556-F078B575ADA6}"/>
              </a:ext>
            </a:extLst>
          </p:cNvPr>
          <p:cNvSpPr>
            <a:spLocks noGrp="1"/>
          </p:cNvSpPr>
          <p:nvPr>
            <p:ph type="title"/>
          </p:nvPr>
        </p:nvSpPr>
        <p:spPr/>
        <p:txBody>
          <a:bodyPr/>
          <a:lstStyle/>
          <a:p>
            <a:r>
              <a:rPr lang="nl-NL" dirty="0"/>
              <a:t>Autonome klachten</a:t>
            </a:r>
          </a:p>
        </p:txBody>
      </p:sp>
      <p:sp>
        <p:nvSpPr>
          <p:cNvPr id="3" name="Tijdelijke aanduiding voor inhoud 2">
            <a:extLst>
              <a:ext uri="{FF2B5EF4-FFF2-40B4-BE49-F238E27FC236}">
                <a16:creationId xmlns:a16="http://schemas.microsoft.com/office/drawing/2014/main" id="{53D1D7A0-812B-0878-5025-D73D8B286DC0}"/>
              </a:ext>
            </a:extLst>
          </p:cNvPr>
          <p:cNvSpPr>
            <a:spLocks noGrp="1"/>
          </p:cNvSpPr>
          <p:nvPr>
            <p:ph idx="1"/>
          </p:nvPr>
        </p:nvSpPr>
        <p:spPr/>
        <p:txBody>
          <a:bodyPr>
            <a:normAutofit/>
          </a:bodyPr>
          <a:lstStyle/>
          <a:p>
            <a:pPr marL="514350" indent="-514350">
              <a:buAutoNum type="arabicPeriod"/>
            </a:pPr>
            <a:r>
              <a:rPr lang="nl-NL" dirty="0"/>
              <a:t>Duizeligheid bij opstaan: </a:t>
            </a:r>
          </a:p>
          <a:p>
            <a:pPr lvl="1"/>
            <a:r>
              <a:rPr lang="nl-NL" dirty="0"/>
              <a:t>niet te snel opstaan, voldoende drinken.</a:t>
            </a:r>
          </a:p>
          <a:p>
            <a:endParaRPr lang="nl-NL" dirty="0"/>
          </a:p>
          <a:p>
            <a:pPr marL="0" indent="0">
              <a:buNone/>
            </a:pPr>
            <a:r>
              <a:rPr lang="nl-NL" dirty="0"/>
              <a:t>2. Problemen met plassen: </a:t>
            </a:r>
          </a:p>
          <a:p>
            <a:pPr lvl="1"/>
            <a:r>
              <a:rPr lang="nl-NL" dirty="0"/>
              <a:t>geen medicamenteuze behandeling</a:t>
            </a:r>
          </a:p>
          <a:p>
            <a:endParaRPr lang="nl-NL" dirty="0"/>
          </a:p>
          <a:p>
            <a:pPr marL="0" indent="0">
              <a:buNone/>
            </a:pPr>
            <a:r>
              <a:rPr lang="nl-NL" dirty="0"/>
              <a:t>3. Obstipatie: </a:t>
            </a:r>
          </a:p>
          <a:p>
            <a:pPr lvl="1"/>
            <a:r>
              <a:rPr lang="nl-NL" dirty="0"/>
              <a:t>voldoende drinken, veel vezels eten, bewegen. </a:t>
            </a:r>
          </a:p>
          <a:p>
            <a:pPr lvl="1"/>
            <a:r>
              <a:rPr lang="nl-NL" dirty="0"/>
              <a:t>Zo nodig laxantia</a:t>
            </a:r>
            <a:endParaRPr lang="en-US" dirty="0"/>
          </a:p>
          <a:p>
            <a:endParaRPr lang="nl-NL" dirty="0"/>
          </a:p>
        </p:txBody>
      </p:sp>
      <p:pic>
        <p:nvPicPr>
          <p:cNvPr id="4" name="Afbeelding 3">
            <a:extLst>
              <a:ext uri="{FF2B5EF4-FFF2-40B4-BE49-F238E27FC236}">
                <a16:creationId xmlns:a16="http://schemas.microsoft.com/office/drawing/2014/main" id="{66A3FDD9-6DEC-01F0-DD71-7645F65BC585}"/>
              </a:ext>
            </a:extLst>
          </p:cNvPr>
          <p:cNvPicPr>
            <a:picLocks noChangeAspect="1"/>
          </p:cNvPicPr>
          <p:nvPr/>
        </p:nvPicPr>
        <p:blipFill>
          <a:blip r:embed="rId2"/>
          <a:stretch>
            <a:fillRect/>
          </a:stretch>
        </p:blipFill>
        <p:spPr>
          <a:xfrm>
            <a:off x="8763317" y="3322637"/>
            <a:ext cx="2143125" cy="2143125"/>
          </a:xfrm>
          <a:prstGeom prst="rect">
            <a:avLst/>
          </a:prstGeom>
        </p:spPr>
      </p:pic>
    </p:spTree>
    <p:extLst>
      <p:ext uri="{BB962C8B-B14F-4D97-AF65-F5344CB8AC3E}">
        <p14:creationId xmlns:p14="http://schemas.microsoft.com/office/powerpoint/2010/main" val="3517198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Begeleiding </a:t>
            </a:r>
          </a:p>
        </p:txBody>
      </p:sp>
      <p:sp>
        <p:nvSpPr>
          <p:cNvPr id="3" name="Tijdelijke aanduiding voor inhoud 2"/>
          <p:cNvSpPr>
            <a:spLocks noGrp="1"/>
          </p:cNvSpPr>
          <p:nvPr>
            <p:ph idx="1"/>
          </p:nvPr>
        </p:nvSpPr>
        <p:spPr/>
        <p:txBody>
          <a:bodyPr/>
          <a:lstStyle/>
          <a:p>
            <a:r>
              <a:rPr lang="nl-NL" dirty="0"/>
              <a:t>Casemanager: </a:t>
            </a:r>
            <a:r>
              <a:rPr lang="nl-NL" dirty="0" err="1"/>
              <a:t>DOCteam</a:t>
            </a:r>
            <a:r>
              <a:rPr lang="nl-NL" dirty="0"/>
              <a:t> </a:t>
            </a:r>
            <a:r>
              <a:rPr lang="nl-NL" dirty="0" err="1"/>
              <a:t>Parnassia</a:t>
            </a:r>
            <a:endParaRPr lang="nl-NL" dirty="0"/>
          </a:p>
          <a:p>
            <a:r>
              <a:rPr lang="nl-NL" dirty="0"/>
              <a:t>Bezoek </a:t>
            </a:r>
            <a:r>
              <a:rPr lang="nl-NL" u="sng" dirty="0">
                <a:hlinkClick r:id="rId2"/>
              </a:rPr>
              <a:t>https://dementie.nl/hulp-en-advies</a:t>
            </a:r>
            <a:endParaRPr lang="nl-NL" dirty="0"/>
          </a:p>
          <a:p>
            <a:r>
              <a:rPr lang="nl-NL" dirty="0"/>
              <a:t>Lotgenotenforum: </a:t>
            </a:r>
            <a:r>
              <a:rPr lang="nl-NL" u="sng" dirty="0">
                <a:hlinkClick r:id="rId3"/>
              </a:rPr>
              <a:t>https://forum.alzheimer-nederland.nl/</a:t>
            </a:r>
            <a:endParaRPr lang="nl-NL" dirty="0"/>
          </a:p>
          <a:p>
            <a:r>
              <a:rPr lang="nl-NL" dirty="0"/>
              <a:t>Parkinson Café </a:t>
            </a:r>
          </a:p>
          <a:p>
            <a:r>
              <a:rPr lang="nl-NL" dirty="0"/>
              <a:t>Alzheimer Café </a:t>
            </a:r>
            <a:r>
              <a:rPr lang="nl-NL" u="sng" dirty="0">
                <a:hlinkClick r:id="rId4"/>
              </a:rPr>
              <a:t>https://www.alzheimer-nederland.nl/regios</a:t>
            </a:r>
            <a:endParaRPr lang="nl-NL" dirty="0"/>
          </a:p>
          <a:p>
            <a:endParaRPr lang="nl-NL" dirty="0"/>
          </a:p>
        </p:txBody>
      </p:sp>
    </p:spTree>
    <p:extLst>
      <p:ext uri="{BB962C8B-B14F-4D97-AF65-F5344CB8AC3E}">
        <p14:creationId xmlns:p14="http://schemas.microsoft.com/office/powerpoint/2010/main" val="2464057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A5D183-C6CF-2385-8344-7D86DA5DA59C}"/>
              </a:ext>
            </a:extLst>
          </p:cNvPr>
          <p:cNvSpPr>
            <a:spLocks noGrp="1"/>
          </p:cNvSpPr>
          <p:nvPr>
            <p:ph type="title"/>
          </p:nvPr>
        </p:nvSpPr>
        <p:spPr/>
        <p:txBody>
          <a:bodyPr/>
          <a:lstStyle/>
          <a:p>
            <a:r>
              <a:rPr lang="nl-NL" dirty="0"/>
              <a:t>Wetenschappelijk onderzoek</a:t>
            </a:r>
          </a:p>
        </p:txBody>
      </p:sp>
      <p:sp>
        <p:nvSpPr>
          <p:cNvPr id="3" name="Tijdelijke aanduiding voor inhoud 2">
            <a:extLst>
              <a:ext uri="{FF2B5EF4-FFF2-40B4-BE49-F238E27FC236}">
                <a16:creationId xmlns:a16="http://schemas.microsoft.com/office/drawing/2014/main" id="{AB0AB330-E587-E692-9B2C-171A617C61F7}"/>
              </a:ext>
            </a:extLst>
          </p:cNvPr>
          <p:cNvSpPr>
            <a:spLocks noGrp="1"/>
          </p:cNvSpPr>
          <p:nvPr>
            <p:ph idx="1"/>
          </p:nvPr>
        </p:nvSpPr>
        <p:spPr/>
        <p:txBody>
          <a:bodyPr/>
          <a:lstStyle/>
          <a:p>
            <a:r>
              <a:rPr lang="nl-NL" dirty="0" err="1"/>
              <a:t>DEvELOP</a:t>
            </a:r>
            <a:r>
              <a:rPr lang="nl-NL" dirty="0"/>
              <a:t> studie: beloop van de ziekte</a:t>
            </a:r>
          </a:p>
          <a:p>
            <a:r>
              <a:rPr lang="nl-NL" dirty="0" err="1"/>
              <a:t>Biomarkers</a:t>
            </a:r>
            <a:endParaRPr lang="nl-NL" dirty="0"/>
          </a:p>
          <a:p>
            <a:pPr lvl="1"/>
            <a:r>
              <a:rPr lang="nl-NL" dirty="0"/>
              <a:t>bloedtest</a:t>
            </a:r>
          </a:p>
          <a:p>
            <a:r>
              <a:rPr lang="nl-NL" dirty="0"/>
              <a:t>Behandeling </a:t>
            </a:r>
          </a:p>
          <a:p>
            <a:pPr lvl="1"/>
            <a:r>
              <a:rPr lang="nl-NL" dirty="0" err="1"/>
              <a:t>Nilotinib</a:t>
            </a:r>
            <a:r>
              <a:rPr lang="nl-NL" dirty="0"/>
              <a:t> </a:t>
            </a:r>
          </a:p>
          <a:p>
            <a:pPr lvl="1"/>
            <a:endParaRPr lang="nl-NL" dirty="0"/>
          </a:p>
          <a:p>
            <a:r>
              <a:rPr lang="nl-NL" dirty="0"/>
              <a:t>Parkinsondementie: DBS</a:t>
            </a:r>
          </a:p>
        </p:txBody>
      </p:sp>
      <p:pic>
        <p:nvPicPr>
          <p:cNvPr id="4" name="Afbeelding 3">
            <a:extLst>
              <a:ext uri="{FF2B5EF4-FFF2-40B4-BE49-F238E27FC236}">
                <a16:creationId xmlns:a16="http://schemas.microsoft.com/office/drawing/2014/main" id="{772EC2BD-5E36-9B88-59A5-6F1DB87BB2E9}"/>
              </a:ext>
            </a:extLst>
          </p:cNvPr>
          <p:cNvPicPr>
            <a:picLocks noChangeAspect="1"/>
          </p:cNvPicPr>
          <p:nvPr/>
        </p:nvPicPr>
        <p:blipFill>
          <a:blip r:embed="rId3"/>
          <a:stretch>
            <a:fillRect/>
          </a:stretch>
        </p:blipFill>
        <p:spPr>
          <a:xfrm>
            <a:off x="8541006" y="3873243"/>
            <a:ext cx="2390775" cy="1914525"/>
          </a:xfrm>
          <a:prstGeom prst="rect">
            <a:avLst/>
          </a:prstGeom>
        </p:spPr>
      </p:pic>
      <p:pic>
        <p:nvPicPr>
          <p:cNvPr id="5" name="Afbeelding 4">
            <a:extLst>
              <a:ext uri="{FF2B5EF4-FFF2-40B4-BE49-F238E27FC236}">
                <a16:creationId xmlns:a16="http://schemas.microsoft.com/office/drawing/2014/main" id="{D128E42E-3854-7CB3-A6D4-27CCD3BC2DB5}"/>
              </a:ext>
            </a:extLst>
          </p:cNvPr>
          <p:cNvPicPr>
            <a:picLocks noChangeAspect="1"/>
          </p:cNvPicPr>
          <p:nvPr/>
        </p:nvPicPr>
        <p:blipFill>
          <a:blip r:embed="rId4"/>
          <a:stretch>
            <a:fillRect/>
          </a:stretch>
        </p:blipFill>
        <p:spPr>
          <a:xfrm>
            <a:off x="8647010" y="1842831"/>
            <a:ext cx="2409825" cy="1895475"/>
          </a:xfrm>
          <a:prstGeom prst="rect">
            <a:avLst/>
          </a:prstGeom>
        </p:spPr>
      </p:pic>
      <p:pic>
        <p:nvPicPr>
          <p:cNvPr id="6" name="Afbeelding 5">
            <a:extLst>
              <a:ext uri="{FF2B5EF4-FFF2-40B4-BE49-F238E27FC236}">
                <a16:creationId xmlns:a16="http://schemas.microsoft.com/office/drawing/2014/main" id="{A320CFF2-4078-0312-8B8C-D576AFA7F4AE}"/>
              </a:ext>
            </a:extLst>
          </p:cNvPr>
          <p:cNvPicPr>
            <a:picLocks noChangeAspect="1"/>
          </p:cNvPicPr>
          <p:nvPr/>
        </p:nvPicPr>
        <p:blipFill>
          <a:blip r:embed="rId5"/>
          <a:stretch>
            <a:fillRect/>
          </a:stretch>
        </p:blipFill>
        <p:spPr>
          <a:xfrm>
            <a:off x="5561985" y="2401094"/>
            <a:ext cx="2857500" cy="1600200"/>
          </a:xfrm>
          <a:prstGeom prst="rect">
            <a:avLst/>
          </a:prstGeom>
        </p:spPr>
      </p:pic>
    </p:spTree>
    <p:extLst>
      <p:ext uri="{BB962C8B-B14F-4D97-AF65-F5344CB8AC3E}">
        <p14:creationId xmlns:p14="http://schemas.microsoft.com/office/powerpoint/2010/main" val="4055795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359155-DD35-4BCB-EE1A-7BE8F745675D}"/>
              </a:ext>
            </a:extLst>
          </p:cNvPr>
          <p:cNvSpPr>
            <a:spLocks noGrp="1"/>
          </p:cNvSpPr>
          <p:nvPr>
            <p:ph type="title"/>
          </p:nvPr>
        </p:nvSpPr>
        <p:spPr/>
        <p:txBody>
          <a:bodyPr/>
          <a:lstStyle/>
          <a:p>
            <a:r>
              <a:rPr lang="nl-NL" dirty="0"/>
              <a:t>Vragen </a:t>
            </a:r>
          </a:p>
        </p:txBody>
      </p:sp>
      <p:pic>
        <p:nvPicPr>
          <p:cNvPr id="4" name="Tijdelijke aanduiding voor inhoud 3">
            <a:extLst>
              <a:ext uri="{FF2B5EF4-FFF2-40B4-BE49-F238E27FC236}">
                <a16:creationId xmlns:a16="http://schemas.microsoft.com/office/drawing/2014/main" id="{60CF0284-8735-99AE-CC41-0BAAE1E5AEDD}"/>
              </a:ext>
            </a:extLst>
          </p:cNvPr>
          <p:cNvPicPr>
            <a:picLocks noGrp="1" noChangeAspect="1"/>
          </p:cNvPicPr>
          <p:nvPr>
            <p:ph idx="1"/>
          </p:nvPr>
        </p:nvPicPr>
        <p:blipFill>
          <a:blip r:embed="rId3"/>
          <a:stretch>
            <a:fillRect/>
          </a:stretch>
        </p:blipFill>
        <p:spPr>
          <a:xfrm>
            <a:off x="3087328" y="2054507"/>
            <a:ext cx="5363190" cy="3217914"/>
          </a:xfrm>
          <a:prstGeom prst="rect">
            <a:avLst/>
          </a:prstGeom>
        </p:spPr>
      </p:pic>
    </p:spTree>
    <p:extLst>
      <p:ext uri="{BB962C8B-B14F-4D97-AF65-F5344CB8AC3E}">
        <p14:creationId xmlns:p14="http://schemas.microsoft.com/office/powerpoint/2010/main" val="133195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53844B-FD37-EB4C-8BF4-71384B44D321}"/>
              </a:ext>
            </a:extLst>
          </p:cNvPr>
          <p:cNvSpPr>
            <a:spLocks noGrp="1"/>
          </p:cNvSpPr>
          <p:nvPr>
            <p:ph type="title"/>
          </p:nvPr>
        </p:nvSpPr>
        <p:spPr/>
        <p:txBody>
          <a:bodyPr/>
          <a:lstStyle/>
          <a:p>
            <a:endParaRPr lang="nl-NL" dirty="0"/>
          </a:p>
        </p:txBody>
      </p:sp>
      <p:sp>
        <p:nvSpPr>
          <p:cNvPr id="3" name="Tijdelijke aanduiding voor tekst 2">
            <a:extLst>
              <a:ext uri="{FF2B5EF4-FFF2-40B4-BE49-F238E27FC236}">
                <a16:creationId xmlns:a16="http://schemas.microsoft.com/office/drawing/2014/main" id="{9768239A-854D-1935-D4B8-AC1699DD529A}"/>
              </a:ext>
            </a:extLst>
          </p:cNvPr>
          <p:cNvSpPr>
            <a:spLocks noGrp="1"/>
          </p:cNvSpPr>
          <p:nvPr>
            <p:ph type="body" idx="1"/>
          </p:nvPr>
        </p:nvSpPr>
        <p:spPr/>
        <p:txBody>
          <a:bodyPr/>
          <a:lstStyle/>
          <a:p>
            <a:endParaRPr lang="nl-NL"/>
          </a:p>
        </p:txBody>
      </p:sp>
      <p:sp>
        <p:nvSpPr>
          <p:cNvPr id="4" name="Tijdelijke aanduiding voor inhoud 3">
            <a:extLst>
              <a:ext uri="{FF2B5EF4-FFF2-40B4-BE49-F238E27FC236}">
                <a16:creationId xmlns:a16="http://schemas.microsoft.com/office/drawing/2014/main" id="{7CD620E7-7A2F-B131-DBED-54A84079723F}"/>
              </a:ext>
            </a:extLst>
          </p:cNvPr>
          <p:cNvSpPr>
            <a:spLocks noGrp="1"/>
          </p:cNvSpPr>
          <p:nvPr>
            <p:ph sz="half" idx="2"/>
          </p:nvPr>
        </p:nvSpPr>
        <p:spPr/>
        <p:txBody>
          <a:bodyPr/>
          <a:lstStyle/>
          <a:p>
            <a:endParaRPr lang="nl-NL"/>
          </a:p>
        </p:txBody>
      </p:sp>
      <p:sp>
        <p:nvSpPr>
          <p:cNvPr id="5" name="Tijdelijke aanduiding voor tekst 4">
            <a:extLst>
              <a:ext uri="{FF2B5EF4-FFF2-40B4-BE49-F238E27FC236}">
                <a16:creationId xmlns:a16="http://schemas.microsoft.com/office/drawing/2014/main" id="{1F904D9B-EDDE-DD31-24C2-B2950564652C}"/>
              </a:ext>
            </a:extLst>
          </p:cNvPr>
          <p:cNvSpPr>
            <a:spLocks noGrp="1"/>
          </p:cNvSpPr>
          <p:nvPr>
            <p:ph type="body" sz="quarter" idx="3"/>
          </p:nvPr>
        </p:nvSpPr>
        <p:spPr/>
        <p:txBody>
          <a:bodyPr/>
          <a:lstStyle/>
          <a:p>
            <a:endParaRPr lang="nl-NL"/>
          </a:p>
        </p:txBody>
      </p:sp>
      <p:sp>
        <p:nvSpPr>
          <p:cNvPr id="6" name="Tijdelijke aanduiding voor inhoud 5">
            <a:extLst>
              <a:ext uri="{FF2B5EF4-FFF2-40B4-BE49-F238E27FC236}">
                <a16:creationId xmlns:a16="http://schemas.microsoft.com/office/drawing/2014/main" id="{CBDA93B9-9CEC-D8E6-AD47-65319BF35659}"/>
              </a:ext>
            </a:extLst>
          </p:cNvPr>
          <p:cNvSpPr>
            <a:spLocks noGrp="1"/>
          </p:cNvSpPr>
          <p:nvPr>
            <p:ph sz="quarter" idx="4"/>
          </p:nvPr>
        </p:nvSpPr>
        <p:spPr/>
        <p:txBody>
          <a:bodyPr/>
          <a:lstStyle/>
          <a:p>
            <a:endParaRPr lang="nl-NL"/>
          </a:p>
        </p:txBody>
      </p:sp>
    </p:spTree>
    <p:extLst>
      <p:ext uri="{BB962C8B-B14F-4D97-AF65-F5344CB8AC3E}">
        <p14:creationId xmlns:p14="http://schemas.microsoft.com/office/powerpoint/2010/main" val="3825695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7BD8FB-2E18-CBA6-72BC-F89442D393B2}"/>
              </a:ext>
            </a:extLst>
          </p:cNvPr>
          <p:cNvSpPr>
            <a:spLocks noGrp="1"/>
          </p:cNvSpPr>
          <p:nvPr>
            <p:ph type="title"/>
          </p:nvPr>
        </p:nvSpPr>
        <p:spPr/>
        <p:txBody>
          <a:bodyPr/>
          <a:lstStyle/>
          <a:p>
            <a:endParaRPr lang="nl-NL"/>
          </a:p>
        </p:txBody>
      </p:sp>
    </p:spTree>
    <p:extLst>
      <p:ext uri="{BB962C8B-B14F-4D97-AF65-F5344CB8AC3E}">
        <p14:creationId xmlns:p14="http://schemas.microsoft.com/office/powerpoint/2010/main" val="2411781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4A5175-35C4-1E19-DA5F-E58CBB967416}"/>
              </a:ext>
            </a:extLst>
          </p:cNvPr>
          <p:cNvSpPr>
            <a:spLocks noGrp="1"/>
          </p:cNvSpPr>
          <p:nvPr>
            <p:ph type="title"/>
          </p:nvPr>
        </p:nvSpPr>
        <p:spPr/>
        <p:txBody>
          <a:bodyPr/>
          <a:lstStyle/>
          <a:p>
            <a:endParaRPr lang="nl-NL"/>
          </a:p>
        </p:txBody>
      </p:sp>
    </p:spTree>
    <p:extLst>
      <p:ext uri="{BB962C8B-B14F-4D97-AF65-F5344CB8AC3E}">
        <p14:creationId xmlns:p14="http://schemas.microsoft.com/office/powerpoint/2010/main" val="1235578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EE2704-AC41-1543-FA00-F461F86D839B}"/>
              </a:ext>
            </a:extLst>
          </p:cNvPr>
          <p:cNvSpPr>
            <a:spLocks noGrp="1"/>
          </p:cNvSpPr>
          <p:nvPr>
            <p:ph type="title"/>
          </p:nvPr>
        </p:nvSpPr>
        <p:spPr/>
        <p:txBody>
          <a:bodyPr/>
          <a:lstStyle/>
          <a:p>
            <a:endParaRPr lang="nl-NL"/>
          </a:p>
        </p:txBody>
      </p:sp>
      <p:sp>
        <p:nvSpPr>
          <p:cNvPr id="3" name="Tijdelijke aanduiding voor afbeelding 2">
            <a:extLst>
              <a:ext uri="{FF2B5EF4-FFF2-40B4-BE49-F238E27FC236}">
                <a16:creationId xmlns:a16="http://schemas.microsoft.com/office/drawing/2014/main" id="{50770A66-869E-CB0B-45D7-D5E276C36B47}"/>
              </a:ext>
            </a:extLst>
          </p:cNvPr>
          <p:cNvSpPr>
            <a:spLocks noGrp="1"/>
          </p:cNvSpPr>
          <p:nvPr>
            <p:ph type="pic" idx="1"/>
          </p:nvPr>
        </p:nvSpPr>
        <p:spPr/>
        <p:txBody>
          <a:bodyPr/>
          <a:lstStyle/>
          <a:p>
            <a:endParaRPr lang="nl-NL"/>
          </a:p>
        </p:txBody>
      </p:sp>
      <p:sp>
        <p:nvSpPr>
          <p:cNvPr id="4" name="Tijdelijke aanduiding voor tekst 3">
            <a:extLst>
              <a:ext uri="{FF2B5EF4-FFF2-40B4-BE49-F238E27FC236}">
                <a16:creationId xmlns:a16="http://schemas.microsoft.com/office/drawing/2014/main" id="{0100078B-59BC-0DD4-7583-B7F036073A71}"/>
              </a:ext>
            </a:extLst>
          </p:cNvPr>
          <p:cNvSpPr>
            <a:spLocks noGrp="1"/>
          </p:cNvSpPr>
          <p:nvPr>
            <p:ph type="body" sz="half" idx="2"/>
          </p:nvPr>
        </p:nvSpPr>
        <p:spPr/>
        <p:txBody>
          <a:bodyPr/>
          <a:lstStyle/>
          <a:p>
            <a:endParaRPr lang="nl-NL"/>
          </a:p>
        </p:txBody>
      </p:sp>
    </p:spTree>
    <p:extLst>
      <p:ext uri="{BB962C8B-B14F-4D97-AF65-F5344CB8AC3E}">
        <p14:creationId xmlns:p14="http://schemas.microsoft.com/office/powerpoint/2010/main" val="3872365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72633B-245C-31E9-1140-D2EAA1980A96}"/>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C8CE0F04-124A-A629-7220-67B331B01700}"/>
              </a:ext>
            </a:extLst>
          </p:cNvPr>
          <p:cNvSpPr>
            <a:spLocks noGrp="1"/>
          </p:cNvSpPr>
          <p:nvPr>
            <p:ph idx="1"/>
          </p:nvPr>
        </p:nvSpPr>
        <p:spPr/>
        <p:txBody>
          <a:bodyPr/>
          <a:lstStyle/>
          <a:p>
            <a:endParaRPr lang="nl-NL"/>
          </a:p>
        </p:txBody>
      </p:sp>
      <p:sp>
        <p:nvSpPr>
          <p:cNvPr id="4" name="Tijdelijke aanduiding voor tekst 3">
            <a:extLst>
              <a:ext uri="{FF2B5EF4-FFF2-40B4-BE49-F238E27FC236}">
                <a16:creationId xmlns:a16="http://schemas.microsoft.com/office/drawing/2014/main" id="{D0C5EF1C-538B-8E93-9273-ACBA3B8E2CE3}"/>
              </a:ext>
            </a:extLst>
          </p:cNvPr>
          <p:cNvSpPr>
            <a:spLocks noGrp="1"/>
          </p:cNvSpPr>
          <p:nvPr>
            <p:ph type="body" sz="half" idx="2"/>
          </p:nvPr>
        </p:nvSpPr>
        <p:spPr/>
        <p:txBody>
          <a:bodyPr/>
          <a:lstStyle/>
          <a:p>
            <a:endParaRPr lang="nl-NL"/>
          </a:p>
        </p:txBody>
      </p:sp>
    </p:spTree>
    <p:extLst>
      <p:ext uri="{BB962C8B-B14F-4D97-AF65-F5344CB8AC3E}">
        <p14:creationId xmlns:p14="http://schemas.microsoft.com/office/powerpoint/2010/main" val="93388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481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schermopname, Elektrisch blauw&#10;&#10;Automatisch gegenereerde beschrijving">
            <a:extLst>
              <a:ext uri="{FF2B5EF4-FFF2-40B4-BE49-F238E27FC236}">
                <a16:creationId xmlns:a16="http://schemas.microsoft.com/office/drawing/2014/main" id="{24B257E0-8B35-FE3A-2877-15D96B47EF78}"/>
              </a:ext>
            </a:extLst>
          </p:cNvPr>
          <p:cNvPicPr>
            <a:picLocks noChangeAspect="1"/>
          </p:cNvPicPr>
          <p:nvPr/>
        </p:nvPicPr>
        <p:blipFill>
          <a:blip r:embed="rId2"/>
          <a:stretch>
            <a:fillRect/>
          </a:stretch>
        </p:blipFill>
        <p:spPr>
          <a:xfrm>
            <a:off x="699271" y="725776"/>
            <a:ext cx="2685973" cy="2685973"/>
          </a:xfrm>
          <a:prstGeom prst="rect">
            <a:avLst/>
          </a:prstGeom>
        </p:spPr>
      </p:pic>
      <p:pic>
        <p:nvPicPr>
          <p:cNvPr id="5" name="Afbeelding 4" descr="Afbeelding met Graphics, grafische vormgeving, Karmijn, ontwerp&#10;&#10;Automatisch gegenereerde beschrijving">
            <a:extLst>
              <a:ext uri="{FF2B5EF4-FFF2-40B4-BE49-F238E27FC236}">
                <a16:creationId xmlns:a16="http://schemas.microsoft.com/office/drawing/2014/main" id="{40A6511A-169C-D589-D840-07A984B6B31D}"/>
              </a:ext>
            </a:extLst>
          </p:cNvPr>
          <p:cNvPicPr>
            <a:picLocks noChangeAspect="1"/>
          </p:cNvPicPr>
          <p:nvPr/>
        </p:nvPicPr>
        <p:blipFill>
          <a:blip r:embed="rId3"/>
          <a:stretch>
            <a:fillRect/>
          </a:stretch>
        </p:blipFill>
        <p:spPr>
          <a:xfrm>
            <a:off x="4520177" y="4238377"/>
            <a:ext cx="2768600" cy="1676400"/>
          </a:xfrm>
          <a:prstGeom prst="rect">
            <a:avLst/>
          </a:prstGeom>
        </p:spPr>
      </p:pic>
      <p:pic>
        <p:nvPicPr>
          <p:cNvPr id="7" name="Afbeelding 6" descr="Afbeelding met Graphics, schermopname&#10;&#10;Automatisch gegenereerde beschrijving">
            <a:extLst>
              <a:ext uri="{FF2B5EF4-FFF2-40B4-BE49-F238E27FC236}">
                <a16:creationId xmlns:a16="http://schemas.microsoft.com/office/drawing/2014/main" id="{D089C14B-C750-CD33-35FC-B69B172C5FB0}"/>
              </a:ext>
            </a:extLst>
          </p:cNvPr>
          <p:cNvPicPr>
            <a:picLocks noChangeAspect="1"/>
          </p:cNvPicPr>
          <p:nvPr/>
        </p:nvPicPr>
        <p:blipFill>
          <a:blip r:embed="rId4"/>
          <a:stretch>
            <a:fillRect/>
          </a:stretch>
        </p:blipFill>
        <p:spPr>
          <a:xfrm>
            <a:off x="3143576" y="4517777"/>
            <a:ext cx="2032000" cy="1397000"/>
          </a:xfrm>
          <a:prstGeom prst="rect">
            <a:avLst/>
          </a:prstGeom>
        </p:spPr>
      </p:pic>
      <p:pic>
        <p:nvPicPr>
          <p:cNvPr id="9" name="Afbeelding 8" descr="Afbeelding met Graphics, Kleurrijkheid, schermopname, kunst&#10;&#10;Automatisch gegenereerde beschrijving">
            <a:extLst>
              <a:ext uri="{FF2B5EF4-FFF2-40B4-BE49-F238E27FC236}">
                <a16:creationId xmlns:a16="http://schemas.microsoft.com/office/drawing/2014/main" id="{0586FAA3-31BA-52F5-3A83-B70E2527779B}"/>
              </a:ext>
            </a:extLst>
          </p:cNvPr>
          <p:cNvPicPr>
            <a:picLocks noChangeAspect="1"/>
          </p:cNvPicPr>
          <p:nvPr/>
        </p:nvPicPr>
        <p:blipFill>
          <a:blip r:embed="rId5"/>
          <a:stretch>
            <a:fillRect/>
          </a:stretch>
        </p:blipFill>
        <p:spPr>
          <a:xfrm>
            <a:off x="810357" y="3729000"/>
            <a:ext cx="2463800" cy="2019300"/>
          </a:xfrm>
          <a:prstGeom prst="rect">
            <a:avLst/>
          </a:prstGeom>
        </p:spPr>
      </p:pic>
      <p:pic>
        <p:nvPicPr>
          <p:cNvPr id="11" name="Afbeelding 10" descr="Afbeelding met schermopname, Graphics&#10;&#10;Automatisch gegenereerde beschrijving">
            <a:extLst>
              <a:ext uri="{FF2B5EF4-FFF2-40B4-BE49-F238E27FC236}">
                <a16:creationId xmlns:a16="http://schemas.microsoft.com/office/drawing/2014/main" id="{C080F809-A689-CC1E-6F38-59E09E52B85C}"/>
              </a:ext>
            </a:extLst>
          </p:cNvPr>
          <p:cNvPicPr>
            <a:picLocks noChangeAspect="1"/>
          </p:cNvPicPr>
          <p:nvPr/>
        </p:nvPicPr>
        <p:blipFill>
          <a:blip r:embed="rId6"/>
          <a:stretch>
            <a:fillRect/>
          </a:stretch>
        </p:blipFill>
        <p:spPr>
          <a:xfrm>
            <a:off x="8093850" y="746900"/>
            <a:ext cx="2463800" cy="1993900"/>
          </a:xfrm>
          <a:prstGeom prst="rect">
            <a:avLst/>
          </a:prstGeom>
        </p:spPr>
      </p:pic>
      <p:pic>
        <p:nvPicPr>
          <p:cNvPr id="13" name="Afbeelding 12" descr="Afbeelding met Graphics, grafische vormgeving, ontwerp&#10;&#10;Automatisch gegenereerde beschrijving">
            <a:extLst>
              <a:ext uri="{FF2B5EF4-FFF2-40B4-BE49-F238E27FC236}">
                <a16:creationId xmlns:a16="http://schemas.microsoft.com/office/drawing/2014/main" id="{C57D500C-86D3-94BD-A0A8-EA00F1BE1490}"/>
              </a:ext>
            </a:extLst>
          </p:cNvPr>
          <p:cNvPicPr>
            <a:picLocks noChangeAspect="1"/>
          </p:cNvPicPr>
          <p:nvPr/>
        </p:nvPicPr>
        <p:blipFill>
          <a:blip r:embed="rId7"/>
          <a:stretch>
            <a:fillRect/>
          </a:stretch>
        </p:blipFill>
        <p:spPr>
          <a:xfrm>
            <a:off x="6246000" y="725776"/>
            <a:ext cx="1841500" cy="2273300"/>
          </a:xfrm>
          <a:prstGeom prst="rect">
            <a:avLst/>
          </a:prstGeom>
        </p:spPr>
      </p:pic>
      <p:pic>
        <p:nvPicPr>
          <p:cNvPr id="15" name="Afbeelding 14" descr="Afbeelding met Graphics, schermopname, grafische vormgeving, ontwerp&#10;&#10;Automatisch gegenereerde beschrijving">
            <a:extLst>
              <a:ext uri="{FF2B5EF4-FFF2-40B4-BE49-F238E27FC236}">
                <a16:creationId xmlns:a16="http://schemas.microsoft.com/office/drawing/2014/main" id="{941B1CC5-7F45-D0ED-62B8-BF6813196429}"/>
              </a:ext>
            </a:extLst>
          </p:cNvPr>
          <p:cNvPicPr>
            <a:picLocks noChangeAspect="1"/>
          </p:cNvPicPr>
          <p:nvPr/>
        </p:nvPicPr>
        <p:blipFill>
          <a:blip r:embed="rId8"/>
          <a:stretch>
            <a:fillRect/>
          </a:stretch>
        </p:blipFill>
        <p:spPr>
          <a:xfrm>
            <a:off x="3940950" y="725776"/>
            <a:ext cx="1841500" cy="2273300"/>
          </a:xfrm>
          <a:prstGeom prst="rect">
            <a:avLst/>
          </a:prstGeom>
        </p:spPr>
      </p:pic>
      <p:grpSp>
        <p:nvGrpSpPr>
          <p:cNvPr id="18" name="Groep 17">
            <a:extLst>
              <a:ext uri="{FF2B5EF4-FFF2-40B4-BE49-F238E27FC236}">
                <a16:creationId xmlns:a16="http://schemas.microsoft.com/office/drawing/2014/main" id="{6592A660-5FC4-D285-6A8A-001C912527DC}"/>
              </a:ext>
            </a:extLst>
          </p:cNvPr>
          <p:cNvGrpSpPr/>
          <p:nvPr/>
        </p:nvGrpSpPr>
        <p:grpSpPr>
          <a:xfrm>
            <a:off x="8238377" y="4666290"/>
            <a:ext cx="592839" cy="323922"/>
            <a:chOff x="9540606" y="4919627"/>
            <a:chExt cx="747076" cy="408196"/>
          </a:xfrm>
        </p:grpSpPr>
        <p:pic>
          <p:nvPicPr>
            <p:cNvPr id="16" name="Afbeelding 15" descr="Afbeelding met Graphics, Kleurrijkheid, schermopname, kunst&#10;&#10;Automatisch gegenereerde beschrijving">
              <a:extLst>
                <a:ext uri="{FF2B5EF4-FFF2-40B4-BE49-F238E27FC236}">
                  <a16:creationId xmlns:a16="http://schemas.microsoft.com/office/drawing/2014/main" id="{061D040D-51AF-E18B-E060-990EEE89964E}"/>
                </a:ext>
              </a:extLst>
            </p:cNvPr>
            <p:cNvPicPr>
              <a:picLocks noChangeAspect="1"/>
            </p:cNvPicPr>
            <p:nvPr/>
          </p:nvPicPr>
          <p:blipFill>
            <a:blip r:embed="rId5"/>
            <a:stretch>
              <a:fillRect/>
            </a:stretch>
          </p:blipFill>
          <p:spPr>
            <a:xfrm>
              <a:off x="9540606" y="4919627"/>
              <a:ext cx="498051" cy="408196"/>
            </a:xfrm>
            <a:prstGeom prst="rect">
              <a:avLst/>
            </a:prstGeom>
          </p:spPr>
        </p:pic>
        <p:pic>
          <p:nvPicPr>
            <p:cNvPr id="17" name="Afbeelding 16" descr="Afbeelding met Graphics, Kleurrijkheid, schermopname, kunst&#10;&#10;Automatisch gegenereerde beschrijving">
              <a:extLst>
                <a:ext uri="{FF2B5EF4-FFF2-40B4-BE49-F238E27FC236}">
                  <a16:creationId xmlns:a16="http://schemas.microsoft.com/office/drawing/2014/main" id="{2C5ADCBD-0377-5D6F-6089-7AEC697EF8CE}"/>
                </a:ext>
              </a:extLst>
            </p:cNvPr>
            <p:cNvPicPr>
              <a:picLocks noChangeAspect="1"/>
            </p:cNvPicPr>
            <p:nvPr/>
          </p:nvPicPr>
          <p:blipFill>
            <a:blip r:embed="rId5"/>
            <a:stretch>
              <a:fillRect/>
            </a:stretch>
          </p:blipFill>
          <p:spPr>
            <a:xfrm>
              <a:off x="9789631" y="4919627"/>
              <a:ext cx="498051" cy="408196"/>
            </a:xfrm>
            <a:prstGeom prst="rect">
              <a:avLst/>
            </a:prstGeom>
          </p:spPr>
        </p:pic>
      </p:grpSp>
      <p:grpSp>
        <p:nvGrpSpPr>
          <p:cNvPr id="21" name="Groep 20">
            <a:extLst>
              <a:ext uri="{FF2B5EF4-FFF2-40B4-BE49-F238E27FC236}">
                <a16:creationId xmlns:a16="http://schemas.microsoft.com/office/drawing/2014/main" id="{CC870E85-97BF-CA63-271E-8C317C127A46}"/>
              </a:ext>
            </a:extLst>
          </p:cNvPr>
          <p:cNvGrpSpPr/>
          <p:nvPr/>
        </p:nvGrpSpPr>
        <p:grpSpPr>
          <a:xfrm>
            <a:off x="9583203" y="4666290"/>
            <a:ext cx="600390" cy="323922"/>
            <a:chOff x="10145357" y="4517777"/>
            <a:chExt cx="600390" cy="323922"/>
          </a:xfrm>
        </p:grpSpPr>
        <p:pic>
          <p:nvPicPr>
            <p:cNvPr id="19" name="Afbeelding 18" descr="Afbeelding met schermopname, Graphics&#10;&#10;Automatisch gegenereerde beschrijving">
              <a:extLst>
                <a:ext uri="{FF2B5EF4-FFF2-40B4-BE49-F238E27FC236}">
                  <a16:creationId xmlns:a16="http://schemas.microsoft.com/office/drawing/2014/main" id="{E61678B9-6D79-22D3-3049-FB2CF9EB9D07}"/>
                </a:ext>
              </a:extLst>
            </p:cNvPr>
            <p:cNvPicPr>
              <a:picLocks noChangeAspect="1"/>
            </p:cNvPicPr>
            <p:nvPr/>
          </p:nvPicPr>
          <p:blipFill>
            <a:blip r:embed="rId6"/>
            <a:stretch>
              <a:fillRect/>
            </a:stretch>
          </p:blipFill>
          <p:spPr>
            <a:xfrm flipV="1">
              <a:off x="10145357" y="4517777"/>
              <a:ext cx="400260" cy="323922"/>
            </a:xfrm>
            <a:prstGeom prst="rect">
              <a:avLst/>
            </a:prstGeom>
          </p:spPr>
        </p:pic>
        <p:pic>
          <p:nvPicPr>
            <p:cNvPr id="20" name="Afbeelding 19" descr="Afbeelding met schermopname, Graphics&#10;&#10;Automatisch gegenereerde beschrijving">
              <a:extLst>
                <a:ext uri="{FF2B5EF4-FFF2-40B4-BE49-F238E27FC236}">
                  <a16:creationId xmlns:a16="http://schemas.microsoft.com/office/drawing/2014/main" id="{5487F4DE-4368-CCD7-E5C4-D8A71C03473A}"/>
                </a:ext>
              </a:extLst>
            </p:cNvPr>
            <p:cNvPicPr>
              <a:picLocks noChangeAspect="1"/>
            </p:cNvPicPr>
            <p:nvPr/>
          </p:nvPicPr>
          <p:blipFill>
            <a:blip r:embed="rId6"/>
            <a:stretch>
              <a:fillRect/>
            </a:stretch>
          </p:blipFill>
          <p:spPr>
            <a:xfrm flipV="1">
              <a:off x="10345487" y="4517777"/>
              <a:ext cx="400260" cy="323922"/>
            </a:xfrm>
            <a:prstGeom prst="rect">
              <a:avLst/>
            </a:prstGeom>
          </p:spPr>
        </p:pic>
      </p:grpSp>
    </p:spTree>
    <p:extLst>
      <p:ext uri="{BB962C8B-B14F-4D97-AF65-F5344CB8AC3E}">
        <p14:creationId xmlns:p14="http://schemas.microsoft.com/office/powerpoint/2010/main" val="54305789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831</TotalTime>
  <Words>731</Words>
  <Application>Microsoft Office PowerPoint</Application>
  <PresentationFormat>Breedbeeld</PresentationFormat>
  <Paragraphs>156</Paragraphs>
  <Slides>30</Slides>
  <Notes>5</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30</vt:i4>
      </vt:variant>
    </vt:vector>
  </HeadingPairs>
  <TitlesOfParts>
    <vt:vector size="35" baseType="lpstr">
      <vt:lpstr>Aptos</vt:lpstr>
      <vt:lpstr>Arial</vt:lpstr>
      <vt:lpstr>Open Sans</vt:lpstr>
      <vt:lpstr>Open Sans Light</vt:lpstr>
      <vt:lpstr>Kantoorthema</vt:lpstr>
      <vt:lpstr>Dementie met Lewy bodies</vt:lpstr>
      <vt:lpstr>LET’S BEAT LEWY </vt:lpstr>
      <vt:lpstr>PowerPoint-presentatie</vt:lpstr>
      <vt:lpstr>Achtergrond </vt:lpstr>
      <vt:lpstr>Wat is DLB</vt:lpstr>
      <vt:lpstr>Welke klachten komen voor?</vt:lpstr>
      <vt:lpstr>Parkinsonisme </vt:lpstr>
      <vt:lpstr>Fluctuaties</vt:lpstr>
      <vt:lpstr>Hallucinaties </vt:lpstr>
      <vt:lpstr>Slaapstoornis </vt:lpstr>
      <vt:lpstr>Overige klachten</vt:lpstr>
      <vt:lpstr>Hoe stellen we de diagnose</vt:lpstr>
      <vt:lpstr>Aanvullend onderzoek: beeldvorming </vt:lpstr>
      <vt:lpstr>Neuropsychologisch onderzoek</vt:lpstr>
      <vt:lpstr>Behandeling </vt:lpstr>
      <vt:lpstr>Cognitieve klachten</vt:lpstr>
      <vt:lpstr>Hallucinaties en wanen</vt:lpstr>
      <vt:lpstr>Motore klachten</vt:lpstr>
      <vt:lpstr>Slaap: REMslaapgedragsstoornis</vt:lpstr>
      <vt:lpstr>Autonome klachten</vt:lpstr>
      <vt:lpstr>Begeleiding </vt:lpstr>
      <vt:lpstr>Wetenschappelijk onderzoek</vt:lpstr>
      <vt:lpstr>Vragen </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Annemarie Kuilman</dc:creator>
  <cp:lastModifiedBy>Johan Wolbers</cp:lastModifiedBy>
  <cp:revision>26</cp:revision>
  <dcterms:created xsi:type="dcterms:W3CDTF">2024-09-17T10:47:36Z</dcterms:created>
  <dcterms:modified xsi:type="dcterms:W3CDTF">2026-02-26T12:03:52Z</dcterms:modified>
</cp:coreProperties>
</file>