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10428-F427-401B-A76F-90E33DEB4906}" v="2" dt="2019-12-10T13:30:14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khofs, Peter" userId="1810197e-c766-4a09-a936-7414938704d9" providerId="ADAL" clId="{6CD10428-F427-401B-A76F-90E33DEB4906}"/>
    <pc:docChg chg="modSld">
      <pc:chgData name="Kerkhofs, Peter" userId="1810197e-c766-4a09-a936-7414938704d9" providerId="ADAL" clId="{6CD10428-F427-401B-A76F-90E33DEB4906}" dt="2019-12-10T13:32:22.903" v="49" actId="12"/>
      <pc:docMkLst>
        <pc:docMk/>
      </pc:docMkLst>
      <pc:sldChg chg="addSp modSp">
        <pc:chgData name="Kerkhofs, Peter" userId="1810197e-c766-4a09-a936-7414938704d9" providerId="ADAL" clId="{6CD10428-F427-401B-A76F-90E33DEB4906}" dt="2019-12-10T13:32:22.903" v="49" actId="12"/>
        <pc:sldMkLst>
          <pc:docMk/>
          <pc:sldMk cId="2343837460" sldId="259"/>
        </pc:sldMkLst>
        <pc:spChg chg="add mod">
          <ac:chgData name="Kerkhofs, Peter" userId="1810197e-c766-4a09-a936-7414938704d9" providerId="ADAL" clId="{6CD10428-F427-401B-A76F-90E33DEB4906}" dt="2019-12-10T13:32:22.903" v="49" actId="12"/>
          <ac:spMkLst>
            <pc:docMk/>
            <pc:sldMk cId="2343837460" sldId="259"/>
            <ac:spMk id="2" creationId="{E85D3ABC-2A4F-460D-8C3F-06D0FA282418}"/>
          </ac:spMkLst>
        </pc:spChg>
        <pc:spChg chg="mod">
          <ac:chgData name="Kerkhofs, Peter" userId="1810197e-c766-4a09-a936-7414938704d9" providerId="ADAL" clId="{6CD10428-F427-401B-A76F-90E33DEB4906}" dt="2019-12-10T13:30:11.930" v="36" actId="6549"/>
          <ac:spMkLst>
            <pc:docMk/>
            <pc:sldMk cId="2343837460" sldId="259"/>
            <ac:spMk id="6" creationId="{2E9C3B85-3E82-4D5D-A553-314EDA8F796C}"/>
          </ac:spMkLst>
        </pc:spChg>
      </pc:sldChg>
      <pc:sldChg chg="modSp">
        <pc:chgData name="Kerkhofs, Peter" userId="1810197e-c766-4a09-a936-7414938704d9" providerId="ADAL" clId="{6CD10428-F427-401B-A76F-90E33DEB4906}" dt="2019-12-10T13:28:08.080" v="35" actId="6549"/>
        <pc:sldMkLst>
          <pc:docMk/>
          <pc:sldMk cId="2774854158" sldId="270"/>
        </pc:sldMkLst>
        <pc:spChg chg="mod">
          <ac:chgData name="Kerkhofs, Peter" userId="1810197e-c766-4a09-a936-7414938704d9" providerId="ADAL" clId="{6CD10428-F427-401B-A76F-90E33DEB4906}" dt="2019-12-10T13:28:08.080" v="35" actId="6549"/>
          <ac:spMkLst>
            <pc:docMk/>
            <pc:sldMk cId="2774854158" sldId="270"/>
            <ac:spMk id="5" creationId="{86416F7C-BA1A-406A-873D-1678410E5247}"/>
          </ac:spMkLst>
        </pc:spChg>
      </pc:sldChg>
      <pc:sldChg chg="modSp">
        <pc:chgData name="Kerkhofs, Peter" userId="1810197e-c766-4a09-a936-7414938704d9" providerId="ADAL" clId="{6CD10428-F427-401B-A76F-90E33DEB4906}" dt="2019-12-10T13:27:58.477" v="34" actId="20577"/>
        <pc:sldMkLst>
          <pc:docMk/>
          <pc:sldMk cId="4286247860" sldId="272"/>
        </pc:sldMkLst>
        <pc:spChg chg="mod">
          <ac:chgData name="Kerkhofs, Peter" userId="1810197e-c766-4a09-a936-7414938704d9" providerId="ADAL" clId="{6CD10428-F427-401B-A76F-90E33DEB4906}" dt="2019-12-10T13:27:58.477" v="34" actId="20577"/>
          <ac:spMkLst>
            <pc:docMk/>
            <pc:sldMk cId="4286247860" sldId="272"/>
            <ac:spMk id="2" creationId="{C9FB8F4D-CFF3-41D4-A8C0-7D574902E43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lok, object, tekst&#10;&#10;Automatisch gegenereerde beschrijving">
            <a:extLst>
              <a:ext uri="{FF2B5EF4-FFF2-40B4-BE49-F238E27FC236}">
                <a16:creationId xmlns:a16="http://schemas.microsoft.com/office/drawing/2014/main" id="{264519B8-5B59-4648-BC20-12E24B932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" y="266400"/>
            <a:ext cx="2016000" cy="296419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9728A82-281D-454C-B322-A0D0FE0A3E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5550" y="561283"/>
            <a:ext cx="9230166" cy="31731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Voer een titel in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93777602-836A-4F37-B2F2-BFDD709D86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5550" y="3742124"/>
            <a:ext cx="9244253" cy="13370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32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Voer een subtitel in</a:t>
            </a:r>
          </a:p>
        </p:txBody>
      </p:sp>
    </p:spTree>
    <p:extLst>
      <p:ext uri="{BB962C8B-B14F-4D97-AF65-F5344CB8AC3E}">
        <p14:creationId xmlns:p14="http://schemas.microsoft.com/office/powerpoint/2010/main" val="22088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en ve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13">
            <a:extLst>
              <a:ext uri="{FF2B5EF4-FFF2-40B4-BE49-F238E27FC236}">
                <a16:creationId xmlns:a16="http://schemas.microsoft.com/office/drawing/2014/main" id="{A89BE8D6-ADFB-45F9-97E1-7D7C7AA432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4800" y="1936376"/>
            <a:ext cx="9255395" cy="4395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00" spc="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Voer tekst in</a:t>
            </a:r>
          </a:p>
        </p:txBody>
      </p:sp>
      <p:pic>
        <p:nvPicPr>
          <p:cNvPr id="10" name="Afbeelding 9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659CE6EC-A246-43FF-96C8-D1245D8BB3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1" name="Tijdelijke aanduiding voor tekst 13">
            <a:extLst>
              <a:ext uri="{FF2B5EF4-FFF2-40B4-BE49-F238E27FC236}">
                <a16:creationId xmlns:a16="http://schemas.microsoft.com/office/drawing/2014/main" id="{550FE4DB-F11E-43EE-BFAB-D605C2CEE1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4800" y="561283"/>
            <a:ext cx="9241308" cy="1090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Voer een titel in</a:t>
            </a:r>
          </a:p>
        </p:txBody>
      </p:sp>
    </p:spTree>
    <p:extLst>
      <p:ext uri="{BB962C8B-B14F-4D97-AF65-F5344CB8AC3E}">
        <p14:creationId xmlns:p14="http://schemas.microsoft.com/office/powerpoint/2010/main" val="101081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F59854F0-6683-4FCD-8781-7BC65ABF0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0" name="Tijdelijke aanduiding voor tekst 13">
            <a:extLst>
              <a:ext uri="{FF2B5EF4-FFF2-40B4-BE49-F238E27FC236}">
                <a16:creationId xmlns:a16="http://schemas.microsoft.com/office/drawing/2014/main" id="{57E4EB6A-5DC5-4516-8307-E673FA105B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5550" y="645807"/>
            <a:ext cx="9230166" cy="17285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spc="4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Voer een tekst in</a:t>
            </a:r>
          </a:p>
        </p:txBody>
      </p:sp>
      <p:sp>
        <p:nvSpPr>
          <p:cNvPr id="11" name="Tijdelijke aanduiding voor tekst 13">
            <a:extLst>
              <a:ext uri="{FF2B5EF4-FFF2-40B4-BE49-F238E27FC236}">
                <a16:creationId xmlns:a16="http://schemas.microsoft.com/office/drawing/2014/main" id="{8FDC4D36-5438-4956-9454-3097679F21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4800" y="2528046"/>
            <a:ext cx="9253778" cy="377286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2600" spc="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Opsomming met </a:t>
            </a:r>
            <a:r>
              <a:rPr lang="nl-NL" dirty="0" err="1"/>
              <a:t>bullets</a:t>
            </a:r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33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934D6B6B-FD96-453E-B7C3-4E79902BB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6C4682CA-9FFC-49DA-A31A-A7B3FB1CE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4800" y="2889197"/>
            <a:ext cx="4767703" cy="3442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00" spc="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Voer tekst in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95A4AD4-82EC-4BEC-9DD7-82BF73417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4800" y="561282"/>
            <a:ext cx="4733285" cy="21050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BCF3E3EA-7631-492E-96AE-593C109697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6673" y="753034"/>
            <a:ext cx="4080222" cy="5240512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57863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tekst en afbeelding af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934D6B6B-FD96-453E-B7C3-4E79902BB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6C4682CA-9FFC-49DA-A31A-A7B3FB1CE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4800" y="2889197"/>
            <a:ext cx="4777228" cy="3442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00" spc="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Voer tekst in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95A4AD4-82EC-4BEC-9DD7-82BF73417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5550" y="561282"/>
            <a:ext cx="4742810" cy="21050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BCF3E3EA-7631-492E-96AE-593C109697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6672" y="0"/>
            <a:ext cx="4815327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46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18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3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kerkhofs@bartimeus.nl" TargetMode="External"/><Relationship Id="rId2" Type="http://schemas.openxmlformats.org/officeDocument/2006/relationships/hyperlink" Target="http://www.bartimeus.nl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lvdheuvel@bartimeus.n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AE83EB-A4B0-4103-8130-5FBD9A4F0B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altLang="nl-NL" sz="4800" b="1" dirty="0"/>
              <a:t>Visuele problemen en revalidatiemogelijkheden bij Bartimeus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ED083A-5CA8-420C-9AA6-1EEF2AE85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74143" y="4354866"/>
            <a:ext cx="9244253" cy="133702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altLang="nl-NL" sz="2000" b="1" dirty="0"/>
              <a:t>				17 december 2019</a:t>
            </a:r>
          </a:p>
          <a:p>
            <a:pPr>
              <a:lnSpc>
                <a:spcPct val="80000"/>
              </a:lnSpc>
            </a:pPr>
            <a:endParaRPr lang="nl-NL" altLang="nl-NL" sz="2000" b="1" dirty="0"/>
          </a:p>
          <a:p>
            <a:pPr>
              <a:lnSpc>
                <a:spcPct val="80000"/>
              </a:lnSpc>
            </a:pPr>
            <a:r>
              <a:rPr lang="nl-NL" altLang="nl-NL" sz="2000" b="1" dirty="0"/>
              <a:t>				Lydia van Mourik, optometrist</a:t>
            </a:r>
          </a:p>
          <a:p>
            <a:pPr>
              <a:lnSpc>
                <a:spcPct val="80000"/>
              </a:lnSpc>
            </a:pPr>
            <a:r>
              <a:rPr lang="nl-NL" altLang="nl-NL" sz="2000" b="1" dirty="0"/>
              <a:t>		                    Peter Kerkhofs, </a:t>
            </a:r>
            <a:r>
              <a:rPr lang="nl-NL" altLang="nl-NL" sz="2000" b="1" dirty="0" err="1"/>
              <a:t>gz</a:t>
            </a:r>
            <a:r>
              <a:rPr lang="nl-NL" altLang="nl-NL" sz="2000" b="1" dirty="0"/>
              <a:t>-psycholoog</a:t>
            </a:r>
          </a:p>
          <a:p>
            <a:endParaRPr lang="nl-NL" sz="2800" dirty="0"/>
          </a:p>
        </p:txBody>
      </p:sp>
      <p:pic>
        <p:nvPicPr>
          <p:cNvPr id="4" name="Picture 4" descr="bz-hoofd">
            <a:extLst>
              <a:ext uri="{FF2B5EF4-FFF2-40B4-BE49-F238E27FC236}">
                <a16:creationId xmlns:a16="http://schemas.microsoft.com/office/drawing/2014/main" id="{C28ECD89-067C-4F19-986B-86764AEA3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36" y="3780464"/>
            <a:ext cx="179705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89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3BF0A-7120-45B2-AB69-8837D4581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561282"/>
            <a:ext cx="8448970" cy="1654017"/>
          </a:xfrm>
        </p:spPr>
        <p:txBody>
          <a:bodyPr/>
          <a:lstStyle/>
          <a:p>
            <a:r>
              <a:rPr lang="nl-NL" altLang="nl-NL" sz="3200" dirty="0"/>
              <a:t>Voorbeeld: </a:t>
            </a:r>
          </a:p>
          <a:p>
            <a:r>
              <a:rPr lang="nl-NL" altLang="nl-NL" sz="4000" dirty="0"/>
              <a:t>verlichting en inrichting  </a:t>
            </a:r>
            <a:endParaRPr lang="nl-NL" dirty="0"/>
          </a:p>
        </p:txBody>
      </p:sp>
      <p:pic>
        <p:nvPicPr>
          <p:cNvPr id="7" name="Picture 6" descr="03">
            <a:extLst>
              <a:ext uri="{FF2B5EF4-FFF2-40B4-BE49-F238E27FC236}">
                <a16:creationId xmlns:a16="http://schemas.microsoft.com/office/drawing/2014/main" id="{F732EB7F-217F-4D80-B6CC-7AB93B5A5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26" y="2712070"/>
            <a:ext cx="3381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02">
            <a:extLst>
              <a:ext uri="{FF2B5EF4-FFF2-40B4-BE49-F238E27FC236}">
                <a16:creationId xmlns:a16="http://schemas.microsoft.com/office/drawing/2014/main" id="{280C1FDC-01DD-431B-B08C-78E84B105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00" y="2712071"/>
            <a:ext cx="3381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9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3BF0A-7120-45B2-AB69-8837D4581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561282"/>
            <a:ext cx="8448970" cy="1654017"/>
          </a:xfrm>
        </p:spPr>
        <p:txBody>
          <a:bodyPr/>
          <a:lstStyle/>
          <a:p>
            <a:r>
              <a:rPr lang="nl-NL" altLang="nl-NL" sz="3200" dirty="0"/>
              <a:t>Voorbeeld: contrasten (1)</a:t>
            </a:r>
            <a:endParaRPr lang="nl-NL" dirty="0"/>
          </a:p>
        </p:txBody>
      </p:sp>
      <p:pic>
        <p:nvPicPr>
          <p:cNvPr id="5" name="Picture 4" descr="11">
            <a:extLst>
              <a:ext uri="{FF2B5EF4-FFF2-40B4-BE49-F238E27FC236}">
                <a16:creationId xmlns:a16="http://schemas.microsoft.com/office/drawing/2014/main" id="{8401A52F-23E3-4F00-BF82-CF063424D15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25" y="2673971"/>
            <a:ext cx="3529012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2E767D7B-C3A8-4C8F-8537-1C85DFC5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65" y="2673970"/>
            <a:ext cx="3352800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679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3BF0A-7120-45B2-AB69-8837D4581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561282"/>
            <a:ext cx="8448970" cy="1654017"/>
          </a:xfrm>
        </p:spPr>
        <p:txBody>
          <a:bodyPr/>
          <a:lstStyle/>
          <a:p>
            <a:r>
              <a:rPr lang="nl-NL" altLang="nl-NL" sz="3200" dirty="0"/>
              <a:t>Voorbeeld: contrasten (2)</a:t>
            </a:r>
            <a:endParaRPr lang="nl-NL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EA82192-9A27-4DF8-ABE2-C88662C3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4" t="30505" b="6699"/>
          <a:stretch>
            <a:fillRect/>
          </a:stretch>
        </p:blipFill>
        <p:spPr bwMode="auto">
          <a:xfrm>
            <a:off x="2495550" y="2215298"/>
            <a:ext cx="2481262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CD9095B-920C-433F-A6F0-581E7F73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99" y="2215299"/>
            <a:ext cx="25749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08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3BF0A-7120-45B2-AB69-8837D4581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561282"/>
            <a:ext cx="8448970" cy="1654017"/>
          </a:xfrm>
        </p:spPr>
        <p:txBody>
          <a:bodyPr/>
          <a:lstStyle/>
          <a:p>
            <a:r>
              <a:rPr lang="nl-NL" altLang="nl-NL" sz="3200" dirty="0"/>
              <a:t>Voorbeeld: computeradvies</a:t>
            </a:r>
            <a:endParaRPr lang="nl-NL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AF749C3-7A0A-46F0-ACB0-0B35A831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69" y="2006501"/>
            <a:ext cx="6662738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44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3BF0A-7120-45B2-AB69-8837D4581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561282"/>
            <a:ext cx="8448970" cy="1654017"/>
          </a:xfrm>
        </p:spPr>
        <p:txBody>
          <a:bodyPr/>
          <a:lstStyle/>
          <a:p>
            <a:r>
              <a:rPr lang="nl-NL" altLang="nl-NL" sz="3200" dirty="0"/>
              <a:t>Aanmelden Bartimeus</a:t>
            </a:r>
            <a:endParaRPr lang="nl-NL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86416F7C-BA1A-406A-873D-1678410E5247}"/>
              </a:ext>
            </a:extLst>
          </p:cNvPr>
          <p:cNvSpPr txBox="1">
            <a:spLocks/>
          </p:cNvSpPr>
          <p:nvPr/>
        </p:nvSpPr>
        <p:spPr>
          <a:xfrm>
            <a:off x="2495549" y="1971282"/>
            <a:ext cx="8213299" cy="4542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defRPr/>
            </a:pPr>
            <a:r>
              <a:rPr lang="nl-NL" altLang="nl-NL" sz="2200" dirty="0"/>
              <a:t>Informatiepakket  </a:t>
            </a:r>
          </a:p>
          <a:p>
            <a:pPr marL="285750" indent="-285750">
              <a:defRPr/>
            </a:pPr>
            <a:r>
              <a:rPr lang="nl-NL" altLang="nl-NL" sz="2200" dirty="0"/>
              <a:t>Neurologische gegevens (indien aanwezig oogheelkundige gegevens</a:t>
            </a:r>
          </a:p>
          <a:p>
            <a:pPr marL="285750" indent="-285750">
              <a:defRPr/>
            </a:pPr>
            <a:r>
              <a:rPr lang="nl-NL" altLang="nl-NL" sz="2200" dirty="0"/>
              <a:t>Sturen naar:</a:t>
            </a:r>
            <a:br>
              <a:rPr lang="nl-NL" altLang="nl-NL" sz="2200" dirty="0"/>
            </a:br>
            <a:br>
              <a:rPr lang="nl-NL" altLang="nl-NL" sz="2200" dirty="0"/>
            </a:br>
            <a:r>
              <a:rPr lang="nl-NL" altLang="nl-NL" sz="2200" b="1" dirty="0"/>
              <a:t>Bartimeus</a:t>
            </a:r>
            <a:br>
              <a:rPr lang="nl-NL" altLang="nl-NL" sz="2200" b="1" dirty="0"/>
            </a:br>
            <a:r>
              <a:rPr lang="nl-NL" altLang="nl-NL" sz="2200" b="1" dirty="0"/>
              <a:t>Afdeling Aanmelding &amp; informatie </a:t>
            </a:r>
            <a:br>
              <a:rPr lang="nl-NL" altLang="nl-NL" sz="2200" b="1" dirty="0"/>
            </a:br>
            <a:r>
              <a:rPr lang="nl-NL" altLang="nl-NL" sz="2200" b="1" dirty="0"/>
              <a:t>postvak 7 </a:t>
            </a:r>
            <a:br>
              <a:rPr lang="nl-NL" altLang="nl-NL" sz="2200" b="1" dirty="0"/>
            </a:br>
            <a:r>
              <a:rPr lang="nl-NL" altLang="nl-NL" sz="2200" b="1" dirty="0"/>
              <a:t>Antwoordnummer 167</a:t>
            </a:r>
            <a:br>
              <a:rPr lang="nl-NL" altLang="nl-NL" sz="2200" b="1" dirty="0"/>
            </a:br>
            <a:r>
              <a:rPr lang="nl-NL" altLang="nl-NL" sz="2200" b="1" dirty="0"/>
              <a:t>3700 WB in Zeist</a:t>
            </a:r>
            <a:br>
              <a:rPr lang="nl-NL" altLang="nl-NL" sz="2200" b="1" dirty="0"/>
            </a:br>
            <a:endParaRPr lang="nl-NL" altLang="nl-NL" sz="2200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77485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3BF0A-7120-45B2-AB69-8837D4581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561282"/>
            <a:ext cx="8448970" cy="1654017"/>
          </a:xfrm>
        </p:spPr>
        <p:txBody>
          <a:bodyPr/>
          <a:lstStyle/>
          <a:p>
            <a:r>
              <a:rPr lang="nl-NL" altLang="nl-NL" sz="6600" dirty="0"/>
              <a:t>Vragen?</a:t>
            </a:r>
            <a:endParaRPr lang="nl-NL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3B10B2-C4C5-4B0A-B942-9518FAC6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9811" y="2384981"/>
            <a:ext cx="2857500" cy="2859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7637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9FB8F4D-CFF3-41D4-A8C0-7D574902E43F}"/>
              </a:ext>
            </a:extLst>
          </p:cNvPr>
          <p:cNvSpPr/>
          <p:nvPr/>
        </p:nvSpPr>
        <p:spPr>
          <a:xfrm>
            <a:off x="2595513" y="1745499"/>
            <a:ext cx="75854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nl-NL" altLang="nl-NL" sz="2800" b="1" dirty="0"/>
              <a:t>Hartelijk dank voor jullie aandacht!</a:t>
            </a:r>
          </a:p>
          <a:p>
            <a:pPr>
              <a:spcAft>
                <a:spcPct val="0"/>
              </a:spcAft>
            </a:pPr>
            <a:endParaRPr lang="nl-NL" altLang="nl-NL" sz="2800" dirty="0"/>
          </a:p>
          <a:p>
            <a:pPr>
              <a:spcAft>
                <a:spcPct val="0"/>
              </a:spcAft>
            </a:pPr>
            <a:r>
              <a:rPr lang="nl-NL" altLang="nl-NL" sz="2800" dirty="0"/>
              <a:t>Voor verdere vragen neem contact op: </a:t>
            </a:r>
          </a:p>
          <a:p>
            <a:pPr lvl="1">
              <a:spcAft>
                <a:spcPct val="0"/>
              </a:spcAft>
            </a:pPr>
            <a:endParaRPr lang="nl-NL" altLang="nl-NL" sz="2800" dirty="0"/>
          </a:p>
          <a:p>
            <a:pPr lvl="1">
              <a:spcAft>
                <a:spcPct val="0"/>
              </a:spcAft>
            </a:pPr>
            <a:r>
              <a:rPr lang="nl-NL" altLang="nl-NL" sz="2800" dirty="0"/>
              <a:t>Telefoon 088-8899888 </a:t>
            </a:r>
            <a:r>
              <a:rPr lang="nl-NL" altLang="nl-NL" sz="1200" dirty="0"/>
              <a:t>(lokaal tarief)</a:t>
            </a:r>
          </a:p>
          <a:p>
            <a:pPr lvl="1">
              <a:spcAft>
                <a:spcPct val="0"/>
              </a:spcAft>
            </a:pPr>
            <a:r>
              <a:rPr lang="nl-NL" altLang="nl-NL" sz="2800" dirty="0">
                <a:hlinkClick r:id="rId2"/>
              </a:rPr>
              <a:t>www.bartimeus.nl</a:t>
            </a:r>
            <a:r>
              <a:rPr lang="nl-NL" altLang="nl-NL" sz="2800" dirty="0"/>
              <a:t> </a:t>
            </a:r>
          </a:p>
          <a:p>
            <a:pPr lvl="1">
              <a:spcAft>
                <a:spcPct val="0"/>
              </a:spcAft>
            </a:pPr>
            <a:r>
              <a:rPr lang="nl-NL" altLang="nl-NL" sz="2800" dirty="0">
                <a:hlinkClick r:id="rId3"/>
              </a:rPr>
              <a:t>pkerkhofs@bartimeus.nl</a:t>
            </a:r>
            <a:endParaRPr lang="nl-NL" altLang="nl-NL" sz="2800" dirty="0"/>
          </a:p>
          <a:p>
            <a:pPr lvl="1">
              <a:spcAft>
                <a:spcPct val="0"/>
              </a:spcAft>
            </a:pPr>
            <a:r>
              <a:rPr lang="nl-NL" altLang="nl-NL" sz="2800" dirty="0">
                <a:hlinkClick r:id="rId4"/>
              </a:rPr>
              <a:t>lvmourik@bartimeus.nl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624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3B147EF-4B60-482C-AF01-EA6B23A347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dirty="0"/>
              <a:t>Komt bij 90% van de mensen voor</a:t>
            </a:r>
          </a:p>
          <a:p>
            <a:pPr>
              <a:defRPr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dirty="0"/>
              <a:t>Ook al in het begin van de ziekte </a:t>
            </a:r>
          </a:p>
          <a:p>
            <a:pPr>
              <a:defRPr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dirty="0"/>
              <a:t>Dopaminetekort geeft problemen op de retina van het oog </a:t>
            </a:r>
          </a:p>
          <a:p>
            <a:pPr>
              <a:defRPr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dirty="0"/>
              <a:t>En heeft invloed op de cerebrale visuele verwerking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BB954B-2F14-4381-8210-8C5278D3C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4800" y="561282"/>
            <a:ext cx="9241308" cy="1375093"/>
          </a:xfrm>
        </p:spPr>
        <p:txBody>
          <a:bodyPr/>
          <a:lstStyle/>
          <a:p>
            <a:r>
              <a:rPr lang="nl-NL" altLang="nl-NL" sz="2400" b="1" dirty="0"/>
              <a:t>Visuele</a:t>
            </a:r>
            <a:r>
              <a:rPr lang="nl-NL" altLang="nl-NL" sz="2400" dirty="0"/>
              <a:t> </a:t>
            </a:r>
            <a:r>
              <a:rPr lang="nl-NL" altLang="nl-NL" sz="2400" b="1" dirty="0"/>
              <a:t>stoornissen bij de ziekte van Parkinson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49175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5C56499-3FCC-47B8-9CB6-5EF010F17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altLang="nl-NL" sz="4000" dirty="0"/>
              <a:t>Visus, contrastgevoeligheid </a:t>
            </a:r>
          </a:p>
          <a:p>
            <a:r>
              <a:rPr lang="nl-NL" altLang="nl-NL" sz="4000" dirty="0"/>
              <a:t>en kleurenzien</a:t>
            </a:r>
            <a:endParaRPr lang="nl-NL" sz="4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75C690-5E36-478A-8377-1E2B8C200A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altLang="nl-NL" dirty="0"/>
              <a:t>Visus of gezichtsscherpte neemt af</a:t>
            </a:r>
            <a:br>
              <a:rPr lang="nl-NL" altLang="nl-NL" dirty="0"/>
            </a:br>
            <a:endParaRPr lang="nl-NL" altLang="nl-NL" dirty="0"/>
          </a:p>
          <a:p>
            <a:r>
              <a:rPr lang="nl-NL" altLang="nl-NL" dirty="0"/>
              <a:t>Contrastgevoeligheid minder</a:t>
            </a:r>
            <a:br>
              <a:rPr lang="nl-NL" altLang="nl-NL" dirty="0"/>
            </a:br>
            <a:endParaRPr lang="nl-NL" altLang="nl-NL" dirty="0"/>
          </a:p>
          <a:p>
            <a:r>
              <a:rPr lang="nl-NL" altLang="nl-NL" dirty="0"/>
              <a:t>Kleurenzien wordt minder</a:t>
            </a:r>
            <a:br>
              <a:rPr lang="nl-NL" altLang="nl-NL" dirty="0"/>
            </a:br>
            <a:endParaRPr lang="nl-NL" altLang="nl-NL" dirty="0"/>
          </a:p>
          <a:p>
            <a:r>
              <a:rPr lang="nl-NL" altLang="nl-NL" dirty="0"/>
              <a:t>Verwerkingssnelheid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383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5D42EA-A5BD-4968-BA09-06ABF17BA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4800" y="561282"/>
            <a:ext cx="7280796" cy="2105077"/>
          </a:xfrm>
        </p:spPr>
        <p:txBody>
          <a:bodyPr/>
          <a:lstStyle/>
          <a:p>
            <a:r>
              <a:rPr lang="nl-NL" altLang="nl-NL" sz="4000" dirty="0"/>
              <a:t>Droge ogen</a:t>
            </a:r>
            <a:endParaRPr lang="nl-NL" sz="4000" dirty="0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2E9C3B85-3E82-4D5D-A553-314EDA8F796C}"/>
              </a:ext>
            </a:extLst>
          </p:cNvPr>
          <p:cNvSpPr txBox="1">
            <a:spLocks/>
          </p:cNvSpPr>
          <p:nvPr/>
        </p:nvSpPr>
        <p:spPr>
          <a:xfrm>
            <a:off x="2494800" y="2528046"/>
            <a:ext cx="9253778" cy="3772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85D3ABC-2A4F-460D-8C3F-06D0FA282418}"/>
              </a:ext>
            </a:extLst>
          </p:cNvPr>
          <p:cNvSpPr/>
          <p:nvPr/>
        </p:nvSpPr>
        <p:spPr>
          <a:xfrm>
            <a:off x="1912689" y="2788030"/>
            <a:ext cx="74829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Verminderd knipperen</a:t>
            </a:r>
          </a:p>
          <a:p>
            <a:endParaRPr lang="nl-NL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Uitdroging cornea</a:t>
            </a:r>
          </a:p>
          <a:p>
            <a:endParaRPr lang="nl-NL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Hierdoor: minder goed beeld, wazig zien, pijn, irritatie en gevoeligheid voor licht</a:t>
            </a:r>
          </a:p>
        </p:txBody>
      </p:sp>
    </p:spTree>
    <p:extLst>
      <p:ext uri="{BB962C8B-B14F-4D97-AF65-F5344CB8AC3E}">
        <p14:creationId xmlns:p14="http://schemas.microsoft.com/office/powerpoint/2010/main" val="234383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FE915A7-0D33-4357-BEF4-026D5FEA7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4800" y="2564092"/>
            <a:ext cx="8449720" cy="356958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 err="1"/>
              <a:t>Saccades</a:t>
            </a:r>
            <a:r>
              <a:rPr lang="nl-NL" altLang="nl-NL" dirty="0"/>
              <a:t> minder nauwkeurig</a:t>
            </a:r>
            <a:br>
              <a:rPr lang="nl-NL" altLang="nl-NL" dirty="0"/>
            </a:b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Volgbewegingen minder vloeiend</a:t>
            </a:r>
            <a:br>
              <a:rPr lang="nl-NL" altLang="nl-NL" dirty="0"/>
            </a:b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Convergentie en accommodatie verminderd (waardoor o.a. instabiel beeld, dubbelzien)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3BF0A-7120-45B2-AB69-8837D4581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561282"/>
            <a:ext cx="8448970" cy="1654017"/>
          </a:xfrm>
        </p:spPr>
        <p:txBody>
          <a:bodyPr/>
          <a:lstStyle/>
          <a:p>
            <a:r>
              <a:rPr lang="nl-NL" altLang="nl-NL" sz="4000" dirty="0"/>
              <a:t>Oogbewegingen</a:t>
            </a:r>
            <a:r>
              <a:rPr lang="nl-NL" altLang="nl-NL" sz="6600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34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FE915A7-0D33-4357-BEF4-026D5FEA7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4800" y="2592371"/>
            <a:ext cx="8449720" cy="356958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Verloopt langzamer </a:t>
            </a:r>
            <a:br>
              <a:rPr lang="nl-NL" altLang="nl-NL" dirty="0"/>
            </a:b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Waardoor moeite met volgen snelle beelden (computer en ondertiteling tv)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Moeite met volhouden van het lezen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3BF0A-7120-45B2-AB69-8837D4581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561282"/>
            <a:ext cx="8448970" cy="1654017"/>
          </a:xfrm>
        </p:spPr>
        <p:txBody>
          <a:bodyPr/>
          <a:lstStyle/>
          <a:p>
            <a:r>
              <a:rPr lang="nl-NL" altLang="nl-NL" sz="4000" dirty="0"/>
              <a:t>Verwerking visuele informatie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78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FE915A7-0D33-4357-BEF4-026D5FEA7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4800" y="2215299"/>
            <a:ext cx="8449720" cy="356958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Visuele aandacht en concentratie</a:t>
            </a:r>
            <a:br>
              <a:rPr lang="nl-NL" altLang="nl-NL" dirty="0"/>
            </a:b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Voorwerpen herkennen</a:t>
            </a:r>
            <a:br>
              <a:rPr lang="nl-NL" altLang="nl-NL" dirty="0"/>
            </a:b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Ruimtelijke waarneming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Visuele hallucinaties</a:t>
            </a:r>
            <a:br>
              <a:rPr lang="nl-NL" altLang="nl-NL" dirty="0"/>
            </a:b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Herkennen van emoties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3BF0A-7120-45B2-AB69-8837D4581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561282"/>
            <a:ext cx="8448970" cy="1654017"/>
          </a:xfrm>
        </p:spPr>
        <p:txBody>
          <a:bodyPr/>
          <a:lstStyle/>
          <a:p>
            <a:r>
              <a:rPr lang="nl-NL" altLang="nl-NL" sz="4000"/>
              <a:t>Cerebrale visuele verwerking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178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FE915A7-0D33-4357-BEF4-026D5FEA7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4800" y="2337847"/>
            <a:ext cx="8449720" cy="356958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Behandelen drogen ogen (ooglid hygiëne, oogarts druppels/zalf)</a:t>
            </a:r>
            <a:br>
              <a:rPr lang="nl-NL" altLang="nl-NL" dirty="0"/>
            </a:b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De juiste bril(</a:t>
            </a:r>
            <a:r>
              <a:rPr lang="nl-NL" altLang="nl-NL" dirty="0" err="1"/>
              <a:t>len</a:t>
            </a:r>
            <a:r>
              <a:rPr lang="nl-NL" altLang="nl-NL" dirty="0"/>
              <a:t>) voor afstand en dichtbij </a:t>
            </a:r>
            <a:br>
              <a:rPr lang="nl-NL" altLang="nl-NL" dirty="0"/>
            </a:b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Gekleurde glazen of lenzen of filterbrillen</a:t>
            </a:r>
            <a:br>
              <a:rPr lang="nl-NL" altLang="nl-NL" dirty="0"/>
            </a:b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Pet met een klep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3BF0A-7120-45B2-AB69-8837D4581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561282"/>
            <a:ext cx="8448970" cy="1654017"/>
          </a:xfrm>
        </p:spPr>
        <p:txBody>
          <a:bodyPr/>
          <a:lstStyle/>
          <a:p>
            <a:r>
              <a:rPr lang="nl-NL" altLang="nl-NL" sz="4000" dirty="0"/>
              <a:t>Behandeling en Revalidatie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629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FE915A7-0D33-4357-BEF4-026D5FEA7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5550" y="2083324"/>
            <a:ext cx="8977621" cy="435518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Mobiliteitsonderzoek</a:t>
            </a:r>
            <a:br>
              <a:rPr lang="nl-NL" altLang="nl-NL" dirty="0"/>
            </a:b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Verlichtingsonderzoek</a:t>
            </a:r>
            <a:br>
              <a:rPr lang="nl-NL" altLang="nl-NL" dirty="0"/>
            </a:b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Computeronderzoek/ aanpassingen</a:t>
            </a:r>
            <a:br>
              <a:rPr lang="nl-NL" altLang="nl-NL" dirty="0"/>
            </a:b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Luisterboeken en memorecorder</a:t>
            </a:r>
            <a:br>
              <a:rPr lang="nl-NL" altLang="nl-NL" dirty="0"/>
            </a:br>
            <a:endParaRPr lang="nl-NL" alt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dirty="0"/>
              <a:t>Dagelijkse vaardigheden (persoonlijke verzorging, huishouden, keukenactiviteiten)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3BF0A-7120-45B2-AB69-8837D4581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561282"/>
            <a:ext cx="8448970" cy="1654017"/>
          </a:xfrm>
        </p:spPr>
        <p:txBody>
          <a:bodyPr/>
          <a:lstStyle/>
          <a:p>
            <a:r>
              <a:rPr lang="nl-NL" altLang="nl-NL" sz="4000" dirty="0"/>
              <a:t>Revalidatie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33396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artiméu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245"/>
      </a:accent1>
      <a:accent2>
        <a:srgbClr val="254997"/>
      </a:accent2>
      <a:accent3>
        <a:srgbClr val="C51A2E"/>
      </a:accent3>
      <a:accent4>
        <a:srgbClr val="FFE000"/>
      </a:accent4>
      <a:accent5>
        <a:srgbClr val="006027"/>
      </a:accent5>
      <a:accent6>
        <a:srgbClr val="042E7A"/>
      </a:accent6>
      <a:hlink>
        <a:srgbClr val="008245"/>
      </a:hlink>
      <a:folHlink>
        <a:srgbClr val="254997"/>
      </a:folHlink>
    </a:clrScheme>
    <a:fontScheme name="Bartimé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rtiméus.potx" id="{E9F96DF3-0996-4E19-998A-1DBC87F18CF2}" vid="{54753F84-3A09-403A-B1AD-B523CDACD8A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980c60-86b7-4f76-9ba8-3224eff62c9e">
      <UserInfo>
        <DisplayName>Dopper, Marcel</DisplayName>
        <AccountId>115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54EE469B56234BA9A6402AF305035C" ma:contentTypeVersion="5" ma:contentTypeDescription="Een nieuw document maken." ma:contentTypeScope="" ma:versionID="f1d7eafd2e089b7176ce085471150aaf">
  <xsd:schema xmlns:xsd="http://www.w3.org/2001/XMLSchema" xmlns:xs="http://www.w3.org/2001/XMLSchema" xmlns:p="http://schemas.microsoft.com/office/2006/metadata/properties" xmlns:ns3="2be1bd73-5343-4ca6-bb88-1c6bc2a3c9f2" xmlns:ns4="58980c60-86b7-4f76-9ba8-3224eff62c9e" targetNamespace="http://schemas.microsoft.com/office/2006/metadata/properties" ma:root="true" ma:fieldsID="6d5a8ec0200487dc0b74bd19af863a2f" ns3:_="" ns4:_="">
    <xsd:import namespace="2be1bd73-5343-4ca6-bb88-1c6bc2a3c9f2"/>
    <xsd:import namespace="58980c60-86b7-4f76-9ba8-3224eff62c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1bd73-5343-4ca6-bb88-1c6bc2a3c9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80c60-86b7-4f76-9ba8-3224eff62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ED3A1-3D25-4E39-BA0C-9B57595FF6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D7DCE4-18A3-4B87-B0D9-221E9E50A3D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980c60-86b7-4f76-9ba8-3224eff62c9e"/>
    <ds:schemaRef ds:uri="2be1bd73-5343-4ca6-bb88-1c6bc2a3c9f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732D4B-BC8C-4D42-B74D-99DFF5F2F3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e1bd73-5343-4ca6-bb88-1c6bc2a3c9f2"/>
    <ds:schemaRef ds:uri="58980c60-86b7-4f76-9ba8-3224eff62c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 Bartimeus</Template>
  <TotalTime>111</TotalTime>
  <Words>180</Words>
  <Application>Microsoft Office PowerPoint</Application>
  <PresentationFormat>Breedbeeld</PresentationFormat>
  <Paragraphs>71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Bartiméus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Batteau, Saskia</dc:creator>
  <cp:lastModifiedBy>Kerkhofs, Peter</cp:lastModifiedBy>
  <cp:revision>11</cp:revision>
  <dcterms:created xsi:type="dcterms:W3CDTF">2019-11-04T08:40:37Z</dcterms:created>
  <dcterms:modified xsi:type="dcterms:W3CDTF">2019-12-10T13:32:24Z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0x0101007854EE469B56234BA9A6402AF305035C</vt:lpwstr>
  </property>
</Properties>
</file>