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A3C66-3579-4CF8-A798-36B3511B4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B697CA-A8FA-4E4A-B47D-92E6E25CD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1678A9-D924-47E4-A6B7-93D5135AA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2C1154-479B-4A90-8022-62610C06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64F300-7399-428E-A017-910B4847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66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CECDE-1956-47B1-8307-8EAF4C1D8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CDC76F1-3F25-438A-9B4C-BF010C96F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6139F9-E4CB-47B7-860C-EDF111D9F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22A369-32DC-4527-8FD9-D974E3FA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45CA21-0AF0-4FAA-9107-B18DCDB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15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DF18345-38DF-4632-888F-4E48667BEF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2943F8-159E-4EC1-84B4-4AE1AD8C4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4B233B-0275-4049-8186-71F284BBD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4E566C-6354-4877-B564-B3133D9F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6675B9-FE87-42C0-B3B8-C60E36BE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93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55EE8-6CBD-4B91-8D88-756B9C48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F1E0EC-B780-4517-BB0E-D28E3EB61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C91B54-241E-4F8A-A8AE-3567E20C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0EE26C-9C00-4F6D-A7E3-20A0037E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E82ABF-8967-4B97-867A-2BC8F3EB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62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A7920-F5D7-4179-B2A7-D45B530A0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0FE907-A579-459B-8D64-A5FC029CA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9CE601-0690-4FE3-9FA9-E8912384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69F36C-FEA4-4EFF-B4D6-66BA9B507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7632C8-F482-44D1-BBF6-F7D0733A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60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0CB91-582E-4B7F-A6DA-BFE8B447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012AF4-2408-4095-A2B3-A74B4E1D0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276859-C26F-401A-BCD8-7433DE681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D4FA34-0E36-4787-B035-8C50AEDD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67C0F5-7F6B-4DC6-8CCE-F3EC2FBB5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BD2D235-4242-4C30-B789-CAF50DF2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310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37E48-48E0-4983-8F11-168625AD9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FE17F7-A968-4B28-9B12-5BEA946D8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312959-E663-4303-832E-ADD0C72B5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9945598-CBEB-468A-8B32-7B1A924F7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52FBB7F-CAEE-420E-B823-C97F21557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9464D72-FE38-489A-91E0-02A80C9E4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77E24D1-4FA9-4726-A82D-880408729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89EDB8-5FBD-42FA-AE1E-0C3FC037E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18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2BE6CE-725C-49FE-86B5-64F57C60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9D9BF59-75DB-4505-A236-8CE8DF2D2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FB9AFEC-100C-4FB1-9600-C579DE07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2D79852-2760-4BB2-8ADE-B6881F3E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0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B0938C-D69A-4B35-9378-CBD4EFC0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2819B6B-2C8C-41F6-B048-452D0B384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D123830-27AA-4115-BC38-5875CE2AD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96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ADD38-2D42-468D-A385-DB67D3E2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986B1E-1FCC-4A68-953E-4EFA2D972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9659A88-FC78-4DCA-9A6F-265951AB8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09A0ED-1D99-412A-8D46-57D69BDB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5742F3-A1E8-44B6-B0AB-BE1893BF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32A50AC-5863-4CF0-BF72-E8A4AF1C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58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56031-E3EC-4847-A5BE-21C151287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A7825AC-8394-4AC7-AA33-EED2B1F75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070ACB-5D90-451B-97E3-0194825EC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E2CC7D-FBC7-4E6A-9065-1EA60105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F72F486-5580-4674-B4A9-424C3985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C543BE2-493C-494E-8170-8391A043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02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E52E854-A2A5-4F5C-9A6E-F51424CF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4C9A91-8A7C-43D5-9FF2-E09785C5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07EEA8-E1E8-40C3-B046-150F631E2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61458-D4E9-414E-A7BD-232E10B89363}" type="datetimeFigureOut">
              <a:rPr lang="nl-NL" smtClean="0"/>
              <a:t>25-10-18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75C393-1675-483B-B367-F441B0A1C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7D0874-B8C2-4B4E-AFDA-C7BE19B96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FCB36-EA30-4E71-99EB-F50E4D3802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38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3876E-DA76-4004-B239-6A1892336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3942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nl-NL" b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laatste levensfase:</a:t>
            </a:r>
            <a:br>
              <a:rPr lang="nl-N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b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 moet er wel/niet aan denken!?!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A91D9E-2A7E-4A2F-8345-FFDD1FA9E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5958"/>
            <a:ext cx="9144000" cy="70184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nl-NL" b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 denkt </a:t>
            </a:r>
            <a:r>
              <a:rPr lang="nl-NL" b="1" i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nl-NL" b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als </a:t>
            </a:r>
            <a:r>
              <a:rPr lang="nl-NL" b="1" i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nl-NL" b="1" dirty="0">
                <a:solidFill>
                  <a:srgbClr val="8EAADB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 wel aan denkt?</a:t>
            </a:r>
            <a:endParaRPr lang="nl-N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988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7A379-B875-4F4F-B521-9F18D8F7C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815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Laatste levensfase:</a:t>
            </a:r>
            <a:b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definitie</a:t>
            </a:r>
            <a:b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90DBC0-1DE1-47BA-8715-D49342739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788151"/>
            <a:ext cx="1051560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Wanneer men (de patiënt, partner, zorgverlener, (huis)arts of specialist) het gevoel heeft dat verdere behandeling (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cure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geen verbetering meer geeft, en men het gevoel heeft dat de patiënt geen heel jaar meer te leven heeft. 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 van de zorg wordt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kwaliteit van leven, beperken decorumverlies, verbetering comfort.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3347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2F9BB-B046-47D4-A9EC-93217CD4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Begrippen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A1BBED-8E85-4F69-91B2-300A1F5D4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nl-NL" b="1" dirty="0"/>
              <a:t>Een ‘natuurlijke’ dood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(Ik ga slapen en wordt niet meer wakker, in zijn slaap overleden)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Van </a:t>
            </a:r>
            <a:r>
              <a:rPr lang="nl-NL" b="1" dirty="0"/>
              <a:t>cure</a:t>
            </a:r>
            <a:r>
              <a:rPr lang="nl-NL" dirty="0"/>
              <a:t> naar </a:t>
            </a:r>
            <a:r>
              <a:rPr lang="nl-NL" b="1" dirty="0"/>
              <a:t>care</a:t>
            </a:r>
            <a:endParaRPr lang="nl-NL" dirty="0"/>
          </a:p>
          <a:p>
            <a:pPr marL="0" indent="0" algn="ctr">
              <a:buNone/>
            </a:pPr>
            <a:r>
              <a:rPr lang="nl-NL" b="1" dirty="0"/>
              <a:t>Cure 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Doel: verbetering van leven m.b.v. behandeling, medicatie, etc.</a:t>
            </a:r>
          </a:p>
          <a:p>
            <a:pPr marL="0" indent="0" algn="ctr">
              <a:buNone/>
            </a:pPr>
            <a:r>
              <a:rPr lang="nl-NL" b="1" dirty="0"/>
              <a:t>Care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Doel: vermindering klachten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b="1" dirty="0"/>
              <a:t>Laatste levensfase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Wanneer men van cure naar care overgaat,</a:t>
            </a:r>
          </a:p>
          <a:p>
            <a:pPr marL="0" indent="0" algn="ctr">
              <a:buNone/>
            </a:pPr>
            <a:r>
              <a:rPr lang="nl-NL" dirty="0"/>
              <a:t>Levensverwachting minder dan een jaar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746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0B45C4-367F-4781-BACF-2A15792E0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571"/>
            <a:ext cx="10515600" cy="589864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nl-NL" b="1" dirty="0"/>
              <a:t>Versterven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Een natuurlijke dood bij bewustzijn, </a:t>
            </a:r>
          </a:p>
          <a:p>
            <a:pPr marL="0" indent="0" algn="ctr">
              <a:buNone/>
            </a:pPr>
            <a:r>
              <a:rPr lang="nl-NL" dirty="0"/>
              <a:t>Zonder levensverlengende maatregelingen </a:t>
            </a:r>
          </a:p>
          <a:p>
            <a:pPr marL="0" indent="0" algn="ctr">
              <a:buNone/>
            </a:pPr>
            <a:r>
              <a:rPr lang="nl-NL" dirty="0"/>
              <a:t>Zoals sondevoeding, vochttoediening, beademing.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b="1" dirty="0"/>
              <a:t>Palliatieve zorg</a:t>
            </a:r>
            <a:endParaRPr lang="nl-NL" dirty="0"/>
          </a:p>
          <a:p>
            <a:pPr marL="0" indent="0" algn="ctr">
              <a:buNone/>
            </a:pPr>
            <a:r>
              <a:rPr lang="nl-NL" b="1" dirty="0"/>
              <a:t> </a:t>
            </a:r>
            <a:r>
              <a:rPr lang="nl-NL" dirty="0"/>
              <a:t>Is care: comfort en kwaliteit van leven staat voorop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b="1" dirty="0"/>
              <a:t>Palliatieve sedatie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Pijnbestrijding, slaapmedicatie in de allerlaatste fase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b="1" dirty="0"/>
              <a:t>Euthanasie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Levensbeëindigend handelen op verzoek patiënt door een arts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b="1" dirty="0"/>
              <a:t>Nazorg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Uitvaart, Nalatenschap, testament</a:t>
            </a:r>
          </a:p>
        </p:txBody>
      </p:sp>
    </p:spTree>
    <p:extLst>
      <p:ext uri="{BB962C8B-B14F-4D97-AF65-F5344CB8AC3E}">
        <p14:creationId xmlns:p14="http://schemas.microsoft.com/office/powerpoint/2010/main" val="1947438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D1056-1E2C-43AF-A1F6-873F45EC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Eigen regie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3B4D38-A5F9-4701-AFE0-06FD4A37B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72703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nl-NL" b="1" dirty="0"/>
              <a:t>Zorg- of wilsverklaring: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Bv behandelverbod, reanimatieverbod, of behandelingseis</a:t>
            </a:r>
          </a:p>
          <a:p>
            <a:pPr marL="0" indent="0" algn="ctr">
              <a:buNone/>
            </a:pPr>
            <a:r>
              <a:rPr lang="nl-NL" dirty="0"/>
              <a:t>(Ik verwacht dat de artsen er alles aan doen mij in leven te houden)</a:t>
            </a:r>
          </a:p>
          <a:p>
            <a:pPr marL="0" indent="0" algn="ctr">
              <a:buNone/>
            </a:pPr>
            <a:r>
              <a:rPr lang="nl-NL" b="1" dirty="0"/>
              <a:t> </a:t>
            </a:r>
            <a:endParaRPr lang="nl-NL" dirty="0"/>
          </a:p>
          <a:p>
            <a:pPr marL="0" indent="0" algn="ctr">
              <a:buNone/>
            </a:pPr>
            <a:r>
              <a:rPr lang="nl-NL" b="1" dirty="0"/>
              <a:t>Volmacht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Een vertegenwoordiger van de patiënt die namens de patiënt een zorg- of wilsverklaring </a:t>
            </a:r>
          </a:p>
          <a:p>
            <a:pPr marL="0" indent="0" algn="ctr">
              <a:buNone/>
            </a:pPr>
            <a:r>
              <a:rPr lang="nl-NL" dirty="0"/>
              <a:t>mag overdragen indien de patiënt daar zelf niet meer toe in staat is.</a:t>
            </a:r>
          </a:p>
          <a:p>
            <a:pPr marL="0" indent="0" algn="ctr">
              <a:buNone/>
            </a:pPr>
            <a:r>
              <a:rPr lang="nl-NL" b="1" dirty="0"/>
              <a:t> </a:t>
            </a:r>
            <a:endParaRPr lang="nl-NL" dirty="0"/>
          </a:p>
          <a:p>
            <a:pPr marL="0" indent="0" algn="ctr">
              <a:buNone/>
            </a:pPr>
            <a:r>
              <a:rPr lang="nl-NL" b="1" dirty="0"/>
              <a:t>Euthanasieverklaring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Als onderdeel van de zorg-, wilsverklaring over de wijze van sterven door actieve levensbeëindiging </a:t>
            </a:r>
          </a:p>
          <a:p>
            <a:pPr marL="0" indent="0" algn="ctr">
              <a:buNone/>
            </a:pPr>
            <a:r>
              <a:rPr lang="nl-NL" dirty="0"/>
              <a:t>Bij uitzichtloos en ondragelijk leiden: wat is dat?</a:t>
            </a:r>
          </a:p>
          <a:p>
            <a:pPr marL="0" indent="0" algn="ctr">
              <a:buNone/>
            </a:pPr>
            <a:r>
              <a:rPr lang="nl-NL" dirty="0"/>
              <a:t>Let op:</a:t>
            </a:r>
          </a:p>
          <a:p>
            <a:pPr marL="0" indent="0" algn="ctr">
              <a:buNone/>
            </a:pPr>
            <a:r>
              <a:rPr lang="nl-NL" dirty="0"/>
              <a:t>Het is geen recht van de patiënt,</a:t>
            </a:r>
          </a:p>
          <a:p>
            <a:pPr marL="0" indent="0" algn="ctr">
              <a:buNone/>
            </a:pPr>
            <a:r>
              <a:rPr lang="nl-NL" dirty="0"/>
              <a:t>Het is geen plicht van de arts</a:t>
            </a:r>
          </a:p>
          <a:p>
            <a:pPr marL="0" indent="0" algn="ctr">
              <a:buNone/>
            </a:pPr>
            <a:r>
              <a:rPr lang="nl-NL" b="1" dirty="0"/>
              <a:t> </a:t>
            </a:r>
            <a:endParaRPr lang="nl-NL" dirty="0"/>
          </a:p>
          <a:p>
            <a:pPr marL="0" indent="0" algn="ctr">
              <a:buNone/>
            </a:pPr>
            <a:r>
              <a:rPr lang="nl-NL" b="1" dirty="0"/>
              <a:t>Levenstestament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>Alle verklaringen zoals hierboven beschreven tezamen 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2863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B1ED5-7AF9-4D5B-ACFF-ADFD933EE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Eigen regie betekent ook: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87F53B-B570-4E81-BFAA-CDCB7F3EC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6849"/>
            <a:ext cx="10515600" cy="4836026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Bezoek eens een hulpmiddelenbeurs: supportbeurs, 50+beurs.</a:t>
            </a:r>
          </a:p>
          <a:p>
            <a:pPr marL="0" indent="0" algn="ctr">
              <a:buNone/>
            </a:pPr>
            <a:r>
              <a:rPr lang="nl-NL" dirty="0"/>
              <a:t>Maak je woning levensloopbestendig:</a:t>
            </a:r>
          </a:p>
          <a:p>
            <a:pPr marL="0" indent="0" algn="ctr">
              <a:buNone/>
            </a:pPr>
            <a:r>
              <a:rPr lang="nl-NL" dirty="0"/>
              <a:t>Oriënteer je bv op schuifdeuren ipv draaideuren,</a:t>
            </a:r>
          </a:p>
          <a:p>
            <a:pPr marL="0" indent="0" algn="ctr">
              <a:buNone/>
            </a:pPr>
            <a:r>
              <a:rPr lang="nl-NL" dirty="0"/>
              <a:t>trapliften, rollator, rolstoel, etc.</a:t>
            </a:r>
          </a:p>
          <a:p>
            <a:pPr marL="0" indent="0" algn="ctr">
              <a:buNone/>
            </a:pPr>
            <a:r>
              <a:rPr lang="nl-NL" dirty="0"/>
              <a:t>Maak je bad- en slaapkamer rolstoeltoegankelijk, </a:t>
            </a:r>
          </a:p>
          <a:p>
            <a:pPr marL="0" indent="0" algn="ctr">
              <a:buNone/>
            </a:pPr>
            <a:r>
              <a:rPr lang="nl-NL" dirty="0"/>
              <a:t>kijk of bad-, slaapkamer op begane grond kan.</a:t>
            </a:r>
          </a:p>
          <a:p>
            <a:pPr marL="0" indent="0" algn="ctr">
              <a:buNone/>
            </a:pPr>
            <a:r>
              <a:rPr lang="nl-NL" dirty="0"/>
              <a:t>Bezoek meerdere verpleeghuizen. </a:t>
            </a:r>
          </a:p>
          <a:p>
            <a:pPr marL="0" indent="0" algn="ctr">
              <a:buNone/>
            </a:pPr>
            <a:r>
              <a:rPr lang="nl-NL" dirty="0"/>
              <a:t>Spaar je partner door bv eens naar dagbesteding te gaan.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86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0F8F2E-3C0E-455C-BBB7-C9D8075E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Stellingen ter discussie: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9894DD-3218-480C-BBFD-F67EB799A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nl-NL" dirty="0"/>
              <a:t>1 Het vastleggen van de wensen is niet alleen nodig voor iemand met parkinson, maar de partner/mantelzorger zou het ook moeten doen.</a:t>
            </a:r>
          </a:p>
          <a:p>
            <a:pPr marL="0" indent="0" algn="ctr">
              <a:buNone/>
            </a:pPr>
            <a:r>
              <a:rPr lang="nl-NL" dirty="0"/>
              <a:t> </a:t>
            </a:r>
          </a:p>
          <a:p>
            <a:pPr marL="0" indent="0" algn="ctr">
              <a:buNone/>
            </a:pPr>
            <a:r>
              <a:rPr lang="nl-NL" dirty="0"/>
              <a:t> </a:t>
            </a:r>
          </a:p>
          <a:p>
            <a:pPr marL="0" indent="0" algn="ctr">
              <a:buNone/>
            </a:pPr>
            <a:r>
              <a:rPr lang="nl-NL" dirty="0"/>
              <a:t>2 Mensen die hun eigen uitvaart vastleggen, kunnen het leven niet loslaten.</a:t>
            </a:r>
          </a:p>
          <a:p>
            <a:pPr marL="0" indent="0" algn="ctr">
              <a:buNone/>
            </a:pPr>
            <a:r>
              <a:rPr lang="nl-NL" dirty="0"/>
              <a:t> </a:t>
            </a:r>
          </a:p>
          <a:p>
            <a:pPr marL="0" indent="0" algn="ctr">
              <a:buNone/>
            </a:pPr>
            <a:r>
              <a:rPr lang="nl-NL" dirty="0"/>
              <a:t> </a:t>
            </a:r>
          </a:p>
          <a:p>
            <a:pPr marL="0" indent="0" algn="ctr">
              <a:buNone/>
            </a:pPr>
            <a:r>
              <a:rPr lang="nl-NL" dirty="0"/>
              <a:t>3 Waar botst de genoemde eigen regie over mijn levenseinde </a:t>
            </a:r>
          </a:p>
          <a:p>
            <a:pPr marL="0" indent="0" algn="ctr">
              <a:buNone/>
            </a:pPr>
            <a:r>
              <a:rPr lang="nl-NL" dirty="0"/>
              <a:t>met mijn geloof, levensovertuiging?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342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326</Words>
  <Application>Microsoft Office PowerPoint</Application>
  <PresentationFormat>Breedbeeld</PresentationFormat>
  <Paragraphs>70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Kantoorthema</vt:lpstr>
      <vt:lpstr>De laatste levensfase: Ik moet er wel/niet aan denken!?!</vt:lpstr>
      <vt:lpstr>Laatste levensfase: Een definitie </vt:lpstr>
      <vt:lpstr>Begrippen </vt:lpstr>
      <vt:lpstr>PowerPoint-presentatie</vt:lpstr>
      <vt:lpstr>Eigen regie </vt:lpstr>
      <vt:lpstr>Eigen regie betekent ook: </vt:lpstr>
      <vt:lpstr>Stellingen ter discussie: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laatste levensfase: Ik moet er wel/niet aan denken!?!</dc:title>
  <dc:creator>Frans Andriessen</dc:creator>
  <cp:lastModifiedBy>Frans Andriessen</cp:lastModifiedBy>
  <cp:revision>7</cp:revision>
  <dcterms:created xsi:type="dcterms:W3CDTF">2018-10-25T04:30:40Z</dcterms:created>
  <dcterms:modified xsi:type="dcterms:W3CDTF">2018-10-25T05:19:38Z</dcterms:modified>
</cp:coreProperties>
</file>