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6" r:id="rId2"/>
    <p:sldId id="304" r:id="rId3"/>
    <p:sldId id="362" r:id="rId4"/>
    <p:sldId id="367" r:id="rId5"/>
    <p:sldId id="368" r:id="rId6"/>
    <p:sldId id="333" r:id="rId7"/>
    <p:sldId id="335" r:id="rId8"/>
    <p:sldId id="334" r:id="rId9"/>
    <p:sldId id="336" r:id="rId10"/>
    <p:sldId id="337" r:id="rId11"/>
    <p:sldId id="338" r:id="rId12"/>
    <p:sldId id="306" r:id="rId13"/>
    <p:sldId id="332" r:id="rId14"/>
    <p:sldId id="340" r:id="rId15"/>
    <p:sldId id="300" r:id="rId16"/>
    <p:sldId id="351" r:id="rId17"/>
    <p:sldId id="360" r:id="rId18"/>
    <p:sldId id="353" r:id="rId19"/>
    <p:sldId id="354" r:id="rId20"/>
    <p:sldId id="355" r:id="rId21"/>
    <p:sldId id="371" r:id="rId22"/>
    <p:sldId id="372" r:id="rId23"/>
    <p:sldId id="373" r:id="rId24"/>
    <p:sldId id="374" r:id="rId25"/>
    <p:sldId id="375" r:id="rId26"/>
    <p:sldId id="376" r:id="rId27"/>
    <p:sldId id="377" r:id="rId28"/>
    <p:sldId id="378" r:id="rId29"/>
    <p:sldId id="379" r:id="rId30"/>
    <p:sldId id="380" r:id="rId31"/>
    <p:sldId id="381" r:id="rId32"/>
    <p:sldId id="382" r:id="rId33"/>
    <p:sldId id="383" r:id="rId34"/>
    <p:sldId id="344" r:id="rId35"/>
    <p:sldId id="384" r:id="rId36"/>
    <p:sldId id="385" r:id="rId37"/>
    <p:sldId id="352" r:id="rId38"/>
    <p:sldId id="366" r:id="rId39"/>
    <p:sldId id="370" r:id="rId40"/>
    <p:sldId id="386" r:id="rId41"/>
    <p:sldId id="363" r:id="rId42"/>
    <p:sldId id="359" r:id="rId43"/>
    <p:sldId id="303" r:id="rId44"/>
  </p:sldIdLst>
  <p:sldSz cx="9144000" cy="6858000" type="screen4x3"/>
  <p:notesSz cx="6858000" cy="9144000"/>
  <p:custShowLst>
    <p:custShow name="Aangepaste voorstelling 1" id="0">
      <p:sldLst>
        <p:sld r:id="rId2"/>
        <p:sld r:id="rId16"/>
        <p:sld r:id="rId44"/>
      </p:sldLst>
    </p:custShow>
  </p:custShow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254F"/>
    <a:srgbClr val="5F17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6E063D-3C6A-4C6A-B381-619E5BEBB79B}" type="datetimeFigureOut">
              <a:rPr lang="nl-NL" smtClean="0"/>
              <a:pPr/>
              <a:t>9-1-2018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99924-B7A5-4F3A-AF0E-7F951B10A7D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3318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99924-B7A5-4F3A-AF0E-7F951B10A7D4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82789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99924-B7A5-4F3A-AF0E-7F951B10A7D4}" type="slidenum">
              <a:rPr lang="nl-NL" smtClean="0"/>
              <a:pPr/>
              <a:t>41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57594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99924-B7A5-4F3A-AF0E-7F951B10A7D4}" type="slidenum">
              <a:rPr lang="nl-NL" smtClean="0"/>
              <a:pPr/>
              <a:t>43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4731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99924-B7A5-4F3A-AF0E-7F951B10A7D4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5986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99924-B7A5-4F3A-AF0E-7F951B10A7D4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0037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99924-B7A5-4F3A-AF0E-7F951B10A7D4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8653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99924-B7A5-4F3A-AF0E-7F951B10A7D4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0203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99924-B7A5-4F3A-AF0E-7F951B10A7D4}" type="slidenum">
              <a:rPr lang="nl-NL" smtClean="0"/>
              <a:pPr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935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99924-B7A5-4F3A-AF0E-7F951B10A7D4}" type="slidenum">
              <a:rPr lang="nl-NL" smtClean="0"/>
              <a:pPr/>
              <a:t>37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5596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99924-B7A5-4F3A-AF0E-7F951B10A7D4}" type="slidenum">
              <a:rPr lang="nl-NL" smtClean="0"/>
              <a:pPr/>
              <a:t>38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18762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99924-B7A5-4F3A-AF0E-7F951B10A7D4}" type="slidenum">
              <a:rPr lang="nl-NL" smtClean="0"/>
              <a:pPr/>
              <a:t>39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2413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B5A1-60D2-483D-BB98-3BE777B541E3}" type="datetimeFigureOut">
              <a:rPr lang="nl-NL" smtClean="0"/>
              <a:pPr/>
              <a:t>9-1-2018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BA4E1-5D2D-4BF7-9E8F-2CA734BB6F6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B5A1-60D2-483D-BB98-3BE777B541E3}" type="datetimeFigureOut">
              <a:rPr lang="nl-NL" smtClean="0"/>
              <a:pPr/>
              <a:t>9-1-2018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BA4E1-5D2D-4BF7-9E8F-2CA734BB6F6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B5A1-60D2-483D-BB98-3BE777B541E3}" type="datetimeFigureOut">
              <a:rPr lang="nl-NL" smtClean="0"/>
              <a:pPr/>
              <a:t>9-1-2018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BA4E1-5D2D-4BF7-9E8F-2CA734BB6F69}" type="slidenum">
              <a:rPr lang="nl-NL" smtClean="0"/>
              <a:pPr/>
              <a:t>‹nr.›</a:t>
            </a:fld>
            <a:endParaRPr lang="nl-NL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B5A1-60D2-483D-BB98-3BE777B541E3}" type="datetimeFigureOut">
              <a:rPr lang="nl-NL" smtClean="0"/>
              <a:pPr/>
              <a:t>9-1-2018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BA4E1-5D2D-4BF7-9E8F-2CA734BB6F69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B5A1-60D2-483D-BB98-3BE777B541E3}" type="datetimeFigureOut">
              <a:rPr lang="nl-NL" smtClean="0"/>
              <a:pPr/>
              <a:t>9-1-2018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BA4E1-5D2D-4BF7-9E8F-2CA734BB6F6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B5A1-60D2-483D-BB98-3BE777B541E3}" type="datetimeFigureOut">
              <a:rPr lang="nl-NL" smtClean="0"/>
              <a:pPr/>
              <a:t>9-1-2018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BA4E1-5D2D-4BF7-9E8F-2CA734BB6F69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B5A1-60D2-483D-BB98-3BE777B541E3}" type="datetimeFigureOut">
              <a:rPr lang="nl-NL" smtClean="0"/>
              <a:pPr/>
              <a:t>9-1-2018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BA4E1-5D2D-4BF7-9E8F-2CA734BB6F6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B5A1-60D2-483D-BB98-3BE777B541E3}" type="datetimeFigureOut">
              <a:rPr lang="nl-NL" smtClean="0"/>
              <a:pPr/>
              <a:t>9-1-2018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BA4E1-5D2D-4BF7-9E8F-2CA734BB6F6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B5A1-60D2-483D-BB98-3BE777B541E3}" type="datetimeFigureOut">
              <a:rPr lang="nl-NL" smtClean="0"/>
              <a:pPr/>
              <a:t>9-1-2018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BA4E1-5D2D-4BF7-9E8F-2CA734BB6F6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B5A1-60D2-483D-BB98-3BE777B541E3}" type="datetimeFigureOut">
              <a:rPr lang="nl-NL" smtClean="0"/>
              <a:pPr/>
              <a:t>9-1-2018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BA4E1-5D2D-4BF7-9E8F-2CA734BB6F69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B5A1-60D2-483D-BB98-3BE777B541E3}" type="datetimeFigureOut">
              <a:rPr lang="nl-NL" smtClean="0"/>
              <a:pPr/>
              <a:t>9-1-2018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BA4E1-5D2D-4BF7-9E8F-2CA734BB6F69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746B5A1-60D2-483D-BB98-3BE777B541E3}" type="datetimeFigureOut">
              <a:rPr lang="nl-NL" smtClean="0"/>
              <a:pPr/>
              <a:t>9-1-2018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03BA4E1-5D2D-4BF7-9E8F-2CA734BB6F69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19572" y="4437112"/>
            <a:ext cx="7920880" cy="172819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 sz="3600" dirty="0" err="1">
                <a:solidFill>
                  <a:srgbClr val="59254F"/>
                </a:solidFill>
              </a:rPr>
              <a:t>Bekkenfysiotherapeutische</a:t>
            </a:r>
            <a:r>
              <a:rPr lang="nl-NL" sz="3600" dirty="0">
                <a:solidFill>
                  <a:srgbClr val="59254F"/>
                </a:solidFill>
              </a:rPr>
              <a:t> behandelmogelijkheden bij de ziekte van Parkinson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888999"/>
            <a:ext cx="3384376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416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nl-NL" dirty="0"/>
              <a:t>Bij onvoldoende functie van de bekkenbodem kunnen bekkenbodemproblemen ontstaan:</a:t>
            </a:r>
          </a:p>
          <a:p>
            <a:r>
              <a:rPr lang="nl-NL" dirty="0"/>
              <a:t>Urine-incontinentie</a:t>
            </a:r>
          </a:p>
          <a:p>
            <a:r>
              <a:rPr lang="nl-NL" dirty="0"/>
              <a:t>Fecale incontinentie; onvrijwillig verlies van ontlasting en/of windjes</a:t>
            </a:r>
          </a:p>
          <a:p>
            <a:r>
              <a:rPr lang="nl-NL" dirty="0"/>
              <a:t>Obstipatie </a:t>
            </a:r>
          </a:p>
          <a:p>
            <a:r>
              <a:rPr lang="nl-NL" dirty="0"/>
              <a:t>Plasproblemen zoals niet goed uitplassen, kleine beetjes plassen, heel vaak plassen, pijn bij plassen etc.</a:t>
            </a:r>
          </a:p>
          <a:p>
            <a:r>
              <a:rPr lang="nl-NL" dirty="0"/>
              <a:t>Verzakking van blaas, baarmoeder, darm </a:t>
            </a:r>
          </a:p>
          <a:p>
            <a:r>
              <a:rPr lang="nl-NL" dirty="0"/>
              <a:t>Seksuele problemen zoals pijn bij het vrijen </a:t>
            </a:r>
          </a:p>
          <a:p>
            <a:r>
              <a:rPr lang="nl-NL" dirty="0"/>
              <a:t>Pijn in de bekkenbodem/CPPS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Bekkenbodemproblemen</a:t>
            </a:r>
          </a:p>
        </p:txBody>
      </p:sp>
    </p:spTree>
    <p:extLst>
      <p:ext uri="{BB962C8B-B14F-4D97-AF65-F5344CB8AC3E}">
        <p14:creationId xmlns:p14="http://schemas.microsoft.com/office/powerpoint/2010/main" val="2036100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3200" dirty="0"/>
              <a:t>Over activiteit bekkenbodemspieren</a:t>
            </a:r>
          </a:p>
          <a:p>
            <a:pPr marL="0" indent="0">
              <a:buNone/>
            </a:pPr>
            <a:endParaRPr lang="nl-NL" sz="3200" dirty="0"/>
          </a:p>
          <a:p>
            <a:r>
              <a:rPr lang="nl-NL" sz="3200" dirty="0"/>
              <a:t>Onder activiteit bekkenbodemspieren</a:t>
            </a:r>
          </a:p>
          <a:p>
            <a:pPr marL="0" indent="0">
              <a:buNone/>
            </a:pPr>
            <a:endParaRPr lang="nl-NL" sz="3200" dirty="0"/>
          </a:p>
          <a:p>
            <a:r>
              <a:rPr lang="nl-NL" sz="3200" dirty="0"/>
              <a:t>Coördinatiestoornis bekkenbodemspieren</a:t>
            </a:r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Oorzaak mogelijk problemen</a:t>
            </a:r>
          </a:p>
        </p:txBody>
      </p:sp>
    </p:spTree>
    <p:extLst>
      <p:ext uri="{BB962C8B-B14F-4D97-AF65-F5344CB8AC3E}">
        <p14:creationId xmlns:p14="http://schemas.microsoft.com/office/powerpoint/2010/main" val="3599025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Urine-incontinentie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Stress urine-incontinentie; </a:t>
            </a:r>
          </a:p>
          <a:p>
            <a:pPr marL="0" indent="0">
              <a:buNone/>
            </a:pPr>
            <a:r>
              <a:rPr lang="nl-NL" sz="2600" i="1" dirty="0"/>
              <a:t>verlies van urine tijdens </a:t>
            </a:r>
            <a:r>
              <a:rPr lang="nl-NL" sz="2600" i="1" dirty="0" err="1"/>
              <a:t>buikdrukverhogende</a:t>
            </a:r>
            <a:r>
              <a:rPr lang="nl-NL" sz="2600" i="1" dirty="0"/>
              <a:t> momenten</a:t>
            </a:r>
          </a:p>
          <a:p>
            <a:pPr marL="0" indent="0">
              <a:buNone/>
            </a:pPr>
            <a:endParaRPr lang="nl-NL" sz="2600" i="1" dirty="0"/>
          </a:p>
          <a:p>
            <a:r>
              <a:rPr lang="nl-NL" sz="3200" dirty="0" err="1"/>
              <a:t>Urge</a:t>
            </a:r>
            <a:r>
              <a:rPr lang="nl-NL" sz="3200" dirty="0"/>
              <a:t> urine-incontinentie </a:t>
            </a:r>
          </a:p>
          <a:p>
            <a:pPr marL="0" indent="0">
              <a:buNone/>
            </a:pPr>
            <a:r>
              <a:rPr lang="nl-NL" sz="2600" i="1" dirty="0"/>
              <a:t>verlies van urine tijdens heftige aandrang</a:t>
            </a:r>
          </a:p>
        </p:txBody>
      </p:sp>
    </p:spTree>
    <p:extLst>
      <p:ext uri="{BB962C8B-B14F-4D97-AF65-F5344CB8AC3E}">
        <p14:creationId xmlns:p14="http://schemas.microsoft.com/office/powerpoint/2010/main" val="563548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Stress urine-incontinentie </a:t>
            </a:r>
          </a:p>
        </p:txBody>
      </p:sp>
      <p:pic>
        <p:nvPicPr>
          <p:cNvPr id="8" name="Tijdelijke aanduiding voor inhoud 7"/>
          <p:cNvPicPr>
            <a:picLocks noGrp="1" noChangeAspect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41"/>
          <a:stretch/>
        </p:blipFill>
        <p:spPr>
          <a:xfrm>
            <a:off x="899592" y="2852936"/>
            <a:ext cx="2885900" cy="2666901"/>
          </a:xfrm>
        </p:spPr>
      </p:pic>
      <p:sp>
        <p:nvSpPr>
          <p:cNvPr id="7" name="Tijdelijke aanduiding voor inhoud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Toename van  druk op de buik geeft een toename van de druk op de blaas.</a:t>
            </a:r>
          </a:p>
          <a:p>
            <a:pPr marL="0" indent="0">
              <a:buNone/>
            </a:pPr>
            <a:r>
              <a:rPr lang="nl-NL" dirty="0"/>
              <a:t>Bij onvoldoende functie van de bekkenbodem kan dit leiden tot urineverlies.</a:t>
            </a:r>
          </a:p>
        </p:txBody>
      </p:sp>
    </p:spTree>
    <p:extLst>
      <p:ext uri="{BB962C8B-B14F-4D97-AF65-F5344CB8AC3E}">
        <p14:creationId xmlns:p14="http://schemas.microsoft.com/office/powerpoint/2010/main" val="528213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Urge</a:t>
            </a:r>
            <a:r>
              <a:rPr lang="nl-NL" dirty="0"/>
              <a:t> urine-incontinentie</a:t>
            </a: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759"/>
          <a:stretch/>
        </p:blipFill>
        <p:spPr>
          <a:xfrm>
            <a:off x="755576" y="2636912"/>
            <a:ext cx="2815009" cy="3024336"/>
          </a:xfrm>
        </p:spPr>
      </p:pic>
      <p:sp>
        <p:nvSpPr>
          <p:cNvPr id="4" name="Tijdelijke aanduiding voor inhoud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Prikkeling van de blaas geeft een signaal aan de hersenen tot het samentrekken van de blaas en het  lozen van urine.</a:t>
            </a:r>
          </a:p>
          <a:p>
            <a:r>
              <a:rPr lang="nl-NL" dirty="0"/>
              <a:t>Deze druk kan zo hoog zijn, in combinatie met een verminderde functie van de bekkenbodem, dat het tot urineverlies leidt.</a:t>
            </a:r>
          </a:p>
        </p:txBody>
      </p:sp>
    </p:spTree>
    <p:extLst>
      <p:ext uri="{BB962C8B-B14F-4D97-AF65-F5344CB8AC3E}">
        <p14:creationId xmlns:p14="http://schemas.microsoft.com/office/powerpoint/2010/main" val="3001744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Niet goed kunnen uitplassen, onvolledige lediging</a:t>
            </a:r>
          </a:p>
          <a:p>
            <a:r>
              <a:rPr lang="nl-NL" dirty="0"/>
              <a:t>Heel vaak plassen; </a:t>
            </a:r>
            <a:r>
              <a:rPr lang="nl-NL" dirty="0" err="1"/>
              <a:t>frequency</a:t>
            </a:r>
            <a:endParaRPr lang="nl-NL" dirty="0"/>
          </a:p>
          <a:p>
            <a:r>
              <a:rPr lang="nl-NL" dirty="0"/>
              <a:t>Kleine beetje plassen</a:t>
            </a:r>
          </a:p>
          <a:p>
            <a:r>
              <a:rPr lang="nl-NL" dirty="0"/>
              <a:t>Heftige aandrang; </a:t>
            </a:r>
            <a:r>
              <a:rPr lang="nl-NL" dirty="0" err="1"/>
              <a:t>urgency</a:t>
            </a:r>
            <a:r>
              <a:rPr lang="nl-NL" dirty="0"/>
              <a:t> </a:t>
            </a:r>
          </a:p>
          <a:p>
            <a:r>
              <a:rPr lang="nl-NL" dirty="0"/>
              <a:t>Recidiverende blaasontstekingen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Plasproblemen </a:t>
            </a:r>
          </a:p>
        </p:txBody>
      </p:sp>
    </p:spTree>
    <p:extLst>
      <p:ext uri="{BB962C8B-B14F-4D97-AF65-F5344CB8AC3E}">
        <p14:creationId xmlns:p14="http://schemas.microsoft.com/office/powerpoint/2010/main" val="1606047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3728" y="2708920"/>
            <a:ext cx="4281859" cy="370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Kenmerken prostaat verandering</a:t>
            </a:r>
          </a:p>
        </p:txBody>
      </p:sp>
    </p:spTree>
    <p:extLst>
      <p:ext uri="{BB962C8B-B14F-4D97-AF65-F5344CB8AC3E}">
        <p14:creationId xmlns:p14="http://schemas.microsoft.com/office/powerpoint/2010/main" val="1356746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/>
              <a:t>de urinestraal komt moeilijker op gang, vooral ’s nachts of als de blaas vol is</a:t>
            </a:r>
          </a:p>
          <a:p>
            <a:r>
              <a:rPr lang="nl-NL" dirty="0"/>
              <a:t>een zwakkere urinestraal</a:t>
            </a:r>
          </a:p>
          <a:p>
            <a:r>
              <a:rPr lang="nl-NL" dirty="0"/>
              <a:t>een onderbroken straal</a:t>
            </a:r>
          </a:p>
          <a:p>
            <a:r>
              <a:rPr lang="nl-NL" dirty="0"/>
              <a:t>nadruppelen van urine</a:t>
            </a:r>
          </a:p>
          <a:p>
            <a:r>
              <a:rPr lang="nl-NL" dirty="0"/>
              <a:t>het gevoel dat de blaas niet helemaal leeg is</a:t>
            </a:r>
          </a:p>
          <a:p>
            <a:r>
              <a:rPr lang="nl-NL" dirty="0"/>
              <a:t>de aandrang is moeilijk te bedwingen</a:t>
            </a:r>
          </a:p>
          <a:p>
            <a:r>
              <a:rPr lang="nl-NL" dirty="0"/>
              <a:t>urine-incontinentie</a:t>
            </a:r>
          </a:p>
          <a:p>
            <a:r>
              <a:rPr lang="nl-NL" dirty="0"/>
              <a:t>meer frequent urineren, zowel overdag als 's nachts</a:t>
            </a:r>
          </a:p>
          <a:p>
            <a:r>
              <a:rPr lang="nl-NL" dirty="0"/>
              <a:t>bloed in de urine of troebele urine</a:t>
            </a:r>
          </a:p>
          <a:p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Plasproblemen bij prostaatvergroting</a:t>
            </a:r>
          </a:p>
        </p:txBody>
      </p:sp>
    </p:spTree>
    <p:extLst>
      <p:ext uri="{BB962C8B-B14F-4D97-AF65-F5344CB8AC3E}">
        <p14:creationId xmlns:p14="http://schemas.microsoft.com/office/powerpoint/2010/main" val="3430998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Verzakking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96952"/>
            <a:ext cx="2507225" cy="18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996952"/>
            <a:ext cx="2447925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3"/>
          <a:stretch/>
        </p:blipFill>
        <p:spPr bwMode="auto">
          <a:xfrm>
            <a:off x="6156176" y="2996952"/>
            <a:ext cx="2737331" cy="1894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31548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l-NL" dirty="0"/>
              <a:t>Zeurend, drukkend gevoel in de onderbuik</a:t>
            </a:r>
          </a:p>
          <a:p>
            <a:r>
              <a:rPr lang="nl-NL" dirty="0"/>
              <a:t>“balgevoel” tegen/tussen de schaamlippen</a:t>
            </a:r>
          </a:p>
          <a:p>
            <a:r>
              <a:rPr lang="nl-NL" dirty="0"/>
              <a:t>Zien of voelen van een “bolletje” vaginaal</a:t>
            </a:r>
          </a:p>
          <a:p>
            <a:r>
              <a:rPr lang="nl-NL" dirty="0"/>
              <a:t>urineverlies</a:t>
            </a:r>
          </a:p>
          <a:p>
            <a:r>
              <a:rPr lang="nl-NL" dirty="0"/>
              <a:t>Niet goed kunnen leegplassen of leegpoepen</a:t>
            </a:r>
          </a:p>
          <a:p>
            <a:r>
              <a:rPr lang="nl-NL" dirty="0"/>
              <a:t>Soms zelfs alleen kunnen legen als men manueel meehelpt </a:t>
            </a:r>
          </a:p>
          <a:p>
            <a:r>
              <a:rPr lang="nl-NL" dirty="0"/>
              <a:t>Het toenemen van bovenstaande klachten in de loop van de dag</a:t>
            </a:r>
          </a:p>
          <a:p>
            <a:endParaRPr lang="nl-NL" dirty="0"/>
          </a:p>
          <a:p>
            <a:r>
              <a:rPr lang="nl-NL" dirty="0"/>
              <a:t>Een verzakking (stadium 2 of meer) komt bij 40% van de vrouwen voor (</a:t>
            </a:r>
            <a:r>
              <a:rPr lang="nl-NL" dirty="0" err="1"/>
              <a:t>Slieker</a:t>
            </a:r>
            <a:r>
              <a:rPr lang="nl-NL" dirty="0"/>
              <a:t> 2009)</a:t>
            </a:r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/>
              <a:t>Klachten passend bij een verzakking</a:t>
            </a:r>
          </a:p>
        </p:txBody>
      </p:sp>
    </p:spTree>
    <p:extLst>
      <p:ext uri="{BB962C8B-B14F-4D97-AF65-F5344CB8AC3E}">
        <p14:creationId xmlns:p14="http://schemas.microsoft.com/office/powerpoint/2010/main" val="3224202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Anita Reekers, bekkenfysiotherapeut</a:t>
            </a:r>
          </a:p>
          <a:p>
            <a:r>
              <a:rPr lang="nl-NL" dirty="0"/>
              <a:t>Els Hegeman, bekkenfysiotherapeut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Voorstellen</a:t>
            </a:r>
          </a:p>
        </p:txBody>
      </p:sp>
    </p:spTree>
    <p:extLst>
      <p:ext uri="{BB962C8B-B14F-4D97-AF65-F5344CB8AC3E}">
        <p14:creationId xmlns:p14="http://schemas.microsoft.com/office/powerpoint/2010/main" val="35741934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Verzwakt of beschadigd steunweefsel bijvoorbeeld na een (zware) vaginale bevalling, buikoperatie of overgang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Langdurige buikdrukverhoging bijvoorbeeld bij: zwaar tilwerk, langdurig/veel hoesten, lang persen bij ontlasting, overgewicht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/>
              <a:t>Oorzaken van een verzakking</a:t>
            </a:r>
          </a:p>
        </p:txBody>
      </p:sp>
    </p:spTree>
    <p:extLst>
      <p:ext uri="{BB962C8B-B14F-4D97-AF65-F5344CB8AC3E}">
        <p14:creationId xmlns:p14="http://schemas.microsoft.com/office/powerpoint/2010/main" val="36481239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Pijn bij het vrijen bij vrouw </a:t>
            </a:r>
            <a:r>
              <a:rPr lang="nl-NL" b="1" dirty="0"/>
              <a:t>en </a:t>
            </a:r>
            <a:r>
              <a:rPr lang="nl-NL" dirty="0"/>
              <a:t>man ( dyspareunie)</a:t>
            </a:r>
          </a:p>
          <a:p>
            <a:r>
              <a:rPr lang="nl-NL" dirty="0"/>
              <a:t>Vaginisme</a:t>
            </a:r>
          </a:p>
          <a:p>
            <a:r>
              <a:rPr lang="nl-NL" dirty="0"/>
              <a:t>Erectieproblemen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Seksuele problematiek </a:t>
            </a:r>
          </a:p>
        </p:txBody>
      </p:sp>
    </p:spTree>
    <p:extLst>
      <p:ext uri="{BB962C8B-B14F-4D97-AF65-F5344CB8AC3E}">
        <p14:creationId xmlns:p14="http://schemas.microsoft.com/office/powerpoint/2010/main" val="6267450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40D62F26-2D70-4C20-BF6F-19360AA05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sz="1800" dirty="0"/>
              <a:t>De ziekte van Parkinson (</a:t>
            </a:r>
            <a:r>
              <a:rPr lang="nl-NL" sz="1800" dirty="0" err="1"/>
              <a:t>ZvP</a:t>
            </a:r>
            <a:r>
              <a:rPr lang="nl-NL" sz="1800" dirty="0"/>
              <a:t>) is een langzaam verergerende, neurologische aandoening en komt onder mannen ongeveer anderhalf keer zoveel voor als bij vrouwen.</a:t>
            </a:r>
          </a:p>
          <a:p>
            <a:r>
              <a:rPr lang="nl-NL" sz="1800" dirty="0"/>
              <a:t>Openbaart zich meestal tussen de 50</a:t>
            </a:r>
            <a:r>
              <a:rPr lang="nl-NL" sz="1800" baseline="30000" dirty="0"/>
              <a:t>e</a:t>
            </a:r>
            <a:r>
              <a:rPr lang="nl-NL" sz="1800" dirty="0"/>
              <a:t>-70</a:t>
            </a:r>
            <a:r>
              <a:rPr lang="nl-NL" sz="1800" baseline="30000" dirty="0"/>
              <a:t>e</a:t>
            </a:r>
            <a:r>
              <a:rPr lang="nl-NL" sz="1800" dirty="0"/>
              <a:t> levensjaar maar ook jongeren kunnen het krijgen.</a:t>
            </a:r>
          </a:p>
          <a:p>
            <a:r>
              <a:rPr lang="nl-NL" sz="1800" dirty="0"/>
              <a:t>Door onbekende redenen sterven </a:t>
            </a:r>
            <a:r>
              <a:rPr lang="nl-NL" sz="1800" dirty="0" err="1"/>
              <a:t>dopamineproducerende</a:t>
            </a:r>
            <a:r>
              <a:rPr lang="nl-NL" sz="1800" dirty="0"/>
              <a:t> cellen in de substantia nigra in de hersenen af. Hierdoor treden stoornissen in motorische en niet- motorische functies op.</a:t>
            </a:r>
          </a:p>
          <a:p>
            <a:r>
              <a:rPr lang="nl-NL" sz="1800" dirty="0"/>
              <a:t>Stoornissen in motorische functies zijn </a:t>
            </a:r>
            <a:r>
              <a:rPr lang="nl-NL" sz="1800" dirty="0" err="1"/>
              <a:t>oa</a:t>
            </a:r>
            <a:r>
              <a:rPr lang="nl-NL" sz="1800" dirty="0"/>
              <a:t>: bradykinesie, rigiditeit, afname van dynamische balans en rusttremor.</a:t>
            </a:r>
          </a:p>
          <a:p>
            <a:r>
              <a:rPr lang="nl-NL" sz="1800" dirty="0"/>
              <a:t>Stoornissen in niet motorische functies( autonome stoornissen) zijn </a:t>
            </a:r>
            <a:r>
              <a:rPr lang="nl-NL" sz="1800" dirty="0" err="1"/>
              <a:t>oa</a:t>
            </a:r>
            <a:r>
              <a:rPr lang="nl-NL" sz="1800" dirty="0"/>
              <a:t>: reukstoornissen, depressie, obstipatie, urine-incontinentie en seksuele stoornissen.</a:t>
            </a:r>
          </a:p>
          <a:p>
            <a:endParaRPr lang="nl-NL" sz="18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408146A-DBC6-4C97-AB17-1DA582032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Ziekte van Parkinson</a:t>
            </a:r>
          </a:p>
        </p:txBody>
      </p:sp>
    </p:spTree>
    <p:extLst>
      <p:ext uri="{BB962C8B-B14F-4D97-AF65-F5344CB8AC3E}">
        <p14:creationId xmlns:p14="http://schemas.microsoft.com/office/powerpoint/2010/main" val="33993802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46BC48D6-2286-491A-B14A-D5205F455A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75% krijgt blaasproblemen</a:t>
            </a:r>
          </a:p>
          <a:p>
            <a:endParaRPr lang="nl-NL" dirty="0"/>
          </a:p>
          <a:p>
            <a:r>
              <a:rPr lang="nl-NL" dirty="0"/>
              <a:t>Nycturie (&gt; 2x plassen ‘s nachts) komt vaak het eerst en het meeste voor</a:t>
            </a:r>
          </a:p>
          <a:p>
            <a:r>
              <a:rPr lang="nl-NL" dirty="0" err="1"/>
              <a:t>Urge</a:t>
            </a:r>
            <a:endParaRPr lang="nl-NL" dirty="0"/>
          </a:p>
          <a:p>
            <a:r>
              <a:rPr lang="nl-NL" dirty="0"/>
              <a:t>Toename v frequentie v plassen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579DD43-2270-425E-B62E-A45AAAD77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Blaasproblemen bij de ziekte van Parkinson</a:t>
            </a:r>
          </a:p>
        </p:txBody>
      </p:sp>
    </p:spTree>
    <p:extLst>
      <p:ext uri="{BB962C8B-B14F-4D97-AF65-F5344CB8AC3E}">
        <p14:creationId xmlns:p14="http://schemas.microsoft.com/office/powerpoint/2010/main" val="31350271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5A14E464-86D0-46AD-84CC-32E99F9B4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1800" dirty="0"/>
              <a:t>Door de </a:t>
            </a:r>
            <a:r>
              <a:rPr lang="nl-NL" sz="1800" dirty="0" err="1"/>
              <a:t>ZvP</a:t>
            </a:r>
            <a:r>
              <a:rPr lang="nl-NL" sz="1800" dirty="0"/>
              <a:t> kan de blaasspier minder snel en krachtig samentrekken. Hierdoor komt de </a:t>
            </a:r>
          </a:p>
          <a:p>
            <a:pPr marL="0" indent="0">
              <a:buNone/>
            </a:pPr>
            <a:r>
              <a:rPr lang="nl-NL" sz="1800" dirty="0"/>
              <a:t>      urinelozing minder snel op gang</a:t>
            </a:r>
          </a:p>
          <a:p>
            <a:pPr marL="0" indent="0">
              <a:buNone/>
            </a:pPr>
            <a:r>
              <a:rPr lang="nl-NL" sz="1800" dirty="0"/>
              <a:t>      en kan ook weer stoppen voor de </a:t>
            </a:r>
          </a:p>
          <a:p>
            <a:pPr marL="0" indent="0">
              <a:buNone/>
            </a:pPr>
            <a:r>
              <a:rPr lang="nl-NL" sz="1800" dirty="0"/>
              <a:t>      blaas leeg is.</a:t>
            </a:r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1800" dirty="0">
                <a:solidFill>
                  <a:schemeClr val="accent1"/>
                </a:solidFill>
              </a:rPr>
              <a:t>-&gt; </a:t>
            </a:r>
            <a:r>
              <a:rPr lang="nl-NL" sz="1800" dirty="0"/>
              <a:t>verhoogde kans op residu/retentie</a:t>
            </a:r>
          </a:p>
          <a:p>
            <a:pPr marL="0" indent="0">
              <a:buNone/>
            </a:pPr>
            <a:r>
              <a:rPr lang="nl-NL" sz="1800" dirty="0">
                <a:solidFill>
                  <a:schemeClr val="accent1"/>
                </a:solidFill>
              </a:rPr>
              <a:t>-&gt; </a:t>
            </a:r>
            <a:r>
              <a:rPr lang="nl-NL" sz="1800" dirty="0"/>
              <a:t>door residu verhoogde kans op blaasontsteking   </a:t>
            </a:r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endParaRPr lang="nl-NL" sz="18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F75EAD6-600D-4253-91DE-54D00B09F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Blaasspier ( detrusor)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6D0285A-2735-4102-8674-462D1C16D7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284984"/>
            <a:ext cx="2619571" cy="253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2955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320553EC-A498-40B7-B4D6-ED4B5D51CF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dirty="0"/>
              <a:t>Door de </a:t>
            </a:r>
            <a:r>
              <a:rPr lang="nl-NL" sz="2000" dirty="0" err="1"/>
              <a:t>ZvP</a:t>
            </a:r>
            <a:r>
              <a:rPr lang="nl-NL" sz="2000" dirty="0"/>
              <a:t> kan de blaasspier zich minder goed ontspannen waardoor men weer eerder aandrang (gevoel) krijgt.</a:t>
            </a:r>
          </a:p>
          <a:p>
            <a:endParaRPr lang="nl-NL" dirty="0"/>
          </a:p>
          <a:p>
            <a:r>
              <a:rPr lang="nl-NL" sz="2000" dirty="0"/>
              <a:t>Gevolg </a:t>
            </a:r>
          </a:p>
          <a:p>
            <a:pPr marL="0" indent="0">
              <a:buNone/>
            </a:pPr>
            <a:r>
              <a:rPr lang="nl-NL" sz="2000" dirty="0"/>
              <a:t> -&gt; frequentie toename </a:t>
            </a:r>
          </a:p>
          <a:p>
            <a:pPr marL="0" indent="0">
              <a:buNone/>
            </a:pPr>
            <a:r>
              <a:rPr lang="nl-NL" sz="2000" dirty="0"/>
              <a:t> -&gt; urineverlies</a:t>
            </a:r>
          </a:p>
          <a:p>
            <a:pPr marL="0" indent="0">
              <a:buNone/>
            </a:pPr>
            <a:r>
              <a:rPr lang="nl-NL" sz="2000" dirty="0"/>
              <a:t> -&gt; langzamer plassen</a:t>
            </a:r>
          </a:p>
          <a:p>
            <a:pPr marL="0" indent="0">
              <a:buNone/>
            </a:pPr>
            <a:r>
              <a:rPr lang="nl-NL" sz="2000" dirty="0"/>
              <a:t> -&gt; kleinere hoeveelheden uitplassen</a:t>
            </a:r>
          </a:p>
          <a:p>
            <a:pPr marL="0" indent="0">
              <a:buNone/>
            </a:pPr>
            <a:r>
              <a:rPr lang="nl-NL" dirty="0"/>
              <a:t>   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08879DA-934F-40B9-8631-46CD9D1C4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Detrusor overactief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6485806-4D9E-4D48-BDB7-902725B9E3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124" y="3645024"/>
            <a:ext cx="3327276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464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40D47ADF-0FF5-4F91-8D45-102E4E32D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1800" dirty="0"/>
              <a:t>Chronisch -&gt; wordt voorafgegaan door residuvorming</a:t>
            </a:r>
          </a:p>
          <a:p>
            <a:pPr marL="0" indent="0">
              <a:buNone/>
            </a:pPr>
            <a:r>
              <a:rPr lang="nl-NL" sz="1800" dirty="0">
                <a:solidFill>
                  <a:schemeClr val="accent1"/>
                </a:solidFill>
              </a:rPr>
              <a:t>-&gt; </a:t>
            </a:r>
            <a:r>
              <a:rPr lang="nl-NL" sz="1800" dirty="0"/>
              <a:t>mogelijk door </a:t>
            </a:r>
            <a:r>
              <a:rPr lang="nl-NL" sz="1800" dirty="0" err="1"/>
              <a:t>ZvP</a:t>
            </a:r>
            <a:r>
              <a:rPr lang="nl-NL" sz="1800" dirty="0"/>
              <a:t> door minder krachtig samentrekken blaas of detrusor overactiviteit.</a:t>
            </a:r>
          </a:p>
          <a:p>
            <a:pPr marL="0" indent="0">
              <a:buNone/>
            </a:pPr>
            <a:r>
              <a:rPr lang="nl-NL" sz="1800" dirty="0"/>
              <a:t>Maar ook een vernauwing van de plasbuis, overactieve BB, verzakking of obstipatie kan de veroorzaker zijn.</a:t>
            </a:r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1800" dirty="0"/>
              <a:t> </a:t>
            </a:r>
            <a:r>
              <a:rPr lang="nl-NL" sz="1800" dirty="0">
                <a:solidFill>
                  <a:schemeClr val="accent1"/>
                </a:solidFill>
              </a:rPr>
              <a:t>* </a:t>
            </a:r>
            <a:r>
              <a:rPr lang="nl-NL" sz="1800" dirty="0"/>
              <a:t>urineretentie kan schade aan de nieren geven als de druk in de blaas zo hoog is/blijft dat de urine </a:t>
            </a:r>
            <a:r>
              <a:rPr lang="nl-NL" sz="1800" dirty="0" err="1"/>
              <a:t>vd</a:t>
            </a:r>
            <a:r>
              <a:rPr lang="nl-NL" sz="1800" dirty="0"/>
              <a:t> nieren niet naar de blaas kan stromen.</a:t>
            </a:r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1800" dirty="0">
                <a:solidFill>
                  <a:schemeClr val="accent1"/>
                </a:solidFill>
              </a:rPr>
              <a:t>*</a:t>
            </a:r>
            <a:r>
              <a:rPr lang="nl-NL" sz="1800" dirty="0"/>
              <a:t> Meer dan 100cc retentie is reden tot katheteriseren ( door </a:t>
            </a:r>
            <a:r>
              <a:rPr lang="nl-NL" sz="1800" dirty="0" err="1"/>
              <a:t>pt</a:t>
            </a:r>
            <a:r>
              <a:rPr lang="nl-NL" sz="1800" dirty="0"/>
              <a:t> zelf of met   </a:t>
            </a:r>
            <a:r>
              <a:rPr lang="nl-NL" sz="1800" dirty="0" err="1"/>
              <a:t>verblijfscatheter</a:t>
            </a:r>
            <a:r>
              <a:rPr lang="nl-NL" sz="1800" dirty="0"/>
              <a:t>)</a:t>
            </a:r>
          </a:p>
          <a:p>
            <a:pPr marL="0" indent="0">
              <a:buNone/>
            </a:pPr>
            <a:endParaRPr lang="nl-NL" sz="2000" dirty="0">
              <a:solidFill>
                <a:schemeClr val="accent1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A37FB68-8A4A-4F72-900C-74CBC3EC0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Chronische urineretentie</a:t>
            </a:r>
          </a:p>
        </p:txBody>
      </p:sp>
    </p:spTree>
    <p:extLst>
      <p:ext uri="{BB962C8B-B14F-4D97-AF65-F5344CB8AC3E}">
        <p14:creationId xmlns:p14="http://schemas.microsoft.com/office/powerpoint/2010/main" val="12327983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FC2B10F2-F2AD-49E0-925D-2793C58977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000" dirty="0"/>
              <a:t>Acuut: door plotselinge toename van hoeveelheid urine</a:t>
            </a:r>
          </a:p>
          <a:p>
            <a:endParaRPr lang="nl-NL" sz="2000" dirty="0"/>
          </a:p>
          <a:p>
            <a:pPr marL="0" indent="0">
              <a:buNone/>
            </a:pPr>
            <a:r>
              <a:rPr lang="nl-NL" sz="2000" dirty="0">
                <a:solidFill>
                  <a:schemeClr val="accent1"/>
                </a:solidFill>
              </a:rPr>
              <a:t>-&gt;</a:t>
            </a:r>
            <a:r>
              <a:rPr lang="nl-NL" sz="2000" dirty="0"/>
              <a:t> mogelijk door: -</a:t>
            </a:r>
            <a:r>
              <a:rPr lang="nl-NL" sz="2000" dirty="0" err="1"/>
              <a:t>vochtafdrijvende</a:t>
            </a:r>
            <a:r>
              <a:rPr lang="nl-NL" sz="2000" dirty="0"/>
              <a:t> middelen</a:t>
            </a:r>
          </a:p>
          <a:p>
            <a:pPr marL="0" indent="0">
              <a:buNone/>
            </a:pPr>
            <a:r>
              <a:rPr lang="nl-NL" sz="2000" dirty="0"/>
              <a:t>                                 -overvloedige alcoholconsumptie</a:t>
            </a:r>
          </a:p>
          <a:p>
            <a:pPr marL="0" indent="0">
              <a:buNone/>
            </a:pPr>
            <a:r>
              <a:rPr lang="nl-NL" sz="2000" dirty="0"/>
              <a:t>                                 -afsluiting plasbuis </a:t>
            </a:r>
          </a:p>
          <a:p>
            <a:pPr marL="0" indent="0">
              <a:buNone/>
            </a:pPr>
            <a:r>
              <a:rPr lang="nl-NL" sz="2000" dirty="0"/>
              <a:t>                                 -bijwerking v antidepressiva</a:t>
            </a:r>
          </a:p>
          <a:p>
            <a:pPr marL="0" indent="0">
              <a:buNone/>
            </a:pPr>
            <a:r>
              <a:rPr lang="nl-NL" sz="2000" dirty="0"/>
              <a:t>                                 -bijwerking slaapmedicatie 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>
                <a:solidFill>
                  <a:schemeClr val="accent1"/>
                </a:solidFill>
              </a:rPr>
              <a:t>*</a:t>
            </a:r>
            <a:r>
              <a:rPr lang="nl-NL" sz="2000" dirty="0"/>
              <a:t> Altijd reden tot katheteriseren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B8DD130-3149-47AD-8A2D-1D178F19D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Acute retentie</a:t>
            </a:r>
          </a:p>
        </p:txBody>
      </p:sp>
    </p:spTree>
    <p:extLst>
      <p:ext uri="{BB962C8B-B14F-4D97-AF65-F5344CB8AC3E}">
        <p14:creationId xmlns:p14="http://schemas.microsoft.com/office/powerpoint/2010/main" val="12940910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68C3E1A4-7244-4ED4-86B6-9F16D4191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1800" dirty="0"/>
              <a:t>Obstipatie is een veel voorkomende klacht bij de </a:t>
            </a:r>
            <a:r>
              <a:rPr lang="nl-NL" sz="1800" dirty="0" err="1"/>
              <a:t>ZvP</a:t>
            </a:r>
            <a:endParaRPr lang="nl-NL" sz="1800" dirty="0"/>
          </a:p>
          <a:p>
            <a:pPr marL="0" indent="0">
              <a:buNone/>
            </a:pPr>
            <a:r>
              <a:rPr lang="nl-NL" sz="1800" dirty="0"/>
              <a:t>     -&lt; 3x per week ontlasting</a:t>
            </a:r>
          </a:p>
          <a:p>
            <a:pPr marL="0" indent="0">
              <a:buNone/>
            </a:pPr>
            <a:r>
              <a:rPr lang="nl-NL" sz="1800" dirty="0"/>
              <a:t>     - harde ontlasting</a:t>
            </a:r>
          </a:p>
          <a:p>
            <a:pPr marL="0" indent="0">
              <a:buNone/>
            </a:pPr>
            <a:r>
              <a:rPr lang="nl-NL" sz="1800" dirty="0"/>
              <a:t>     - ontlasting komt alleen met hard persen</a:t>
            </a:r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1800" dirty="0">
                <a:solidFill>
                  <a:schemeClr val="accent1"/>
                </a:solidFill>
              </a:rPr>
              <a:t>*</a:t>
            </a:r>
            <a:r>
              <a:rPr lang="nl-NL" sz="1800" dirty="0"/>
              <a:t> 30% heeft een vertraagde darmperistaltiek</a:t>
            </a:r>
          </a:p>
          <a:p>
            <a:pPr marL="0" indent="0">
              <a:buNone/>
            </a:pPr>
            <a:r>
              <a:rPr lang="nl-NL" sz="1800" dirty="0">
                <a:solidFill>
                  <a:schemeClr val="accent1"/>
                </a:solidFill>
              </a:rPr>
              <a:t>*</a:t>
            </a:r>
            <a:r>
              <a:rPr lang="nl-NL" sz="1800" dirty="0"/>
              <a:t> 60% heeft een anale en/of een rectale disfunctie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4D04ECC-1A4C-40DB-8B53-AFE3B9281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Darmproblemen bij de ziekte van Parkinson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186CEC5-D135-4344-811B-1B1D7D5AED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645024"/>
            <a:ext cx="2664296" cy="161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9288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E83A27C1-33B9-48EB-805C-BFEDAB4F4F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nl-NL" sz="3400" dirty="0"/>
              <a:t>Bij de </a:t>
            </a:r>
            <a:r>
              <a:rPr lang="nl-NL" sz="3400" dirty="0" err="1"/>
              <a:t>ZvP</a:t>
            </a:r>
            <a:r>
              <a:rPr lang="nl-NL" sz="3400" dirty="0"/>
              <a:t> is de maaglediging vaak onvolledig</a:t>
            </a:r>
          </a:p>
          <a:p>
            <a:r>
              <a:rPr lang="nl-NL" sz="3400" dirty="0"/>
              <a:t>Net als andere spieren worden de spieren in de darm ook trager. Daardoor krijgt het slijmvlies langer de tijd om vocht uit de ontlasting te onttrekken</a:t>
            </a:r>
          </a:p>
          <a:p>
            <a:pPr marL="0" indent="0">
              <a:buNone/>
            </a:pPr>
            <a:r>
              <a:rPr lang="nl-NL" sz="3400" dirty="0"/>
              <a:t>       Gevolg: hardere ontlasting</a:t>
            </a:r>
          </a:p>
          <a:p>
            <a:pPr marL="0" indent="0">
              <a:buNone/>
            </a:pPr>
            <a:endParaRPr lang="nl-NL" sz="3400" dirty="0"/>
          </a:p>
          <a:p>
            <a:pPr marL="0" indent="0">
              <a:buNone/>
            </a:pPr>
            <a:r>
              <a:rPr lang="nl-NL" sz="3400" dirty="0">
                <a:solidFill>
                  <a:schemeClr val="accent1"/>
                </a:solidFill>
              </a:rPr>
              <a:t>*</a:t>
            </a:r>
            <a:r>
              <a:rPr lang="nl-NL" sz="3400" dirty="0"/>
              <a:t>    Een overactieve bekkenbodem</a:t>
            </a:r>
          </a:p>
          <a:p>
            <a:pPr marL="0" indent="0">
              <a:buNone/>
            </a:pPr>
            <a:r>
              <a:rPr lang="nl-NL" sz="3400" dirty="0"/>
              <a:t>      veroorzaakt het eerder sluiten</a:t>
            </a:r>
          </a:p>
          <a:p>
            <a:pPr marL="0" indent="0">
              <a:buNone/>
            </a:pPr>
            <a:r>
              <a:rPr lang="nl-NL" sz="3400" dirty="0"/>
              <a:t>      van de externe kringspier.</a:t>
            </a:r>
          </a:p>
          <a:p>
            <a:pPr marL="0" indent="0">
              <a:buNone/>
            </a:pPr>
            <a:r>
              <a:rPr lang="nl-NL" sz="3400" dirty="0"/>
              <a:t>      Hierdoor blijft ontlasting langer in</a:t>
            </a:r>
          </a:p>
          <a:p>
            <a:pPr marL="0" indent="0">
              <a:buNone/>
            </a:pPr>
            <a:r>
              <a:rPr lang="nl-NL" sz="3400" dirty="0"/>
              <a:t>      het rectum, dikt in en wordt hard</a:t>
            </a:r>
          </a:p>
          <a:p>
            <a:pPr marL="0" indent="0">
              <a:buNone/>
            </a:pPr>
            <a:endParaRPr lang="nl-NL" sz="3400" dirty="0"/>
          </a:p>
          <a:p>
            <a:pPr marL="0" indent="0">
              <a:buNone/>
            </a:pPr>
            <a:r>
              <a:rPr lang="nl-NL" sz="3400" dirty="0"/>
              <a:t> </a:t>
            </a:r>
            <a:r>
              <a:rPr lang="nl-NL" sz="3400" dirty="0">
                <a:solidFill>
                  <a:schemeClr val="accent1"/>
                </a:solidFill>
              </a:rPr>
              <a:t>*</a:t>
            </a:r>
            <a:r>
              <a:rPr lang="nl-NL" sz="3400" dirty="0"/>
              <a:t>  Verkeerd persgedrag veroorzaakt</a:t>
            </a:r>
          </a:p>
          <a:p>
            <a:pPr marL="0" indent="0">
              <a:buNone/>
            </a:pPr>
            <a:r>
              <a:rPr lang="nl-NL" sz="3400" dirty="0"/>
              <a:t>     een incorrect en onvolledig ledigen </a:t>
            </a:r>
          </a:p>
          <a:p>
            <a:pPr marL="0" indent="0">
              <a:buNone/>
            </a:pPr>
            <a:r>
              <a:rPr lang="nl-NL" sz="3400" dirty="0"/>
              <a:t>     van de darm met als gevolg: indikken</a:t>
            </a:r>
          </a:p>
          <a:p>
            <a:pPr marL="0" indent="0">
              <a:buNone/>
            </a:pPr>
            <a:r>
              <a:rPr lang="nl-NL" sz="3400" dirty="0"/>
              <a:t>     en harder worden </a:t>
            </a:r>
            <a:r>
              <a:rPr lang="nl-NL" sz="3400" dirty="0" err="1"/>
              <a:t>vd</a:t>
            </a:r>
            <a:r>
              <a:rPr lang="nl-NL" sz="3400" dirty="0"/>
              <a:t> ontlasting</a:t>
            </a:r>
          </a:p>
          <a:p>
            <a:pPr marL="0" indent="0">
              <a:buNone/>
            </a:pPr>
            <a:r>
              <a:rPr lang="nl-NL" sz="1800" dirty="0"/>
              <a:t>     </a:t>
            </a:r>
          </a:p>
          <a:p>
            <a:pPr marL="0" indent="0">
              <a:buNone/>
            </a:pPr>
            <a:r>
              <a:rPr lang="nl-NL" sz="2000" dirty="0"/>
              <a:t>     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004DC9F-B47B-4616-A240-8B8E9FECE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obstipatie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120CB22-3B43-4085-8369-F645DC4C3B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29" y="3573016"/>
            <a:ext cx="4081204" cy="240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061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nl-NL" sz="1800" dirty="0"/>
              <a:t>Bekken</a:t>
            </a:r>
          </a:p>
          <a:p>
            <a:r>
              <a:rPr lang="nl-NL" sz="1800" dirty="0"/>
              <a:t>Bekkenbodem</a:t>
            </a:r>
          </a:p>
          <a:p>
            <a:r>
              <a:rPr lang="nl-NL" sz="1800" dirty="0"/>
              <a:t>Urine-incontinentie</a:t>
            </a:r>
          </a:p>
          <a:p>
            <a:r>
              <a:rPr lang="nl-NL" sz="1800" dirty="0"/>
              <a:t>Plasproblemen bij mannen en vrouwen</a:t>
            </a:r>
          </a:p>
          <a:p>
            <a:r>
              <a:rPr lang="nl-NL" sz="1800" dirty="0"/>
              <a:t>Verzakking</a:t>
            </a:r>
          </a:p>
          <a:p>
            <a:r>
              <a:rPr lang="nl-NL" sz="1800" dirty="0"/>
              <a:t>Seksuele problematiek</a:t>
            </a:r>
          </a:p>
          <a:p>
            <a:r>
              <a:rPr lang="nl-NL" sz="1800" dirty="0"/>
              <a:t>Ziekte van Parkinson</a:t>
            </a:r>
          </a:p>
          <a:p>
            <a:r>
              <a:rPr lang="nl-NL" sz="1800" dirty="0"/>
              <a:t>Blaasproblemen bij de </a:t>
            </a:r>
            <a:r>
              <a:rPr lang="nl-NL" sz="1800" dirty="0" err="1"/>
              <a:t>ZvP</a:t>
            </a:r>
            <a:endParaRPr lang="nl-NL" sz="1800" dirty="0"/>
          </a:p>
          <a:p>
            <a:r>
              <a:rPr lang="nl-NL" sz="1800" dirty="0"/>
              <a:t>Darmproblemen bij de </a:t>
            </a:r>
            <a:r>
              <a:rPr lang="nl-NL" sz="1800" dirty="0" err="1"/>
              <a:t>ZvP</a:t>
            </a:r>
            <a:endParaRPr lang="nl-NL" sz="1800" dirty="0"/>
          </a:p>
          <a:p>
            <a:r>
              <a:rPr lang="nl-NL" sz="1800" dirty="0"/>
              <a:t>Seksuele problemen bij de </a:t>
            </a:r>
            <a:r>
              <a:rPr lang="nl-NL" sz="1800" dirty="0" err="1"/>
              <a:t>ZvP</a:t>
            </a:r>
            <a:endParaRPr lang="nl-NL" sz="1800" dirty="0"/>
          </a:p>
          <a:p>
            <a:r>
              <a:rPr lang="nl-NL" sz="1800" dirty="0" err="1"/>
              <a:t>Bekkenfysiotherapeutische</a:t>
            </a:r>
            <a:r>
              <a:rPr lang="nl-NL" sz="1800" dirty="0"/>
              <a:t> behandel mogelijkheden</a:t>
            </a:r>
          </a:p>
          <a:p>
            <a:endParaRPr lang="nl-NL" sz="1800" dirty="0"/>
          </a:p>
          <a:p>
            <a:endParaRPr lang="nl-NL" sz="1800" dirty="0">
              <a:solidFill>
                <a:srgbClr val="59254F"/>
              </a:solidFill>
            </a:endParaRPr>
          </a:p>
          <a:p>
            <a:endParaRPr lang="nl-NL" dirty="0">
              <a:solidFill>
                <a:srgbClr val="59254F"/>
              </a:solidFill>
            </a:endParaRP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Inleiding</a:t>
            </a:r>
          </a:p>
        </p:txBody>
      </p:sp>
    </p:spTree>
    <p:extLst>
      <p:ext uri="{BB962C8B-B14F-4D97-AF65-F5344CB8AC3E}">
        <p14:creationId xmlns:p14="http://schemas.microsoft.com/office/powerpoint/2010/main" val="35022665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FD8328DE-4BC6-4356-BB89-8FA54434B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Door traagheid van de darmperistaltiek en obstipatie is de werking van medicatie vaak ook langzamer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Daardoor is er ook een grotere kans op responsfluctuaties</a:t>
            </a:r>
          </a:p>
          <a:p>
            <a:endParaRPr lang="nl-NL" dirty="0"/>
          </a:p>
          <a:p>
            <a:r>
              <a:rPr lang="nl-NL" dirty="0"/>
              <a:t>Anticholinergica en morfine geven een grotere kans op obstipatie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4768BC2-822F-4589-AF09-D6AD0368C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Obstipatie en medicatie</a:t>
            </a:r>
          </a:p>
        </p:txBody>
      </p:sp>
    </p:spTree>
    <p:extLst>
      <p:ext uri="{BB962C8B-B14F-4D97-AF65-F5344CB8AC3E}">
        <p14:creationId xmlns:p14="http://schemas.microsoft.com/office/powerpoint/2010/main" val="34171641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BA497C73-A0D7-41B7-A42E-3B68E0D781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Frequentie van seksueel contact neemt sterk af en de tevredenheid over seksueel functioneren is verminderd</a:t>
            </a:r>
          </a:p>
          <a:p>
            <a:r>
              <a:rPr lang="nl-NL" dirty="0"/>
              <a:t>Voorspellende factoren voor afnemen van seksuele functie: leeftijd, aanwezigheid v depressie, ernst </a:t>
            </a:r>
            <a:r>
              <a:rPr lang="nl-NL" dirty="0" err="1"/>
              <a:t>vd</a:t>
            </a:r>
            <a:r>
              <a:rPr lang="nl-NL" dirty="0"/>
              <a:t> ziekte</a:t>
            </a:r>
          </a:p>
          <a:p>
            <a:r>
              <a:rPr lang="nl-NL" dirty="0"/>
              <a:t>Parkinsonmedicatie kan o.a. leiden tot erectieproblemen of hyperseksualiteit</a:t>
            </a:r>
          </a:p>
          <a:p>
            <a:r>
              <a:rPr lang="nl-NL" dirty="0"/>
              <a:t>Antidepressiva kan leiden tot verlies v libido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22C824D-2C97-44E7-ADC6-D0F5AEAAD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Seksuele problemen bij de ziekte van Parkinson</a:t>
            </a:r>
          </a:p>
        </p:txBody>
      </p:sp>
    </p:spTree>
    <p:extLst>
      <p:ext uri="{BB962C8B-B14F-4D97-AF65-F5344CB8AC3E}">
        <p14:creationId xmlns:p14="http://schemas.microsoft.com/office/powerpoint/2010/main" val="38042018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BA75BA4B-4FDE-4E75-966F-E053393AE2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nl-NL" sz="3300" dirty="0"/>
              <a:t>Man: 60-70% heeft erectiestoornissen</a:t>
            </a:r>
          </a:p>
          <a:p>
            <a:pPr marL="0" indent="0">
              <a:buNone/>
            </a:pPr>
            <a:r>
              <a:rPr lang="nl-NL" sz="3300" dirty="0"/>
              <a:t>               minder opwinding</a:t>
            </a:r>
          </a:p>
          <a:p>
            <a:pPr marL="0" indent="0">
              <a:buNone/>
            </a:pPr>
            <a:r>
              <a:rPr lang="nl-NL" sz="3300" dirty="0"/>
              <a:t>               problemen met klaarkomen (minder intens en soms met  schokjes)</a:t>
            </a:r>
          </a:p>
          <a:p>
            <a:pPr marL="0" indent="0">
              <a:buNone/>
            </a:pPr>
            <a:endParaRPr lang="nl-NL" sz="3300" dirty="0"/>
          </a:p>
          <a:p>
            <a:pPr marL="0" indent="0">
              <a:buNone/>
            </a:pPr>
            <a:r>
              <a:rPr lang="nl-NL" sz="3300" dirty="0">
                <a:solidFill>
                  <a:schemeClr val="accent1"/>
                </a:solidFill>
              </a:rPr>
              <a:t>*</a:t>
            </a:r>
            <a:r>
              <a:rPr lang="nl-NL" sz="3300" dirty="0"/>
              <a:t>  Vrouw: problemen met lust</a:t>
            </a:r>
          </a:p>
          <a:p>
            <a:pPr marL="0" indent="0">
              <a:buNone/>
            </a:pPr>
            <a:r>
              <a:rPr lang="nl-NL" sz="3300" dirty="0"/>
              <a:t>                   minder opwinding</a:t>
            </a:r>
          </a:p>
          <a:p>
            <a:pPr marL="0" indent="0">
              <a:buNone/>
            </a:pPr>
            <a:r>
              <a:rPr lang="nl-NL" sz="3300" dirty="0"/>
              <a:t>                   minder vochtig vaginaal</a:t>
            </a:r>
          </a:p>
          <a:p>
            <a:pPr marL="0" indent="0">
              <a:buNone/>
            </a:pPr>
            <a:r>
              <a:rPr lang="nl-NL" sz="3300" dirty="0"/>
              <a:t>                   problemen met orgasme</a:t>
            </a:r>
          </a:p>
          <a:p>
            <a:pPr marL="0" indent="0">
              <a:buNone/>
            </a:pPr>
            <a:endParaRPr lang="nl-NL" sz="3300" dirty="0"/>
          </a:p>
          <a:p>
            <a:pPr marL="0" indent="0">
              <a:buNone/>
            </a:pPr>
            <a:r>
              <a:rPr lang="nl-NL" sz="3300" dirty="0">
                <a:solidFill>
                  <a:schemeClr val="accent1"/>
                </a:solidFill>
              </a:rPr>
              <a:t>*</a:t>
            </a:r>
            <a:r>
              <a:rPr lang="nl-NL" sz="3300" dirty="0"/>
              <a:t> Andere redenen voor seksuele problematiek: verminderd zelfbeeld, veranderend lichaam, bewegingsbeperking of tremor, partner die seks anders beleefd door verzorgende rol, niet meer in hetzelfde bed slapen door slaapproblemen.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              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B4FBF0F-CD66-445A-B805-11F14F21F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Seksuele stoornissen</a:t>
            </a:r>
          </a:p>
        </p:txBody>
      </p:sp>
    </p:spTree>
    <p:extLst>
      <p:ext uri="{BB962C8B-B14F-4D97-AF65-F5344CB8AC3E}">
        <p14:creationId xmlns:p14="http://schemas.microsoft.com/office/powerpoint/2010/main" val="24005364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0D076B66-D535-4676-97F1-6071CBB692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sz="1600" dirty="0"/>
              <a:t>Er vindt altijd eerst een uitgebreide intake en onderzoek plaats </a:t>
            </a:r>
          </a:p>
          <a:p>
            <a:r>
              <a:rPr lang="nl-NL" sz="1600" dirty="0"/>
              <a:t>Toilethouding/gedrag</a:t>
            </a:r>
          </a:p>
          <a:p>
            <a:r>
              <a:rPr lang="nl-NL" sz="1600" dirty="0"/>
              <a:t>Vochtintake reguleren</a:t>
            </a:r>
          </a:p>
          <a:p>
            <a:r>
              <a:rPr lang="nl-NL" sz="1600" dirty="0"/>
              <a:t>Nycturie: minder vochtinname na 20.00, vermijd koffie en alcohol ‘s avonds</a:t>
            </a:r>
          </a:p>
          <a:p>
            <a:r>
              <a:rPr lang="nl-NL" sz="1600" dirty="0"/>
              <a:t>Blaas trainen, klokplassen,  BB trainen op ontspanning, timing, kracht, coördinatie en duur</a:t>
            </a:r>
          </a:p>
          <a:p>
            <a:r>
              <a:rPr lang="nl-NL" sz="1600" dirty="0"/>
              <a:t>Buikdrukregulatie</a:t>
            </a:r>
          </a:p>
          <a:p>
            <a:r>
              <a:rPr lang="nl-NL" sz="1600" dirty="0"/>
              <a:t>Inlegmateriaal adviseren</a:t>
            </a:r>
          </a:p>
          <a:p>
            <a:r>
              <a:rPr lang="nl-NL" sz="1600" dirty="0"/>
              <a:t>Katheteriseren bespreken -&gt; incontinentie verpleegkundige/thuiszorg</a:t>
            </a:r>
          </a:p>
          <a:p>
            <a:r>
              <a:rPr lang="nl-NL" sz="1600" dirty="0"/>
              <a:t>Geriatrie ft: trainen mobiliteit, arm/handfunctie, houding/stabiliteit</a:t>
            </a:r>
          </a:p>
          <a:p>
            <a:r>
              <a:rPr lang="nl-NL" sz="1600" dirty="0"/>
              <a:t>In overleg met ergotherapie: hulpmiddelen op wc als verhoogd toilet, steunen aan de muur, makkelijke kleding</a:t>
            </a:r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C0A2FF9-E3D7-41EC-835C-3D91A489F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 err="1"/>
              <a:t>Bekkenfysiotherapeutische</a:t>
            </a:r>
            <a:r>
              <a:rPr lang="nl-NL" sz="3200" dirty="0"/>
              <a:t> behandelmogelijkheden bij blaasproblemen</a:t>
            </a:r>
          </a:p>
        </p:txBody>
      </p:sp>
    </p:spTree>
    <p:extLst>
      <p:ext uri="{BB962C8B-B14F-4D97-AF65-F5344CB8AC3E}">
        <p14:creationId xmlns:p14="http://schemas.microsoft.com/office/powerpoint/2010/main" val="14160226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Tips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Drink 2 liter vocht op een dag</a:t>
            </a:r>
          </a:p>
          <a:p>
            <a:r>
              <a:rPr lang="nl-NL" dirty="0"/>
              <a:t>Zittend plassen, ook mannen! </a:t>
            </a:r>
          </a:p>
          <a:p>
            <a:r>
              <a:rPr lang="nl-NL" dirty="0"/>
              <a:t>Neem de tijd voor het plassen</a:t>
            </a:r>
          </a:p>
          <a:p>
            <a:r>
              <a:rPr lang="nl-NL" b="1" dirty="0"/>
              <a:t>GEEN</a:t>
            </a:r>
            <a:r>
              <a:rPr lang="nl-NL" dirty="0"/>
              <a:t> stippeltjesplassen!!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996952"/>
            <a:ext cx="3302322" cy="3317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40132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09D84CC0-F1CB-4893-B809-652D9B38D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1800" dirty="0"/>
              <a:t>Toilethouding/toiletgedrag</a:t>
            </a:r>
          </a:p>
          <a:p>
            <a:r>
              <a:rPr lang="nl-NL" sz="1800" dirty="0"/>
              <a:t>Buikdrukregulatie</a:t>
            </a:r>
          </a:p>
          <a:p>
            <a:r>
              <a:rPr lang="nl-NL" sz="1800" dirty="0"/>
              <a:t>Goede perstechniek</a:t>
            </a:r>
          </a:p>
          <a:p>
            <a:r>
              <a:rPr lang="nl-NL" sz="1800" dirty="0"/>
              <a:t>Vocht/vezelintake: 1,5-2L ( 10 a 2 glazen)</a:t>
            </a:r>
          </a:p>
          <a:p>
            <a:r>
              <a:rPr lang="nl-NL" sz="1800" dirty="0"/>
              <a:t>Bekkenbodemtraining: ontspanning, timing, coördinatie, kracht en duur</a:t>
            </a:r>
          </a:p>
          <a:p>
            <a:r>
              <a:rPr lang="nl-NL" sz="1800" dirty="0"/>
              <a:t>Mobiliteit vergroten algemeen ( geriatrie-ft)</a:t>
            </a:r>
          </a:p>
          <a:p>
            <a:endParaRPr lang="nl-NL" sz="1800" dirty="0"/>
          </a:p>
          <a:p>
            <a:pPr marL="0" indent="0">
              <a:buNone/>
            </a:pPr>
            <a:r>
              <a:rPr lang="nl-NL" sz="1800" dirty="0">
                <a:solidFill>
                  <a:schemeClr val="accent1"/>
                </a:solidFill>
              </a:rPr>
              <a:t>-&gt;</a:t>
            </a:r>
            <a:r>
              <a:rPr lang="nl-NL" sz="1800" dirty="0"/>
              <a:t>  </a:t>
            </a:r>
            <a:r>
              <a:rPr lang="nl-NL" sz="1800" u="sng" dirty="0"/>
              <a:t>Arts</a:t>
            </a:r>
            <a:r>
              <a:rPr lang="nl-NL" sz="1800" dirty="0"/>
              <a:t>:  -vezelsupplementen ( </a:t>
            </a:r>
            <a:r>
              <a:rPr lang="nl-NL" sz="1800" dirty="0" err="1"/>
              <a:t>metamucil</a:t>
            </a:r>
            <a:r>
              <a:rPr lang="nl-NL" sz="1800" dirty="0"/>
              <a:t>, </a:t>
            </a:r>
            <a:r>
              <a:rPr lang="nl-NL" sz="1800" dirty="0" err="1"/>
              <a:t>psylliumvezels</a:t>
            </a:r>
            <a:r>
              <a:rPr lang="nl-NL" sz="1800" dirty="0"/>
              <a:t>)</a:t>
            </a:r>
          </a:p>
          <a:p>
            <a:pPr marL="0" indent="0">
              <a:buNone/>
            </a:pPr>
            <a:r>
              <a:rPr lang="nl-NL" sz="1800" dirty="0"/>
              <a:t>                 -laxantia ( </a:t>
            </a:r>
            <a:r>
              <a:rPr lang="nl-NL" sz="1800" dirty="0" err="1"/>
              <a:t>movicolon</a:t>
            </a:r>
            <a:r>
              <a:rPr lang="nl-NL" sz="1800" dirty="0"/>
              <a:t>, </a:t>
            </a:r>
            <a:r>
              <a:rPr lang="nl-NL" sz="1800" dirty="0" err="1"/>
              <a:t>Forlax</a:t>
            </a:r>
            <a:r>
              <a:rPr lang="nl-NL" sz="1800" dirty="0"/>
              <a:t>, klysma)</a:t>
            </a:r>
          </a:p>
          <a:p>
            <a:pPr marL="0" indent="0">
              <a:buNone/>
            </a:pPr>
            <a:r>
              <a:rPr lang="nl-NL" sz="1800" dirty="0"/>
              <a:t>                 -</a:t>
            </a:r>
            <a:r>
              <a:rPr lang="nl-NL" sz="1800" dirty="0" err="1"/>
              <a:t>domperidom</a:t>
            </a:r>
            <a:r>
              <a:rPr lang="nl-NL" sz="1800" dirty="0"/>
              <a:t> ( geeft toename darmbeweging)</a:t>
            </a:r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DA80EF2-CBBE-4B2D-9722-DC8C72678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 err="1"/>
              <a:t>Bekkenfysiotherapeutische</a:t>
            </a:r>
            <a:r>
              <a:rPr lang="nl-NL" sz="3200" dirty="0"/>
              <a:t> behandelmogelijkheden bij darmproblemen</a:t>
            </a:r>
          </a:p>
        </p:txBody>
      </p:sp>
    </p:spTree>
    <p:extLst>
      <p:ext uri="{BB962C8B-B14F-4D97-AF65-F5344CB8AC3E}">
        <p14:creationId xmlns:p14="http://schemas.microsoft.com/office/powerpoint/2010/main" val="38911166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C069151B-AD87-44E9-9DDC-BB6ED5E26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1800" dirty="0"/>
              <a:t>Bespreekbaar maken</a:t>
            </a:r>
          </a:p>
          <a:p>
            <a:r>
              <a:rPr lang="nl-NL" sz="1800" dirty="0" err="1"/>
              <a:t>Evt</a:t>
            </a:r>
            <a:r>
              <a:rPr lang="nl-NL" sz="1800" dirty="0"/>
              <a:t>  iom arts verwijzen naar NVVS geregistreerde seksuoloog</a:t>
            </a:r>
          </a:p>
          <a:p>
            <a:r>
              <a:rPr lang="nl-NL" sz="1800" dirty="0"/>
              <a:t>Advies gebruik v glijmiddel ( K-Y glijmiddel/gel Johnson </a:t>
            </a:r>
            <a:r>
              <a:rPr lang="nl-NL" sz="1800" dirty="0" err="1"/>
              <a:t>and</a:t>
            </a:r>
            <a:r>
              <a:rPr lang="nl-NL" sz="1800" dirty="0"/>
              <a:t> Johnson)</a:t>
            </a:r>
          </a:p>
          <a:p>
            <a:r>
              <a:rPr lang="nl-NL" sz="1800" dirty="0"/>
              <a:t>Bekkenbodem ontspanning</a:t>
            </a:r>
          </a:p>
          <a:p>
            <a:r>
              <a:rPr lang="nl-NL" sz="1800" dirty="0"/>
              <a:t>Bekkenbodem rekken manueel (aanleren)</a:t>
            </a:r>
          </a:p>
          <a:p>
            <a:endParaRPr lang="nl-NL" sz="1800" dirty="0"/>
          </a:p>
          <a:p>
            <a:pPr marL="0" indent="0">
              <a:buNone/>
            </a:pPr>
            <a:r>
              <a:rPr lang="nl-NL" sz="1800" dirty="0">
                <a:solidFill>
                  <a:schemeClr val="accent1"/>
                </a:solidFill>
              </a:rPr>
              <a:t>-&gt;</a:t>
            </a:r>
            <a:r>
              <a:rPr lang="nl-NL" sz="1800" dirty="0"/>
              <a:t> </a:t>
            </a:r>
            <a:r>
              <a:rPr lang="nl-NL" sz="1800" u="sng" dirty="0"/>
              <a:t>Arts</a:t>
            </a:r>
            <a:r>
              <a:rPr lang="nl-NL" sz="1800" dirty="0"/>
              <a:t>: -erectiepil</a:t>
            </a:r>
          </a:p>
          <a:p>
            <a:pPr marL="0" indent="0">
              <a:buNone/>
            </a:pPr>
            <a:r>
              <a:rPr lang="nl-NL" sz="1800" dirty="0"/>
              <a:t>               -</a:t>
            </a:r>
            <a:r>
              <a:rPr lang="nl-NL" sz="1800" dirty="0" err="1"/>
              <a:t>vacuumpomp</a:t>
            </a:r>
            <a:endParaRPr lang="nl-NL" sz="1800" dirty="0"/>
          </a:p>
          <a:p>
            <a:pPr marL="0" indent="0">
              <a:buNone/>
            </a:pPr>
            <a:r>
              <a:rPr lang="nl-NL" sz="1800" dirty="0"/>
              <a:t>               -vibrator bij gevoelsstoornis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3B97AF8-F4F4-463F-A67F-74FECD8DB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3200" dirty="0" err="1"/>
              <a:t>Bekkenfysiotherapeutische</a:t>
            </a:r>
            <a:r>
              <a:rPr lang="nl-NL" sz="3200" dirty="0"/>
              <a:t> behandelmogelijkheden bij seksuele problemen</a:t>
            </a:r>
          </a:p>
        </p:txBody>
      </p:sp>
    </p:spTree>
    <p:extLst>
      <p:ext uri="{BB962C8B-B14F-4D97-AF65-F5344CB8AC3E}">
        <p14:creationId xmlns:p14="http://schemas.microsoft.com/office/powerpoint/2010/main" val="28316955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nl-NL" dirty="0"/>
              <a:t>Het goed leren aan- en ontspannen van de bekkenbodem vergt oefening en concentratie </a:t>
            </a:r>
          </a:p>
          <a:p>
            <a:r>
              <a:rPr lang="nl-NL" dirty="0"/>
              <a:t>Omdat niet zichtbaar is wat u doet moet het gevoel van de juiste beweging goed aangeleerd worden, mede mogelijk middels de MAPLe</a:t>
            </a:r>
          </a:p>
          <a:p>
            <a:r>
              <a:rPr lang="nl-NL" dirty="0"/>
              <a:t>Ervaring leert ons dat veel mensen verkeerd aanspannen/trainen met meer klachten tot gevolg</a:t>
            </a:r>
          </a:p>
          <a:p>
            <a:r>
              <a:rPr lang="nl-NL" dirty="0"/>
              <a:t>Ons advies is dan ook om te trainen onder begeleiding van een geregistreerde bekkenfysiotherapeut</a:t>
            </a:r>
          </a:p>
          <a:p>
            <a:r>
              <a:rPr lang="nl-NL" dirty="0"/>
              <a:t>Een goed begin is het halve werk!!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Training bekkenbodem</a:t>
            </a:r>
          </a:p>
        </p:txBody>
      </p:sp>
    </p:spTree>
    <p:extLst>
      <p:ext uri="{BB962C8B-B14F-4D97-AF65-F5344CB8AC3E}">
        <p14:creationId xmlns:p14="http://schemas.microsoft.com/office/powerpoint/2010/main" val="21941213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9166" y="2096827"/>
            <a:ext cx="3298358" cy="4395695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MAPLe</a:t>
            </a:r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7162" y="2593770"/>
            <a:ext cx="4660004" cy="349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0588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>
                <a:solidFill>
                  <a:srgbClr val="073E87"/>
                </a:solidFill>
                <a:latin typeface="Calibri" charset="0"/>
              </a:rPr>
              <a:t>Het meten van spieractiviteit en het zichtbaar maken van contractie en relaxatie van de spier</a:t>
            </a:r>
          </a:p>
          <a:p>
            <a:r>
              <a:rPr lang="nl-NL" dirty="0" err="1">
                <a:solidFill>
                  <a:srgbClr val="073E87"/>
                </a:solidFill>
                <a:latin typeface="Calibri" charset="0"/>
              </a:rPr>
              <a:t>Probe</a:t>
            </a:r>
            <a:r>
              <a:rPr lang="nl-NL" dirty="0">
                <a:solidFill>
                  <a:srgbClr val="073E87"/>
                </a:solidFill>
                <a:latin typeface="Calibri" charset="0"/>
              </a:rPr>
              <a:t> meet op 24 punten in de bekkenbodem  </a:t>
            </a:r>
          </a:p>
          <a:p>
            <a:r>
              <a:rPr lang="nl-NL" dirty="0">
                <a:solidFill>
                  <a:srgbClr val="073E87"/>
                </a:solidFill>
                <a:latin typeface="Calibri" charset="0"/>
              </a:rPr>
              <a:t>Hierdoor kun je verschillen in spanning/activiteit tussen de verschillende spieren van de bekkenbodem aantonen </a:t>
            </a:r>
          </a:p>
          <a:p>
            <a:pPr marL="0" indent="0">
              <a:buNone/>
            </a:pPr>
            <a:r>
              <a:rPr lang="nl-NL" dirty="0">
                <a:latin typeface="Calibri" charset="0"/>
              </a:rPr>
              <a:t> </a:t>
            </a:r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Mogelijkheden </a:t>
            </a:r>
            <a:r>
              <a:rPr lang="nl-NL" dirty="0" err="1"/>
              <a:t>MAPLe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2335" y="4357618"/>
            <a:ext cx="988335" cy="177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297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Image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65946" y="2923410"/>
            <a:ext cx="5883296" cy="2513778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Bekken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261" y="2787795"/>
            <a:ext cx="2334410" cy="292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2027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A2B3C47B-FC43-4C28-A85F-3302E9075B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Ondanks dat er nog weinig wetenschappelijke onderbouwing is adviseert de richtlijn Parkinson van het KNGF en de multidisciplinaire richtlijn Parkinson bekkenfysiotherapie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AEB8E58-ED46-431D-9111-2B33716E8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Richtlijn Parkinson</a:t>
            </a:r>
          </a:p>
        </p:txBody>
      </p:sp>
    </p:spTree>
    <p:extLst>
      <p:ext uri="{BB962C8B-B14F-4D97-AF65-F5344CB8AC3E}">
        <p14:creationId xmlns:p14="http://schemas.microsoft.com/office/powerpoint/2010/main" val="11391600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72067" y="1484784"/>
            <a:ext cx="7408333" cy="464137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/>
              <a:t>Vergoeding van 9 behandelingen bekkenfysiotherapie bij urine-incontinentie vanuit de basisverzekering</a:t>
            </a:r>
            <a:endParaRPr lang="nl-NL" dirty="0"/>
          </a:p>
          <a:p>
            <a:endParaRPr lang="nl-NL" dirty="0"/>
          </a:p>
          <a:p>
            <a:r>
              <a:rPr lang="nl-NL" dirty="0"/>
              <a:t>Vergoeding van andere bekken- en bekkenbodemklachten dan urine-incontinentie vanuit de aanvullende verzekering</a:t>
            </a:r>
          </a:p>
          <a:p>
            <a:endParaRPr lang="nl-NL" dirty="0"/>
          </a:p>
          <a:p>
            <a:r>
              <a:rPr lang="nl-NL" dirty="0"/>
              <a:t>Directe toegankelijkheid fysiotherapie;  zonder tussenkomst van een arts kan u een afspraak maken voor (bekken)fysiotherapie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Vergoedingen</a:t>
            </a:r>
          </a:p>
        </p:txBody>
      </p:sp>
    </p:spTree>
    <p:extLst>
      <p:ext uri="{BB962C8B-B14F-4D97-AF65-F5344CB8AC3E}">
        <p14:creationId xmlns:p14="http://schemas.microsoft.com/office/powerpoint/2010/main" val="37496128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Vragen?</a:t>
            </a:r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284984"/>
            <a:ext cx="4734244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52887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b="1" dirty="0">
                <a:cs typeface="Arial" panose="020B0604020202020204" pitchFamily="34" charset="0"/>
              </a:rPr>
              <a:t>Dank voor uw aandacht</a:t>
            </a:r>
            <a:b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27584" y="3556001"/>
            <a:ext cx="7992888" cy="1473200"/>
          </a:xfrm>
        </p:spPr>
        <p:txBody>
          <a:bodyPr numCol="1">
            <a:normAutofit fontScale="25000" lnSpcReduction="20000"/>
          </a:bodyPr>
          <a:lstStyle/>
          <a:p>
            <a:r>
              <a:rPr lang="nl-NL" sz="8000" b="1" dirty="0">
                <a:solidFill>
                  <a:srgbClr val="59254F"/>
                </a:solidFill>
              </a:rPr>
              <a:t>www.fysiosens.nl </a:t>
            </a:r>
          </a:p>
          <a:p>
            <a:endParaRPr lang="nl-NL" sz="8000" dirty="0">
              <a:solidFill>
                <a:srgbClr val="59254F"/>
              </a:solidFill>
            </a:endParaRPr>
          </a:p>
          <a:p>
            <a:pPr algn="l"/>
            <a:r>
              <a:rPr lang="nl-NL" sz="8000" dirty="0">
                <a:solidFill>
                  <a:srgbClr val="59254F"/>
                </a:solidFill>
              </a:rPr>
              <a:t>Grotestraat 40-42 	7443 BJ </a:t>
            </a:r>
            <a:r>
              <a:rPr lang="nl-NL" sz="8000" dirty="0" err="1">
                <a:solidFill>
                  <a:srgbClr val="59254F"/>
                </a:solidFill>
              </a:rPr>
              <a:t>Nijverdal</a:t>
            </a:r>
            <a:r>
              <a:rPr lang="nl-NL" sz="8000" dirty="0">
                <a:solidFill>
                  <a:srgbClr val="59254F"/>
                </a:solidFill>
              </a:rPr>
              <a:t>	0548-612459</a:t>
            </a:r>
          </a:p>
          <a:p>
            <a:pPr algn="l"/>
            <a:r>
              <a:rPr lang="nl-NL" sz="8000" dirty="0">
                <a:solidFill>
                  <a:srgbClr val="59254F"/>
                </a:solidFill>
              </a:rPr>
              <a:t>Mensinkweg 41 a	7442 TA </a:t>
            </a:r>
            <a:r>
              <a:rPr lang="nl-NL" sz="8000" dirty="0" err="1">
                <a:solidFill>
                  <a:srgbClr val="59254F"/>
                </a:solidFill>
              </a:rPr>
              <a:t>Nijverdal</a:t>
            </a:r>
            <a:r>
              <a:rPr lang="nl-NL" sz="8000" dirty="0">
                <a:solidFill>
                  <a:srgbClr val="59254F"/>
                </a:solidFill>
              </a:rPr>
              <a:t> 	0548-611800</a:t>
            </a:r>
          </a:p>
          <a:p>
            <a:pPr algn="l"/>
            <a:endParaRPr lang="nl-NL" sz="8000" dirty="0">
              <a:solidFill>
                <a:srgbClr val="59254F"/>
              </a:solidFill>
            </a:endParaRPr>
          </a:p>
          <a:p>
            <a:pPr algn="l"/>
            <a:endParaRPr lang="nl-NL" sz="2400" dirty="0"/>
          </a:p>
          <a:p>
            <a:pPr algn="l"/>
            <a:endParaRPr lang="nl-NL" sz="2400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56" y="5442822"/>
            <a:ext cx="1368152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666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nl-NL" dirty="0">
                <a:solidFill>
                  <a:srgbClr val="DB0CDB"/>
                </a:solidFill>
                <a:latin typeface="Candara" charset="0"/>
              </a:rPr>
              <a:t>* </a:t>
            </a:r>
            <a:r>
              <a:rPr lang="nl-NL" dirty="0">
                <a:solidFill>
                  <a:srgbClr val="073E87"/>
                </a:solidFill>
                <a:latin typeface="Candara" charset="0"/>
              </a:rPr>
              <a:t>Het bekken is een grote ring van 4 botdelen die aan de bovenkant de wervelkolom (ruggengraat) ondersteunt en aan de onderkant de benen met het lichaam verbindt. </a:t>
            </a:r>
          </a:p>
          <a:p>
            <a:pPr marL="0" indent="0">
              <a:buNone/>
            </a:pPr>
            <a:r>
              <a:rPr lang="nl-NL" dirty="0">
                <a:solidFill>
                  <a:srgbClr val="F442F4"/>
                </a:solidFill>
                <a:latin typeface="Candara" charset="0"/>
              </a:rPr>
              <a:t>* </a:t>
            </a:r>
            <a:r>
              <a:rPr lang="nl-NL" dirty="0">
                <a:solidFill>
                  <a:srgbClr val="073E87"/>
                </a:solidFill>
                <a:latin typeface="Candara" charset="0"/>
              </a:rPr>
              <a:t>Het bekken brengt het gewicht van de wervelkolom   over op het dijbeen</a:t>
            </a:r>
          </a:p>
          <a:p>
            <a:pPr marL="0" indent="0">
              <a:buNone/>
            </a:pPr>
            <a:r>
              <a:rPr lang="nl-NL" dirty="0">
                <a:solidFill>
                  <a:srgbClr val="F442F4"/>
                </a:solidFill>
                <a:latin typeface="Candara" charset="0"/>
              </a:rPr>
              <a:t>*</a:t>
            </a:r>
            <a:r>
              <a:rPr lang="nl-NL" dirty="0">
                <a:solidFill>
                  <a:srgbClr val="073E87"/>
                </a:solidFill>
                <a:latin typeface="Candara" charset="0"/>
              </a:rPr>
              <a:t> Het beschermt de organen in de bekkenholte</a:t>
            </a:r>
          </a:p>
          <a:p>
            <a:pPr marL="0" indent="0">
              <a:buNone/>
            </a:pPr>
            <a:r>
              <a:rPr lang="nl-NL" dirty="0">
                <a:solidFill>
                  <a:srgbClr val="F442F4"/>
                </a:solidFill>
                <a:latin typeface="Candara" charset="0"/>
              </a:rPr>
              <a:t>*</a:t>
            </a:r>
            <a:r>
              <a:rPr lang="nl-NL" dirty="0">
                <a:solidFill>
                  <a:srgbClr val="073E87"/>
                </a:solidFill>
                <a:latin typeface="Candara" charset="0"/>
              </a:rPr>
              <a:t> Het zorgt voor aanhechtingspunten voor de spieren van de romp en de onderste ledematen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Bouw en functie bekken</a:t>
            </a:r>
          </a:p>
        </p:txBody>
      </p:sp>
    </p:spTree>
    <p:extLst>
      <p:ext uri="{BB962C8B-B14F-4D97-AF65-F5344CB8AC3E}">
        <p14:creationId xmlns:p14="http://schemas.microsoft.com/office/powerpoint/2010/main" val="1424276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50"/>
          <a:stretch/>
        </p:blipFill>
        <p:spPr>
          <a:xfrm>
            <a:off x="1043608" y="2852936"/>
            <a:ext cx="7200800" cy="2754008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Bekkenbodem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2267744" y="5733256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002060"/>
                </a:solidFill>
              </a:rPr>
              <a:t>Vrouw				    Man</a:t>
            </a:r>
          </a:p>
        </p:txBody>
      </p:sp>
    </p:spTree>
    <p:extLst>
      <p:ext uri="{BB962C8B-B14F-4D97-AF65-F5344CB8AC3E}">
        <p14:creationId xmlns:p14="http://schemas.microsoft.com/office/powerpoint/2010/main" val="2641914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Vrouw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603" b="9694"/>
          <a:stretch/>
        </p:blipFill>
        <p:spPr>
          <a:xfrm>
            <a:off x="6372231" y="3681616"/>
            <a:ext cx="0" cy="0"/>
          </a:xfrm>
        </p:spPr>
      </p:pic>
      <p:sp>
        <p:nvSpPr>
          <p:cNvPr id="2" name="Tijdelijke aanduiding voor inhoud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Organen:</a:t>
            </a:r>
          </a:p>
          <a:p>
            <a:r>
              <a:rPr lang="nl-NL" dirty="0"/>
              <a:t>Blaas</a:t>
            </a:r>
          </a:p>
          <a:p>
            <a:r>
              <a:rPr lang="nl-NL" dirty="0"/>
              <a:t>Baarmoeder</a:t>
            </a:r>
          </a:p>
          <a:p>
            <a:r>
              <a:rPr lang="nl-NL" dirty="0"/>
              <a:t>Endeldarm</a:t>
            </a:r>
          </a:p>
          <a:p>
            <a:endParaRPr lang="nl-NL" dirty="0"/>
          </a:p>
        </p:txBody>
      </p:sp>
      <p:sp>
        <p:nvSpPr>
          <p:cNvPr id="5" name="AutoShape 2" descr="Afbeeldingsresultaat voor bekkenbodem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4" descr="Afbeeldingsresultaat voor bekkenbodem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29" y="2780928"/>
            <a:ext cx="3493100" cy="26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369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Organen:</a:t>
            </a:r>
          </a:p>
          <a:p>
            <a:r>
              <a:rPr lang="nl-NL" dirty="0"/>
              <a:t>Blaas</a:t>
            </a:r>
          </a:p>
          <a:p>
            <a:r>
              <a:rPr lang="nl-NL" dirty="0"/>
              <a:t>Prostaat</a:t>
            </a:r>
          </a:p>
          <a:p>
            <a:r>
              <a:rPr lang="nl-NL" dirty="0"/>
              <a:t>Endeldarm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74"/>
          <a:stretch/>
        </p:blipFill>
        <p:spPr bwMode="auto">
          <a:xfrm>
            <a:off x="539552" y="2708920"/>
            <a:ext cx="3528392" cy="3573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376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NL" dirty="0"/>
              <a:t>De bekkenbodem heeft verschillende functies: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Sluitfunctie, ophouden van urine/ontlasting/windjes</a:t>
            </a:r>
          </a:p>
          <a:p>
            <a:r>
              <a:rPr lang="nl-NL" dirty="0"/>
              <a:t>Ontspannen functie, lozen van urine/ontlasting/windjes</a:t>
            </a:r>
          </a:p>
          <a:p>
            <a:r>
              <a:rPr lang="nl-NL" dirty="0"/>
              <a:t>Seksuele functie </a:t>
            </a:r>
          </a:p>
          <a:p>
            <a:r>
              <a:rPr lang="nl-NL" dirty="0"/>
              <a:t>Ondersteunen organen</a:t>
            </a:r>
          </a:p>
          <a:p>
            <a:r>
              <a:rPr lang="nl-NL" dirty="0"/>
              <a:t>Steunfunctie onderrug/bekken</a:t>
            </a:r>
          </a:p>
          <a:p>
            <a:pPr marL="0" indent="0">
              <a:buNone/>
            </a:pPr>
            <a:r>
              <a:rPr lang="nl-NL" dirty="0"/>
              <a:t>  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Functie bekkenbodem</a:t>
            </a:r>
          </a:p>
        </p:txBody>
      </p:sp>
    </p:spTree>
    <p:extLst>
      <p:ext uri="{BB962C8B-B14F-4D97-AF65-F5344CB8AC3E}">
        <p14:creationId xmlns:p14="http://schemas.microsoft.com/office/powerpoint/2010/main" val="13615544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olfvorm">
  <a:themeElements>
    <a:clrScheme name="Aangepast 1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F442F4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Golfv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olfv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1047</TotalTime>
  <Words>1674</Words>
  <Application>Microsoft Office PowerPoint</Application>
  <PresentationFormat>Diavoorstelling (4:3)</PresentationFormat>
  <Paragraphs>292</Paragraphs>
  <Slides>43</Slides>
  <Notes>11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43</vt:i4>
      </vt:variant>
      <vt:variant>
        <vt:lpstr>Aangepaste voorstellingen</vt:lpstr>
      </vt:variant>
      <vt:variant>
        <vt:i4>1</vt:i4>
      </vt:variant>
    </vt:vector>
  </HeadingPairs>
  <TitlesOfParts>
    <vt:vector size="49" baseType="lpstr">
      <vt:lpstr>Arial</vt:lpstr>
      <vt:lpstr>Calibri</vt:lpstr>
      <vt:lpstr>Candara</vt:lpstr>
      <vt:lpstr>Symbol</vt:lpstr>
      <vt:lpstr>Golfvorm</vt:lpstr>
      <vt:lpstr>PowerPoint-presentatie</vt:lpstr>
      <vt:lpstr>Voorstellen</vt:lpstr>
      <vt:lpstr>Inleiding</vt:lpstr>
      <vt:lpstr>Bekken</vt:lpstr>
      <vt:lpstr>Bouw en functie bekken</vt:lpstr>
      <vt:lpstr>Bekkenbodem</vt:lpstr>
      <vt:lpstr>Vrouw</vt:lpstr>
      <vt:lpstr>Man</vt:lpstr>
      <vt:lpstr>Functie bekkenbodem</vt:lpstr>
      <vt:lpstr>Bekkenbodemproblemen</vt:lpstr>
      <vt:lpstr>Oorzaak mogelijk problemen</vt:lpstr>
      <vt:lpstr>Urine-incontinentie</vt:lpstr>
      <vt:lpstr>Stress urine-incontinentie </vt:lpstr>
      <vt:lpstr>Urge urine-incontinentie</vt:lpstr>
      <vt:lpstr>Plasproblemen </vt:lpstr>
      <vt:lpstr>Kenmerken prostaat verandering</vt:lpstr>
      <vt:lpstr>Plasproblemen bij prostaatvergroting</vt:lpstr>
      <vt:lpstr>Verzakking</vt:lpstr>
      <vt:lpstr>Klachten passend bij een verzakking</vt:lpstr>
      <vt:lpstr>Oorzaken van een verzakking</vt:lpstr>
      <vt:lpstr>Seksuele problematiek </vt:lpstr>
      <vt:lpstr>Ziekte van Parkinson</vt:lpstr>
      <vt:lpstr>Blaasproblemen bij de ziekte van Parkinson</vt:lpstr>
      <vt:lpstr>Blaasspier ( detrusor)</vt:lpstr>
      <vt:lpstr>Detrusor overactief</vt:lpstr>
      <vt:lpstr>Chronische urineretentie</vt:lpstr>
      <vt:lpstr>Acute retentie</vt:lpstr>
      <vt:lpstr>Darmproblemen bij de ziekte van Parkinson</vt:lpstr>
      <vt:lpstr>obstipatie</vt:lpstr>
      <vt:lpstr>Obstipatie en medicatie</vt:lpstr>
      <vt:lpstr>Seksuele problemen bij de ziekte van Parkinson</vt:lpstr>
      <vt:lpstr>Seksuele stoornissen</vt:lpstr>
      <vt:lpstr>Bekkenfysiotherapeutische behandelmogelijkheden bij blaasproblemen</vt:lpstr>
      <vt:lpstr>Tips</vt:lpstr>
      <vt:lpstr>Bekkenfysiotherapeutische behandelmogelijkheden bij darmproblemen</vt:lpstr>
      <vt:lpstr>Bekkenfysiotherapeutische behandelmogelijkheden bij seksuele problemen</vt:lpstr>
      <vt:lpstr>Training bekkenbodem</vt:lpstr>
      <vt:lpstr>MAPLe</vt:lpstr>
      <vt:lpstr>Mogelijkheden MAPLe</vt:lpstr>
      <vt:lpstr>Richtlijn Parkinson</vt:lpstr>
      <vt:lpstr>Vergoedingen</vt:lpstr>
      <vt:lpstr>Vragen?</vt:lpstr>
      <vt:lpstr>Dank voor uw aandacht </vt:lpstr>
      <vt:lpstr>Aangepaste voorstelling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Partneravond Zwangerfit</dc:title>
  <dc:creator>Dionne Beltman</dc:creator>
  <cp:lastModifiedBy>Hessel Reekers</cp:lastModifiedBy>
  <cp:revision>130</cp:revision>
  <dcterms:created xsi:type="dcterms:W3CDTF">2014-01-21T18:22:42Z</dcterms:created>
  <dcterms:modified xsi:type="dcterms:W3CDTF">2018-01-09T20:25:35Z</dcterms:modified>
</cp:coreProperties>
</file>