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4"/>
  </p:sldMasterIdLst>
  <p:notesMasterIdLst>
    <p:notesMasterId r:id="rId31"/>
  </p:notesMasterIdLst>
  <p:sldIdLst>
    <p:sldId id="256" r:id="rId5"/>
    <p:sldId id="280" r:id="rId6"/>
    <p:sldId id="281" r:id="rId7"/>
    <p:sldId id="260" r:id="rId8"/>
    <p:sldId id="261" r:id="rId9"/>
    <p:sldId id="262" r:id="rId10"/>
    <p:sldId id="263" r:id="rId11"/>
    <p:sldId id="264" r:id="rId12"/>
    <p:sldId id="266" r:id="rId13"/>
    <p:sldId id="268" r:id="rId14"/>
    <p:sldId id="267" r:id="rId15"/>
    <p:sldId id="273" r:id="rId16"/>
    <p:sldId id="265" r:id="rId17"/>
    <p:sldId id="279" r:id="rId18"/>
    <p:sldId id="283" r:id="rId19"/>
    <p:sldId id="269" r:id="rId20"/>
    <p:sldId id="272" r:id="rId21"/>
    <p:sldId id="276" r:id="rId22"/>
    <p:sldId id="270" r:id="rId23"/>
    <p:sldId id="275" r:id="rId24"/>
    <p:sldId id="271" r:id="rId25"/>
    <p:sldId id="274" r:id="rId26"/>
    <p:sldId id="277" r:id="rId27"/>
    <p:sldId id="278" r:id="rId28"/>
    <p:sldId id="285" r:id="rId29"/>
    <p:sldId id="282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84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9E6888-63B3-4E05-9677-3356A32FF88D}" type="datetimeFigureOut">
              <a:rPr lang="nl-NL" smtClean="0"/>
              <a:t>02-07-2024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A11C22-3FB3-48A8-B5BC-CED2A4EA13B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7649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dirty="0" smtClean="0"/>
              <a:t>Na Alzheimer meest voorkomende chronische neurodegeneratieve aandoening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28C08A-0A76-6F4A-8C08-C1E9840D7822}" type="slidenum">
              <a:rPr lang="nl-NL" smtClean="0"/>
              <a:pPr>
                <a:defRPr/>
              </a:pPr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2706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Dementie: Prevalentie 41%, cumulatieve incidentie 78%</a:t>
            </a:r>
          </a:p>
          <a:p>
            <a:r>
              <a:rPr lang="nl-NL" dirty="0" smtClean="0"/>
              <a:t>Depressie: prevalentie 50%</a:t>
            </a:r>
          </a:p>
          <a:p>
            <a:endParaRPr lang="nl-NL" dirty="0" smtClean="0"/>
          </a:p>
          <a:p>
            <a:pPr lvl="1"/>
            <a:r>
              <a:rPr lang="nl-NL" altLang="nl-NL" sz="2400" dirty="0" smtClean="0"/>
              <a:t>Levendige dromen/ nachtmerries</a:t>
            </a:r>
          </a:p>
          <a:p>
            <a:pPr lvl="1"/>
            <a:r>
              <a:rPr lang="nl-NL" altLang="nl-NL" sz="2400" dirty="0" smtClean="0"/>
              <a:t>Nachtelijk off</a:t>
            </a:r>
          </a:p>
          <a:p>
            <a:pPr lvl="1"/>
            <a:r>
              <a:rPr lang="nl-NL" altLang="nl-NL" sz="2400" dirty="0" smtClean="0"/>
              <a:t>Nycturie</a:t>
            </a:r>
          </a:p>
          <a:p>
            <a:pPr lvl="1"/>
            <a:r>
              <a:rPr lang="nl-NL" altLang="nl-NL" sz="2400" dirty="0" smtClean="0"/>
              <a:t>REM-sleep </a:t>
            </a:r>
            <a:r>
              <a:rPr lang="nl-NL" altLang="nl-NL" sz="2400" dirty="0" err="1" smtClean="0"/>
              <a:t>behav</a:t>
            </a:r>
            <a:r>
              <a:rPr lang="nl-NL" altLang="nl-NL" sz="2400" dirty="0" smtClean="0"/>
              <a:t>. Disorder</a:t>
            </a:r>
          </a:p>
          <a:p>
            <a:pPr lvl="1"/>
            <a:r>
              <a:rPr lang="nl-NL" altLang="nl-NL" sz="2400" dirty="0" smtClean="0"/>
              <a:t>Restless </a:t>
            </a:r>
            <a:r>
              <a:rPr lang="nl-NL" altLang="nl-NL" sz="2400" dirty="0" err="1" smtClean="0"/>
              <a:t>legs</a:t>
            </a:r>
            <a:endParaRPr lang="nl-NL" altLang="nl-NL" sz="2400" dirty="0" smtClean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80457C-676C-4766-AB65-EA04D47ED5CF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1767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 smtClean="0"/>
              <a:t>Met impulsen werking bepaalde hersengebieden blokkeren</a:t>
            </a:r>
          </a:p>
          <a:p>
            <a:r>
              <a:rPr lang="nl-NL" dirty="0" smtClean="0"/>
              <a:t>Contra-indicaties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oa</a:t>
            </a:r>
            <a:r>
              <a:rPr lang="nl-NL" baseline="0" dirty="0" smtClean="0"/>
              <a:t> leeftijd, cognitie, balans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3FFD9C-C5A8-2F4D-B802-1AB1928E7BC1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6856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Voordelen</a:t>
            </a:r>
          </a:p>
          <a:p>
            <a:r>
              <a:rPr lang="nl-NL" dirty="0" smtClean="0"/>
              <a:t>Monotherapie</a:t>
            </a:r>
          </a:p>
          <a:p>
            <a:pPr lvl="1"/>
            <a:r>
              <a:rPr lang="nl-NL" dirty="0" smtClean="0"/>
              <a:t>geschikt voor patiënten moeite met inname orale medicatie</a:t>
            </a:r>
          </a:p>
          <a:p>
            <a:pPr lvl="2"/>
            <a:r>
              <a:rPr lang="nl-NL" dirty="0" smtClean="0"/>
              <a:t>Cognitieve stoornissen</a:t>
            </a:r>
          </a:p>
          <a:p>
            <a:pPr lvl="2"/>
            <a:r>
              <a:rPr lang="nl-NL" dirty="0" smtClean="0"/>
              <a:t>Niet therapietrouw</a:t>
            </a:r>
          </a:p>
          <a:p>
            <a:r>
              <a:rPr lang="nl-NL" dirty="0" smtClean="0"/>
              <a:t>24 uur per dag behandeling mogelijk (geen tolerantie)</a:t>
            </a:r>
          </a:p>
          <a:p>
            <a:endParaRPr lang="nl-NL" dirty="0" smtClean="0"/>
          </a:p>
          <a:p>
            <a:r>
              <a:rPr lang="nl-NL" dirty="0" smtClean="0"/>
              <a:t>Nadelen</a:t>
            </a:r>
          </a:p>
          <a:p>
            <a:r>
              <a:rPr lang="nl-NL" sz="1200" dirty="0" smtClean="0"/>
              <a:t>Niet voor overbrugging geschikt</a:t>
            </a:r>
          </a:p>
          <a:p>
            <a:r>
              <a:rPr lang="nl-NL" sz="1200" dirty="0" smtClean="0"/>
              <a:t>Mantelzorger nodig</a:t>
            </a:r>
          </a:p>
          <a:p>
            <a:r>
              <a:rPr lang="nl-NL" sz="1200" dirty="0" smtClean="0"/>
              <a:t>Complicaties: gerelateerd aan PEG-J sonde 95-100%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28C08A-0A76-6F4A-8C08-C1E9840D7822}" type="slidenum">
              <a:rPr lang="nl-NL" smtClean="0"/>
              <a:pPr>
                <a:defRPr/>
              </a:pPr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1480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Bijwerkingen</a:t>
            </a:r>
          </a:p>
          <a:p>
            <a:r>
              <a:rPr lang="nl-NL" dirty="0" smtClean="0"/>
              <a:t>subcutane noduli: 68% (9% ernstig)</a:t>
            </a:r>
          </a:p>
          <a:p>
            <a:pPr lvl="1"/>
            <a:r>
              <a:rPr lang="nl-NL" dirty="0" smtClean="0"/>
              <a:t>Lokale massage/ wisselen infusieplaats</a:t>
            </a:r>
          </a:p>
          <a:p>
            <a:r>
              <a:rPr lang="nl-NL" dirty="0" smtClean="0"/>
              <a:t>Slaperigheid: 29%</a:t>
            </a:r>
          </a:p>
          <a:p>
            <a:r>
              <a:rPr lang="nl-NL" dirty="0" smtClean="0"/>
              <a:t>Hypotensie: 9% </a:t>
            </a:r>
          </a:p>
          <a:p>
            <a:r>
              <a:rPr lang="nl-NL" dirty="0" smtClean="0"/>
              <a:t>Hallucinaties nemen niet toe! </a:t>
            </a:r>
          </a:p>
          <a:p>
            <a:r>
              <a:rPr lang="nl-NL" dirty="0" smtClean="0"/>
              <a:t>Misselijkheid en braken</a:t>
            </a:r>
          </a:p>
          <a:p>
            <a:pPr lvl="1"/>
            <a:r>
              <a:rPr lang="nl-NL" dirty="0" smtClean="0"/>
              <a:t>Start domperidon </a:t>
            </a:r>
          </a:p>
          <a:p>
            <a:pPr marL="12700" indent="0">
              <a:buNone/>
            </a:pPr>
            <a:r>
              <a:rPr lang="nl-NL" dirty="0" smtClean="0">
                <a:sym typeface="Wingdings" panose="05000000000000000000" pitchFamily="2" charset="2"/>
              </a:rPr>
              <a:t> klinisch instellen (controle </a:t>
            </a:r>
            <a:r>
              <a:rPr lang="nl-NL" dirty="0" smtClean="0"/>
              <a:t>tensie, pols en huidreacties)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28C08A-0A76-6F4A-8C08-C1E9840D7822}" type="slidenum">
              <a:rPr lang="nl-NL" smtClean="0"/>
              <a:pPr>
                <a:defRPr/>
              </a:pPr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0170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 txBox="1">
            <a:spLocks noGrp="1" noChangeArrowheads="1"/>
          </p:cNvSpPr>
          <p:nvPr/>
        </p:nvSpPr>
        <p:spPr bwMode="auto">
          <a:xfrm>
            <a:off x="3884064" y="8685046"/>
            <a:ext cx="2972335" cy="457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7F6B96B-EE1C-4BB0-897E-3D4D19519918}" type="slidenum">
              <a:rPr lang="en-GB" altLang="en-US" sz="1200">
                <a:latin typeface="Calibri" pitchFamily="34" charset="0"/>
              </a:rPr>
              <a:pPr algn="r"/>
              <a:t>25</a:t>
            </a:fld>
            <a:endParaRPr lang="en-GB" altLang="en-US" sz="1200">
              <a:latin typeface="Calibri" pitchFamily="34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 altLang="en-US" smtClean="0"/>
          </a:p>
        </p:txBody>
      </p:sp>
    </p:spTree>
    <p:extLst>
      <p:ext uri="{BB962C8B-B14F-4D97-AF65-F5344CB8AC3E}">
        <p14:creationId xmlns:p14="http://schemas.microsoft.com/office/powerpoint/2010/main" val="31390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3C694-251B-451F-8F0A-F3AB563A7C5C}" type="datetimeFigureOut">
              <a:rPr lang="nl-NL" smtClean="0"/>
              <a:t>02-07-2024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A319-5233-43BD-A59F-CC5C3705E2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820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3C694-251B-451F-8F0A-F3AB563A7C5C}" type="datetimeFigureOut">
              <a:rPr lang="nl-NL" smtClean="0"/>
              <a:t>02-07-2024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A319-5233-43BD-A59F-CC5C3705E2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4907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3C694-251B-451F-8F0A-F3AB563A7C5C}" type="datetimeFigureOut">
              <a:rPr lang="nl-NL" smtClean="0"/>
              <a:t>02-07-2024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A319-5233-43BD-A59F-CC5C3705E2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4812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D668A-D8CA-C348-9A4C-AE4C73AA889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2292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D668A-D8CA-C348-9A4C-AE4C73AA889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41789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D668A-D8CA-C348-9A4C-AE4C73AA889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33226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D668A-D8CA-C348-9A4C-AE4C73AA889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5880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D668A-D8CA-C348-9A4C-AE4C73AA889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9684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D668A-D8CA-C348-9A4C-AE4C73AA889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48765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D668A-D8CA-C348-9A4C-AE4C73AA889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94110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D668A-D8CA-C348-9A4C-AE4C73AA889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5499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3C694-251B-451F-8F0A-F3AB563A7C5C}" type="datetimeFigureOut">
              <a:rPr lang="nl-NL" smtClean="0"/>
              <a:t>02-07-2024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A319-5233-43BD-A59F-CC5C3705E2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0040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3C694-251B-451F-8F0A-F3AB563A7C5C}" type="datetimeFigureOut">
              <a:rPr lang="nl-NL" smtClean="0"/>
              <a:t>02-07-2024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A319-5233-43BD-A59F-CC5C3705E2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8326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3C694-251B-451F-8F0A-F3AB563A7C5C}" type="datetimeFigureOut">
              <a:rPr lang="nl-NL" smtClean="0"/>
              <a:t>02-07-2024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A319-5233-43BD-A59F-CC5C3705E2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9504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3C694-251B-451F-8F0A-F3AB563A7C5C}" type="datetimeFigureOut">
              <a:rPr lang="nl-NL" smtClean="0"/>
              <a:t>02-07-2024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A319-5233-43BD-A59F-CC5C3705E2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1271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3C694-251B-451F-8F0A-F3AB563A7C5C}" type="datetimeFigureOut">
              <a:rPr lang="nl-NL" smtClean="0"/>
              <a:t>02-07-2024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A319-5233-43BD-A59F-CC5C3705E2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0108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3C694-251B-451F-8F0A-F3AB563A7C5C}" type="datetimeFigureOut">
              <a:rPr lang="nl-NL" smtClean="0"/>
              <a:t>02-07-2024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A319-5233-43BD-A59F-CC5C3705E2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0748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3C694-251B-451F-8F0A-F3AB563A7C5C}" type="datetimeFigureOut">
              <a:rPr lang="nl-NL" smtClean="0"/>
              <a:t>02-07-2024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A319-5233-43BD-A59F-CC5C3705E2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4180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3C694-251B-451F-8F0A-F3AB563A7C5C}" type="datetimeFigureOut">
              <a:rPr lang="nl-NL" smtClean="0"/>
              <a:t>02-07-2024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A319-5233-43BD-A59F-CC5C3705E2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0951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3C694-251B-451F-8F0A-F3AB563A7C5C}" type="datetimeFigureOut">
              <a:rPr lang="nl-NL" smtClean="0"/>
              <a:t>02-07-2024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CA319-5233-43BD-A59F-CC5C3705E2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1674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url?sa=i&amp;rct=j&amp;q=&amp;esrc=s&amp;source=images&amp;cd=&amp;cad=rja&amp;uact=8&amp;ved=0CAcQjRw&amp;url=http://deelkunde.nl/praktijkvoorbeelden/verpleegkunde/verpleegkunde-neurologie/&amp;ei=65tfVbX5KIqAU-vKgdAG&amp;psig=AFQjCNEfRo0FqL0qplHZ0QJpKcEM1nsRng&amp;ust=1432415335860942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jpeg"/><Relationship Id="rId5" Type="http://schemas.openxmlformats.org/officeDocument/2006/relationships/hyperlink" Target="https://www.google.nl/url?sa=i&amp;rct=j&amp;q=&amp;esrc=s&amp;source=images&amp;cd=&amp;cad=rja&amp;uact=8&amp;ved=0CAcQjRw&amp;url=https://www.umcg.nl/NL/Zorg/Ouderen/zob2/Parkinson/Behandelingen/Parkinson_behandeling_met_apomorfine/Paginas/default.aspx&amp;ei=PZ1fVcj9F8HoUMKJgeAD&amp;bvm=bv.93990622,d.d24&amp;psig=AFQjCNFanIchLg0L7Io8v2UA60h1z5Z0Uw&amp;ust=1432415921104543" TargetMode="Externa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url?sa=i&amp;rct=j&amp;q=&amp;esrc=s&amp;source=images&amp;cd=&amp;cad=rja&amp;uact=8&amp;ved=0ahUKEwjL1ozdptTKAhVBRBoKHSusCH8QjRwIBw&amp;url=http://www.medgadget.com/2009/09/brio_dbs_system_wins_eu_ok_for_parkinsons_first_person_implanted_with_the_device.html&amp;bvm=bv.113034660,d.d2s&amp;psig=AFQjCNGulnQw7KPQqFtO3fFWsXXWsIUBJw&amp;ust=1454338355855278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url?sa=i&amp;rct=j&amp;q=&amp;esrc=s&amp;source=images&amp;cd=&amp;cad=rja&amp;uact=8&amp;ved=0CAcQjRw&amp;url=http://deelkunde.nl/praktijkvoorbeelden/verpleegkunde/verpleegkunde-neurologie/&amp;ei=65tfVbX5KIqAU-vKgdAG&amp;psig=AFQjCNEfRo0FqL0qplHZ0QJpKcEM1nsRng&amp;ust=1432415335860942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7.pn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nl/url?sa=i&amp;rct=j&amp;q=&amp;esrc=s&amp;source=images&amp;cd=&amp;cad=rja&amp;uact=8&amp;ved=0CAcQjRw&amp;url=https://www.umcg.nl/NL/Zorg/Ouderen/zob2/Parkinson/Behandelingen/Parkinson_behandeling_met_apomorfine/Paginas/default.aspx&amp;ei=PZ1fVcj9F8HoUMKJgeAD&amp;bvm=bv.93990622,d.d24&amp;psig=AFQjCNFanIchLg0L7Io8v2UA60h1z5Z0Uw&amp;ust=1432415921104543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cid:08C8FB71-B978-4B90-96A3-55DDC1056672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8146" y="-2246243"/>
            <a:ext cx="13652773" cy="9104243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696192" y="4529196"/>
            <a:ext cx="4509914" cy="1492336"/>
          </a:xfrm>
          <a:prstGeom prst="rect">
            <a:avLst/>
          </a:prstGeom>
          <a:solidFill>
            <a:srgbClr val="21A03D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ndertitel 2"/>
          <p:cNvSpPr>
            <a:spLocks noGrp="1"/>
          </p:cNvSpPr>
          <p:nvPr>
            <p:ph type="subTitle" idx="1"/>
          </p:nvPr>
        </p:nvSpPr>
        <p:spPr>
          <a:xfrm>
            <a:off x="980592" y="4664605"/>
            <a:ext cx="3868346" cy="1690527"/>
          </a:xfrm>
        </p:spPr>
        <p:txBody>
          <a:bodyPr>
            <a:normAutofit/>
          </a:bodyPr>
          <a:lstStyle/>
          <a:p>
            <a:pPr algn="l"/>
            <a:r>
              <a:rPr lang="nl-NL" sz="1800" dirty="0" smtClean="0">
                <a:solidFill>
                  <a:schemeClr val="bg1"/>
                </a:solidFill>
              </a:rPr>
              <a:t>Presentatie Parkinson café </a:t>
            </a:r>
          </a:p>
          <a:p>
            <a:pPr algn="l"/>
            <a:r>
              <a:rPr lang="nl-NL" sz="1800" dirty="0" smtClean="0">
                <a:solidFill>
                  <a:schemeClr val="bg1"/>
                </a:solidFill>
              </a:rPr>
              <a:t>03-07-2024 | Schoonhoven</a:t>
            </a:r>
          </a:p>
          <a:p>
            <a:pPr algn="l"/>
            <a:r>
              <a:rPr lang="nl-NL" sz="1800" dirty="0" smtClean="0">
                <a:solidFill>
                  <a:schemeClr val="bg1"/>
                </a:solidFill>
              </a:rPr>
              <a:t>F. Bakels, neuroloog</a:t>
            </a:r>
            <a:endParaRPr lang="nl-NL" sz="1800" dirty="0">
              <a:solidFill>
                <a:schemeClr val="bg1"/>
              </a:solidFill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914" y="266433"/>
            <a:ext cx="3023827" cy="55670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783"/>
          <a:stretch/>
        </p:blipFill>
        <p:spPr>
          <a:xfrm>
            <a:off x="631776" y="2454951"/>
            <a:ext cx="4574330" cy="1925856"/>
          </a:xfrm>
          <a:prstGeom prst="rect">
            <a:avLst/>
          </a:prstGeom>
        </p:spPr>
      </p:pic>
      <p:sp>
        <p:nvSpPr>
          <p:cNvPr id="17" name="Titel 6"/>
          <p:cNvSpPr txBox="1">
            <a:spLocks/>
          </p:cNvSpPr>
          <p:nvPr/>
        </p:nvSpPr>
        <p:spPr>
          <a:xfrm>
            <a:off x="995152" y="2791893"/>
            <a:ext cx="3970698" cy="132269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Behandeling van de ziekte van </a:t>
            </a:r>
            <a:r>
              <a:rPr lang="nl-NL" sz="24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parkinson</a:t>
            </a:r>
            <a:r>
              <a:rPr lang="nl-NL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nl-NL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nl-NL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8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712939" y="1925833"/>
            <a:ext cx="10515600" cy="4351338"/>
          </a:xfrm>
        </p:spPr>
        <p:txBody>
          <a:bodyPr>
            <a:normAutofit/>
          </a:bodyPr>
          <a:lstStyle/>
          <a:p>
            <a:r>
              <a:rPr lang="nl-NL" sz="3600" dirty="0" smtClean="0"/>
              <a:t>Meestal pas later toegevoegd aan Levodopa</a:t>
            </a:r>
          </a:p>
          <a:p>
            <a:r>
              <a:rPr lang="nl-NL" sz="3600" dirty="0" smtClean="0"/>
              <a:t>Lijkt op dopamine, maar is het niet</a:t>
            </a:r>
          </a:p>
          <a:p>
            <a:r>
              <a:rPr lang="nl-NL" sz="3600" dirty="0" smtClean="0"/>
              <a:t>Vormen:</a:t>
            </a:r>
          </a:p>
          <a:p>
            <a:pPr lvl="1"/>
            <a:r>
              <a:rPr lang="nl-NL" sz="3200" dirty="0" err="1" smtClean="0"/>
              <a:t>Ropinirol</a:t>
            </a:r>
            <a:r>
              <a:rPr lang="nl-NL" sz="3200" dirty="0" smtClean="0"/>
              <a:t> (</a:t>
            </a:r>
            <a:r>
              <a:rPr lang="nl-NL" sz="3200" dirty="0" err="1" smtClean="0"/>
              <a:t>requip</a:t>
            </a:r>
            <a:r>
              <a:rPr lang="nl-NL" sz="3200" dirty="0" smtClean="0"/>
              <a:t>)</a:t>
            </a:r>
          </a:p>
          <a:p>
            <a:pPr lvl="1"/>
            <a:r>
              <a:rPr lang="nl-NL" sz="3200" dirty="0" err="1" smtClean="0"/>
              <a:t>Pramipexol</a:t>
            </a:r>
            <a:r>
              <a:rPr lang="nl-NL" sz="3200" dirty="0" smtClean="0"/>
              <a:t> (</a:t>
            </a:r>
            <a:r>
              <a:rPr lang="nl-NL" sz="3200" dirty="0" err="1" smtClean="0"/>
              <a:t>Sifrol</a:t>
            </a:r>
            <a:r>
              <a:rPr lang="nl-NL" sz="3200" dirty="0" smtClean="0"/>
              <a:t>)</a:t>
            </a:r>
          </a:p>
          <a:p>
            <a:pPr lvl="1"/>
            <a:r>
              <a:rPr lang="nl-NL" sz="3200" dirty="0" err="1" smtClean="0"/>
              <a:t>Rotigotine</a:t>
            </a:r>
            <a:r>
              <a:rPr lang="nl-NL" sz="3200" dirty="0" smtClean="0"/>
              <a:t> pleister (</a:t>
            </a:r>
            <a:r>
              <a:rPr lang="nl-NL" sz="3200" dirty="0" err="1" smtClean="0"/>
              <a:t>neupro</a:t>
            </a:r>
            <a:r>
              <a:rPr lang="nl-NL" sz="3200" dirty="0" smtClean="0"/>
              <a:t>)</a:t>
            </a:r>
          </a:p>
          <a:p>
            <a:endParaRPr lang="nl-NL" sz="3600" dirty="0"/>
          </a:p>
        </p:txBody>
      </p:sp>
      <p:sp>
        <p:nvSpPr>
          <p:cNvPr id="4" name="Titel 2"/>
          <p:cNvSpPr txBox="1">
            <a:spLocks/>
          </p:cNvSpPr>
          <p:nvPr/>
        </p:nvSpPr>
        <p:spPr>
          <a:xfrm>
            <a:off x="1044276" y="638200"/>
            <a:ext cx="9076313" cy="647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800" dirty="0" smtClean="0">
                <a:solidFill>
                  <a:schemeClr val="accent1">
                    <a:lumMod val="75000"/>
                  </a:schemeClr>
                </a:solidFill>
              </a:rPr>
              <a:t>Behandeling – dopamine-agonisten</a:t>
            </a:r>
            <a:endParaRPr lang="nl-NL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5757" y="2364829"/>
            <a:ext cx="1810003" cy="281026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8613" y="2725386"/>
            <a:ext cx="2391109" cy="160995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4168" y="3530361"/>
            <a:ext cx="1397491" cy="210687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4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838200" y="2013515"/>
            <a:ext cx="10515600" cy="4351338"/>
          </a:xfrm>
        </p:spPr>
        <p:txBody>
          <a:bodyPr/>
          <a:lstStyle/>
          <a:p>
            <a:r>
              <a:rPr lang="nl-NL" sz="3600" dirty="0" smtClean="0"/>
              <a:t>Slaperigheid</a:t>
            </a:r>
          </a:p>
          <a:p>
            <a:r>
              <a:rPr lang="nl-NL" sz="3600" dirty="0" smtClean="0"/>
              <a:t>Hallucinaties</a:t>
            </a:r>
          </a:p>
          <a:p>
            <a:r>
              <a:rPr lang="nl-NL" sz="3600" dirty="0" smtClean="0"/>
              <a:t>Duizeligheid door lage bloeddruk</a:t>
            </a:r>
          </a:p>
          <a:p>
            <a:r>
              <a:rPr lang="nl-NL" sz="3600" dirty="0" smtClean="0"/>
              <a:t>Verslavingen</a:t>
            </a:r>
          </a:p>
          <a:p>
            <a:pPr marL="0" indent="0">
              <a:buNone/>
            </a:pPr>
            <a:endParaRPr lang="nl-NL" sz="3600" dirty="0" smtClean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1403418" y="620837"/>
            <a:ext cx="9076313" cy="647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800" dirty="0" smtClean="0">
                <a:solidFill>
                  <a:schemeClr val="accent1">
                    <a:lumMod val="75000"/>
                  </a:schemeClr>
                </a:solidFill>
              </a:rPr>
              <a:t>Bijwerkingen dopamine - tabletten</a:t>
            </a:r>
            <a:endParaRPr lang="nl-NL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7765" y="4351234"/>
            <a:ext cx="3791399" cy="189870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9101" y="1825625"/>
            <a:ext cx="1885760" cy="196852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38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621223" y="1900115"/>
            <a:ext cx="10515600" cy="4351338"/>
          </a:xfrm>
        </p:spPr>
        <p:txBody>
          <a:bodyPr>
            <a:normAutofit/>
          </a:bodyPr>
          <a:lstStyle/>
          <a:p>
            <a:r>
              <a:rPr lang="nl-NL" sz="3600" dirty="0" smtClean="0"/>
              <a:t>ON</a:t>
            </a:r>
          </a:p>
          <a:p>
            <a:pPr lvl="1"/>
            <a:r>
              <a:rPr lang="nl-NL" sz="2800" dirty="0" smtClean="0"/>
              <a:t>Medicijnen werken goed</a:t>
            </a:r>
          </a:p>
          <a:p>
            <a:r>
              <a:rPr lang="nl-NL" sz="3600" dirty="0" smtClean="0"/>
              <a:t>OFF</a:t>
            </a:r>
          </a:p>
          <a:p>
            <a:pPr lvl="1"/>
            <a:r>
              <a:rPr lang="nl-NL" sz="2800" dirty="0" smtClean="0"/>
              <a:t>Medicijnen werken niet goed</a:t>
            </a:r>
          </a:p>
          <a:p>
            <a:pPr lvl="1"/>
            <a:r>
              <a:rPr lang="nl-NL" sz="2800" dirty="0" smtClean="0"/>
              <a:t>Stijf, traag en eventueel trillen</a:t>
            </a:r>
          </a:p>
          <a:p>
            <a:r>
              <a:rPr lang="nl-NL" sz="3600" dirty="0" err="1" smtClean="0"/>
              <a:t>Overbeweeglijk</a:t>
            </a:r>
            <a:r>
              <a:rPr lang="nl-NL" sz="3600" dirty="0" smtClean="0"/>
              <a:t> (</a:t>
            </a:r>
            <a:r>
              <a:rPr lang="nl-NL" sz="3600" dirty="0" err="1" smtClean="0"/>
              <a:t>dyskinesieen</a:t>
            </a:r>
            <a:r>
              <a:rPr lang="nl-NL" sz="3600" dirty="0" smtClean="0"/>
              <a:t>)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26094" y="619003"/>
            <a:ext cx="9729622" cy="1281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altLang="nl-NL" sz="4000" dirty="0" smtClean="0">
                <a:solidFill>
                  <a:schemeClr val="accent1">
                    <a:lumMod val="75000"/>
                  </a:schemeClr>
                </a:solidFill>
              </a:rPr>
              <a:t>Levodopa schommelingen door de dag heen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3082" y="2175855"/>
            <a:ext cx="4540657" cy="201074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21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4D668A-D8CA-C348-9A4C-AE4C73AA8899}" type="slidenum">
              <a:rPr lang="nl-NL" smtClean="0"/>
              <a:pPr>
                <a:defRPr/>
              </a:pPr>
              <a:t>13</a:t>
            </a:fld>
            <a:endParaRPr lang="nl-NL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89973" y="570316"/>
            <a:ext cx="6589713" cy="1281113"/>
          </a:xfrm>
        </p:spPr>
        <p:txBody>
          <a:bodyPr>
            <a:normAutofit/>
          </a:bodyPr>
          <a:lstStyle/>
          <a:p>
            <a:r>
              <a:rPr lang="nl-NL" altLang="nl-NL" sz="4800" dirty="0">
                <a:solidFill>
                  <a:schemeClr val="accent1">
                    <a:lumMod val="75000"/>
                  </a:schemeClr>
                </a:solidFill>
              </a:rPr>
              <a:t>Levodopa </a:t>
            </a:r>
            <a:r>
              <a:rPr lang="nl-NL" altLang="nl-NL" sz="4800" dirty="0" smtClean="0">
                <a:solidFill>
                  <a:schemeClr val="accent1">
                    <a:lumMod val="75000"/>
                  </a:schemeClr>
                </a:solidFill>
              </a:rPr>
              <a:t>schommelingen</a:t>
            </a:r>
            <a:endParaRPr lang="nl-NL" altLang="nl-NL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397857" y="1183359"/>
            <a:ext cx="3777762" cy="3778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alt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8209263" y="2457469"/>
            <a:ext cx="125869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l-N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kstvak 10"/>
          <p:cNvSpPr txBox="1"/>
          <p:nvPr/>
        </p:nvSpPr>
        <p:spPr>
          <a:xfrm>
            <a:off x="2299383" y="2334207"/>
            <a:ext cx="125869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l-N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2" descr="wearing off 14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8" name="AutoShape 4" descr="wearing off 14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6" name="Afbeelding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946" y="1851429"/>
            <a:ext cx="10989277" cy="4504921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64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838200" y="1732637"/>
            <a:ext cx="10515600" cy="4351338"/>
          </a:xfrm>
        </p:spPr>
        <p:txBody>
          <a:bodyPr>
            <a:normAutofit/>
          </a:bodyPr>
          <a:lstStyle/>
          <a:p>
            <a:r>
              <a:rPr lang="nl-NL" sz="3200" dirty="0" smtClean="0"/>
              <a:t>Vaker en met kleinere tussenpozen Levodopa in gaan nemen</a:t>
            </a:r>
          </a:p>
          <a:p>
            <a:r>
              <a:rPr lang="nl-NL" sz="3200" dirty="0" smtClean="0"/>
              <a:t>Dopamine agonist erbij</a:t>
            </a:r>
          </a:p>
          <a:p>
            <a:r>
              <a:rPr lang="nl-NL" sz="3200" dirty="0" smtClean="0"/>
              <a:t>Tablet erbij die de werking van levodopa verlengt</a:t>
            </a:r>
          </a:p>
          <a:p>
            <a:pPr lvl="1"/>
            <a:r>
              <a:rPr lang="nl-NL" sz="2800" dirty="0" err="1" smtClean="0"/>
              <a:t>Entacapone</a:t>
            </a:r>
            <a:r>
              <a:rPr lang="nl-NL" sz="2800" dirty="0" smtClean="0"/>
              <a:t>/ </a:t>
            </a:r>
            <a:r>
              <a:rPr lang="nl-NL" sz="2800" dirty="0" err="1" smtClean="0"/>
              <a:t>Selegiline</a:t>
            </a:r>
            <a:r>
              <a:rPr lang="nl-NL" sz="2800" dirty="0" smtClean="0"/>
              <a:t>/</a:t>
            </a:r>
            <a:r>
              <a:rPr lang="nl-NL" sz="2800" dirty="0" err="1" smtClean="0"/>
              <a:t>Rasigiline</a:t>
            </a:r>
            <a:endParaRPr lang="nl-NL" sz="2800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826720" y="572509"/>
            <a:ext cx="9895560" cy="1281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altLang="nl-NL" sz="4800" dirty="0" smtClean="0">
                <a:solidFill>
                  <a:schemeClr val="accent1">
                    <a:lumMod val="75000"/>
                  </a:schemeClr>
                </a:solidFill>
              </a:rPr>
              <a:t>Levodopa schommelingen- wat doen?</a:t>
            </a:r>
            <a:endParaRPr lang="nl-NL" altLang="nl-NL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611" y="3903181"/>
            <a:ext cx="7269928" cy="298021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  <p:sp>
        <p:nvSpPr>
          <p:cNvPr id="15" name="Pijl-omlaag 14"/>
          <p:cNvSpPr/>
          <p:nvPr/>
        </p:nvSpPr>
        <p:spPr>
          <a:xfrm flipH="1" flipV="1">
            <a:off x="6219985" y="5276858"/>
            <a:ext cx="242807" cy="7358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Pijl-omlaag 15"/>
          <p:cNvSpPr/>
          <p:nvPr/>
        </p:nvSpPr>
        <p:spPr>
          <a:xfrm flipH="1" flipV="1">
            <a:off x="7095640" y="5276858"/>
            <a:ext cx="258305" cy="7284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418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838200" y="1913307"/>
            <a:ext cx="10515600" cy="4351338"/>
          </a:xfrm>
        </p:spPr>
        <p:txBody>
          <a:bodyPr>
            <a:normAutofit/>
          </a:bodyPr>
          <a:lstStyle/>
          <a:p>
            <a:r>
              <a:rPr lang="nl-NL" sz="3200" dirty="0" smtClean="0"/>
              <a:t>Teveel ON-OFF schommelingen over de dag</a:t>
            </a:r>
          </a:p>
          <a:p>
            <a:r>
              <a:rPr lang="nl-NL" sz="3200" dirty="0" smtClean="0"/>
              <a:t>Al meer dan 4 innamemomenten op de dag</a:t>
            </a:r>
          </a:p>
          <a:p>
            <a:endParaRPr lang="nl-NL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826720" y="619003"/>
            <a:ext cx="9895560" cy="1281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altLang="nl-NL" sz="4800" dirty="0" smtClean="0">
                <a:solidFill>
                  <a:schemeClr val="accent1">
                    <a:lumMod val="75000"/>
                  </a:schemeClr>
                </a:solidFill>
              </a:rPr>
              <a:t>Aanpassingen pillen helpen niet meer</a:t>
            </a:r>
            <a:endParaRPr lang="nl-NL" altLang="nl-NL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25247">
            <a:off x="8610033" y="2744287"/>
            <a:ext cx="2795417" cy="361376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 rot="21119053">
            <a:off x="1689905" y="3987498"/>
            <a:ext cx="513288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Geavanceerde therapie</a:t>
            </a:r>
            <a:endParaRPr lang="nl-NL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5860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063553" y="1629122"/>
            <a:ext cx="8231187" cy="4248150"/>
          </a:xfrm>
        </p:spPr>
        <p:txBody>
          <a:bodyPr>
            <a:normAutofit/>
          </a:bodyPr>
          <a:lstStyle/>
          <a:p>
            <a:r>
              <a:rPr lang="nl-NL" sz="3600" dirty="0" smtClean="0"/>
              <a:t>Pompen</a:t>
            </a:r>
          </a:p>
          <a:p>
            <a:pPr lvl="1"/>
            <a:r>
              <a:rPr lang="nl-NL" sz="3600" dirty="0" err="1" smtClean="0"/>
              <a:t>Duodopa</a:t>
            </a:r>
            <a:endParaRPr lang="nl-NL" sz="3600" dirty="0"/>
          </a:p>
          <a:p>
            <a:pPr lvl="1"/>
            <a:r>
              <a:rPr lang="nl-NL" sz="3600" dirty="0" err="1"/>
              <a:t>Apomorfine</a:t>
            </a:r>
            <a:endParaRPr lang="nl-NL" sz="3600" dirty="0"/>
          </a:p>
          <a:p>
            <a:r>
              <a:rPr lang="nl-NL" sz="3600" dirty="0" smtClean="0"/>
              <a:t>Diepe hersenstimulatie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4D668A-D8CA-C348-9A4C-AE4C73AA8899}" type="slidenum">
              <a:rPr lang="nl-NL" smtClean="0"/>
              <a:pPr>
                <a:defRPr/>
              </a:pPr>
              <a:t>16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976772" y="292100"/>
            <a:ext cx="9925050" cy="1336675"/>
          </a:xfrm>
        </p:spPr>
        <p:txBody>
          <a:bodyPr>
            <a:noAutofit/>
          </a:bodyPr>
          <a:lstStyle/>
          <a:p>
            <a:r>
              <a:rPr lang="nl-NL" sz="4800" dirty="0">
                <a:solidFill>
                  <a:schemeClr val="accent1">
                    <a:lumMod val="75000"/>
                  </a:schemeClr>
                </a:solidFill>
              </a:rPr>
              <a:t>Vormen van geavanceerde therapieën</a:t>
            </a:r>
          </a:p>
        </p:txBody>
      </p:sp>
      <p:grpSp>
        <p:nvGrpSpPr>
          <p:cNvPr id="5" name="Groep 4"/>
          <p:cNvGrpSpPr/>
          <p:nvPr/>
        </p:nvGrpSpPr>
        <p:grpSpPr>
          <a:xfrm>
            <a:off x="2639616" y="4126513"/>
            <a:ext cx="6552728" cy="2229837"/>
            <a:chOff x="667211" y="3083169"/>
            <a:chExt cx="7646717" cy="2370546"/>
          </a:xfrm>
        </p:grpSpPr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7211" y="3083169"/>
              <a:ext cx="3563827" cy="2370546"/>
            </a:xfrm>
            <a:prstGeom prst="rect">
              <a:avLst/>
            </a:prstGeom>
          </p:spPr>
        </p:pic>
        <p:pic>
          <p:nvPicPr>
            <p:cNvPr id="7" name="Picture 2" descr="http://deelkunde.files.wordpress.com/2014/05/duodopa.jp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1038" y="3083169"/>
              <a:ext cx="2457467" cy="237054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s://www.umcg.nl/SiteCollectionImages/UMCG/Afdelingen/Neurologie/ZOB/Parkinson/apo%20pomp%20aan%20patient.JPG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5398" y="3083169"/>
              <a:ext cx="1578530" cy="237054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Afbeelding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37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58666" y="1886589"/>
            <a:ext cx="7707324" cy="4343400"/>
          </a:xfrm>
        </p:spPr>
        <p:txBody>
          <a:bodyPr>
            <a:normAutofit/>
          </a:bodyPr>
          <a:lstStyle/>
          <a:p>
            <a:r>
              <a:rPr lang="nl-NL" sz="3600" dirty="0"/>
              <a:t>Geen dopaminetoediening</a:t>
            </a:r>
          </a:p>
          <a:p>
            <a:r>
              <a:rPr lang="nl-NL" sz="3600" dirty="0" smtClean="0"/>
              <a:t>Hersenoperatie</a:t>
            </a:r>
            <a:endParaRPr lang="nl-NL" sz="3600" dirty="0" smtClean="0"/>
          </a:p>
          <a:p>
            <a:r>
              <a:rPr lang="nl-NL" sz="3600" dirty="0" smtClean="0"/>
              <a:t>Soort pacemaker onder het sleutelbeen</a:t>
            </a:r>
          </a:p>
          <a:p>
            <a:r>
              <a:rPr lang="nl-NL" sz="3600" dirty="0" smtClean="0"/>
              <a:t>Werking niet geheel duidelijk</a:t>
            </a:r>
          </a:p>
          <a:p>
            <a:endParaRPr lang="nl-NL" sz="3600" dirty="0" smtClean="0"/>
          </a:p>
          <a:p>
            <a:endParaRPr lang="nl-NL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4D668A-D8CA-C348-9A4C-AE4C73AA8899}" type="slidenum">
              <a:rPr lang="nl-NL" smtClean="0"/>
              <a:pPr>
                <a:defRPr/>
              </a:pPr>
              <a:t>17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158666" y="700140"/>
            <a:ext cx="8231188" cy="647700"/>
          </a:xfrm>
        </p:spPr>
        <p:txBody>
          <a:bodyPr>
            <a:noAutofit/>
          </a:bodyPr>
          <a:lstStyle/>
          <a:p>
            <a:r>
              <a:rPr lang="nl-NL" sz="4800" dirty="0">
                <a:solidFill>
                  <a:schemeClr val="accent1">
                    <a:lumMod val="75000"/>
                  </a:schemeClr>
                </a:solidFill>
              </a:rPr>
              <a:t>Diepe Hersenstimulatie (DBS)</a:t>
            </a:r>
          </a:p>
        </p:txBody>
      </p:sp>
      <p:pic>
        <p:nvPicPr>
          <p:cNvPr id="3074" name="Picture 2" descr="http://cdn.medgadget.com/img/3432jj43423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772" y="1886589"/>
            <a:ext cx="3096391" cy="38911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30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838200" y="2103344"/>
            <a:ext cx="10515600" cy="4351338"/>
          </a:xfrm>
        </p:spPr>
        <p:txBody>
          <a:bodyPr>
            <a:normAutofit/>
          </a:bodyPr>
          <a:lstStyle/>
          <a:p>
            <a:r>
              <a:rPr lang="nl-NL" sz="3600" dirty="0" smtClean="0"/>
              <a:t>Hersenoperatie nodig</a:t>
            </a:r>
            <a:r>
              <a:rPr lang="nl-NL" sz="3600" dirty="0" smtClean="0">
                <a:sym typeface="Wingdings" panose="05000000000000000000" pitchFamily="2" charset="2"/>
              </a:rPr>
              <a:t> risico op bijv. bloeding</a:t>
            </a:r>
            <a:endParaRPr lang="nl-NL" sz="3600" dirty="0" smtClean="0"/>
          </a:p>
          <a:p>
            <a:r>
              <a:rPr lang="nl-NL" sz="3600" dirty="0" smtClean="0"/>
              <a:t>Nog wel wat dopamine tabletten nodig</a:t>
            </a:r>
          </a:p>
          <a:p>
            <a:r>
              <a:rPr lang="nl-NL" sz="3600" dirty="0" smtClean="0"/>
              <a:t>Strenge criteria</a:t>
            </a:r>
          </a:p>
          <a:p>
            <a:pPr lvl="1"/>
            <a:r>
              <a:rPr lang="nl-NL" sz="3200" dirty="0" smtClean="0"/>
              <a:t>Leeftijdsgrens</a:t>
            </a:r>
          </a:p>
          <a:p>
            <a:pPr lvl="1"/>
            <a:r>
              <a:rPr lang="nl-NL" sz="3200" dirty="0" smtClean="0"/>
              <a:t>Geen geheugenklachten</a:t>
            </a:r>
          </a:p>
          <a:p>
            <a:pPr lvl="1"/>
            <a:r>
              <a:rPr lang="nl-NL" sz="3200" dirty="0" smtClean="0"/>
              <a:t>Geen depressie</a:t>
            </a:r>
          </a:p>
          <a:p>
            <a:pPr marL="457200" lvl="1" indent="0">
              <a:buNone/>
            </a:pPr>
            <a:endParaRPr lang="nl-NL" sz="3200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6459" y="2848282"/>
            <a:ext cx="2037544" cy="3694082"/>
          </a:xfrm>
          <a:prstGeom prst="rect">
            <a:avLst/>
          </a:prstGeom>
        </p:spPr>
      </p:pic>
      <p:sp>
        <p:nvSpPr>
          <p:cNvPr id="4" name="Titel 1"/>
          <p:cNvSpPr txBox="1">
            <a:spLocks/>
          </p:cNvSpPr>
          <p:nvPr/>
        </p:nvSpPr>
        <p:spPr>
          <a:xfrm>
            <a:off x="838200" y="947104"/>
            <a:ext cx="9921658" cy="647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800" dirty="0" smtClean="0">
                <a:solidFill>
                  <a:schemeClr val="accent1">
                    <a:lumMod val="75000"/>
                  </a:schemeClr>
                </a:solidFill>
              </a:rPr>
              <a:t>Nadelen diepe Hersenstimulatie (DBS)</a:t>
            </a:r>
            <a:endParaRPr lang="nl-NL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73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elkunde.files.wordpress.com/2014/05/duodopa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406" y="3050268"/>
            <a:ext cx="3616562" cy="34886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956130" y="478632"/>
            <a:ext cx="11773546" cy="1281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altLang="nl-NL" sz="4800" dirty="0" err="1" smtClean="0">
                <a:solidFill>
                  <a:schemeClr val="accent1">
                    <a:lumMod val="75000"/>
                  </a:schemeClr>
                </a:solidFill>
              </a:rPr>
              <a:t>Duodopapomp</a:t>
            </a:r>
            <a:r>
              <a:rPr lang="nl-NL" altLang="nl-NL" sz="4800" dirty="0" smtClean="0">
                <a:solidFill>
                  <a:schemeClr val="accent1">
                    <a:lumMod val="75000"/>
                  </a:schemeClr>
                </a:solidFill>
              </a:rPr>
              <a:t> – levodopa gel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854529" y="1106509"/>
            <a:ext cx="8042276" cy="4023578"/>
          </a:xfrm>
          <a:prstGeom prst="rect">
            <a:avLst/>
          </a:prstGeom>
        </p:spPr>
        <p:txBody>
          <a:bodyPr/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altLang="nl-NL" dirty="0"/>
          </a:p>
          <a:p>
            <a:pPr marL="679450" lvl="1" indent="-342900">
              <a:buClrTx/>
              <a:buFont typeface="Arial" panose="020B0604020202020204" pitchFamily="34" charset="0"/>
              <a:buChar char="•"/>
            </a:pPr>
            <a:r>
              <a:rPr lang="nl-NL" altLang="nl-NL" sz="3600" dirty="0">
                <a:solidFill>
                  <a:schemeClr val="tx1"/>
                </a:solidFill>
              </a:rPr>
              <a:t>Continu </a:t>
            </a:r>
            <a:r>
              <a:rPr lang="nl-NL" altLang="nl-NL" sz="3600" dirty="0" smtClean="0">
                <a:solidFill>
                  <a:schemeClr val="tx1"/>
                </a:solidFill>
              </a:rPr>
              <a:t>Levodopa</a:t>
            </a:r>
          </a:p>
          <a:p>
            <a:pPr marL="962025" lvl="2" indent="-342900">
              <a:buClrTx/>
              <a:buFont typeface="Arial" panose="020B0604020202020204" pitchFamily="34" charset="0"/>
              <a:buChar char="•"/>
            </a:pPr>
            <a:r>
              <a:rPr lang="nl-NL" altLang="nl-NL" sz="3400" dirty="0" smtClean="0">
                <a:solidFill>
                  <a:schemeClr val="tx1"/>
                </a:solidFill>
              </a:rPr>
              <a:t>Vloeistof in cassette</a:t>
            </a:r>
            <a:endParaRPr lang="nl-NL" altLang="nl-NL" sz="3400" dirty="0">
              <a:solidFill>
                <a:schemeClr val="tx1"/>
              </a:solidFill>
            </a:endParaRPr>
          </a:p>
          <a:p>
            <a:pPr marL="679450" lvl="1" indent="-342900">
              <a:buClrTx/>
              <a:buFont typeface="Arial" panose="020B0604020202020204" pitchFamily="34" charset="0"/>
              <a:buChar char="•"/>
            </a:pPr>
            <a:r>
              <a:rPr lang="nl-NL" altLang="nl-NL" sz="3600" dirty="0">
                <a:solidFill>
                  <a:schemeClr val="tx1"/>
                </a:solidFill>
              </a:rPr>
              <a:t>Via PEG-J </a:t>
            </a:r>
            <a:r>
              <a:rPr lang="nl-NL" altLang="nl-NL" sz="3600" dirty="0" smtClean="0">
                <a:solidFill>
                  <a:schemeClr val="tx1"/>
                </a:solidFill>
              </a:rPr>
              <a:t>sonde in maag-dunne darm</a:t>
            </a:r>
            <a:endParaRPr lang="nl-NL" altLang="nl-NL" sz="3600" dirty="0">
              <a:solidFill>
                <a:schemeClr val="tx1"/>
              </a:solidFill>
            </a:endParaRPr>
          </a:p>
          <a:p>
            <a:endParaRPr lang="en-GB" altLang="nl-NL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>
          <a:xfrm>
            <a:off x="0" y="6356350"/>
            <a:ext cx="2743200" cy="365125"/>
          </a:xfrm>
        </p:spPr>
        <p:txBody>
          <a:bodyPr/>
          <a:lstStyle/>
          <a:p>
            <a:pPr>
              <a:defRPr/>
            </a:pPr>
            <a:fld id="{F4B176E3-4BFE-0249-9896-EAF1444E10CB}" type="slidenum">
              <a:rPr lang="nl-NL" smtClean="0"/>
              <a:pPr>
                <a:defRPr/>
              </a:pPr>
              <a:t>19</a:t>
            </a:fld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  <p:pic>
        <p:nvPicPr>
          <p:cNvPr id="8198" name="Picture 6" descr="http://www.viartis.net/parkinsons.disease/images/Duodopa%204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332" y="4039230"/>
            <a:ext cx="3272571" cy="21817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33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0021" y="597780"/>
            <a:ext cx="10515600" cy="1325563"/>
          </a:xfrm>
        </p:spPr>
        <p:txBody>
          <a:bodyPr/>
          <a:lstStyle/>
          <a:p>
            <a:r>
              <a:rPr lang="nl-NL" dirty="0" smtClean="0">
                <a:solidFill>
                  <a:schemeClr val="accent1">
                    <a:lumMod val="75000"/>
                  </a:schemeClr>
                </a:solidFill>
              </a:rPr>
              <a:t>Parkinson team GHZ</a:t>
            </a:r>
            <a:endParaRPr lang="nl-NL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0510" y="2727499"/>
            <a:ext cx="2274794" cy="282043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197" y="2727499"/>
            <a:ext cx="2268454" cy="281861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279" y="2727499"/>
            <a:ext cx="2339833" cy="281861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  <p:pic>
        <p:nvPicPr>
          <p:cNvPr id="5122" name="38E6AAE4-204C-4347-946B-2AEAEDF68599" descr="PHOTO-2024-07-01-09-14-5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8" t="22047" r="17632" b="11441"/>
          <a:stretch/>
        </p:blipFill>
        <p:spPr bwMode="auto">
          <a:xfrm>
            <a:off x="2713155" y="2727499"/>
            <a:ext cx="2228596" cy="281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kstvak 8"/>
          <p:cNvSpPr txBox="1"/>
          <p:nvPr/>
        </p:nvSpPr>
        <p:spPr>
          <a:xfrm>
            <a:off x="825970" y="2265834"/>
            <a:ext cx="3682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err="1" smtClean="0"/>
              <a:t>parkinsonverpleegkundigen</a:t>
            </a:r>
            <a:endParaRPr lang="nl-NL" sz="2400" dirty="0"/>
          </a:p>
        </p:txBody>
      </p:sp>
      <p:sp>
        <p:nvSpPr>
          <p:cNvPr id="11" name="Tekstvak 10"/>
          <p:cNvSpPr txBox="1"/>
          <p:nvPr/>
        </p:nvSpPr>
        <p:spPr>
          <a:xfrm>
            <a:off x="7325255" y="2276983"/>
            <a:ext cx="3682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Parkinson neurologen</a:t>
            </a:r>
            <a:endParaRPr lang="nl-NL" sz="2400" dirty="0"/>
          </a:p>
        </p:txBody>
      </p:sp>
      <p:pic>
        <p:nvPicPr>
          <p:cNvPr id="5123" name="4F700951-9386-4762-B674-068EE7858D44" descr="PHOTO-2024-07-01-16-44-27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3" b="19855"/>
          <a:stretch/>
        </p:blipFill>
        <p:spPr bwMode="auto">
          <a:xfrm>
            <a:off x="5369325" y="2727499"/>
            <a:ext cx="2141013" cy="281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kstvak 9"/>
          <p:cNvSpPr txBox="1"/>
          <p:nvPr/>
        </p:nvSpPr>
        <p:spPr>
          <a:xfrm>
            <a:off x="520021" y="5585557"/>
            <a:ext cx="204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A. van den Brink</a:t>
            </a:r>
            <a:endParaRPr lang="nl-NL" dirty="0"/>
          </a:p>
        </p:txBody>
      </p:sp>
      <p:sp>
        <p:nvSpPr>
          <p:cNvPr id="14" name="Tekstvak 13"/>
          <p:cNvSpPr txBox="1"/>
          <p:nvPr/>
        </p:nvSpPr>
        <p:spPr>
          <a:xfrm>
            <a:off x="2812326" y="5585557"/>
            <a:ext cx="204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M. </a:t>
            </a:r>
            <a:r>
              <a:rPr lang="nl-NL" dirty="0" err="1" smtClean="0"/>
              <a:t>Fioole</a:t>
            </a:r>
            <a:endParaRPr lang="nl-NL" dirty="0"/>
          </a:p>
        </p:txBody>
      </p:sp>
      <p:sp>
        <p:nvSpPr>
          <p:cNvPr id="15" name="Tekstvak 14"/>
          <p:cNvSpPr txBox="1"/>
          <p:nvPr/>
        </p:nvSpPr>
        <p:spPr>
          <a:xfrm>
            <a:off x="5399992" y="5588772"/>
            <a:ext cx="204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Dr. Visser</a:t>
            </a:r>
            <a:endParaRPr lang="nl-NL" dirty="0"/>
          </a:p>
        </p:txBody>
      </p:sp>
      <p:sp>
        <p:nvSpPr>
          <p:cNvPr id="16" name="Tekstvak 15"/>
          <p:cNvSpPr txBox="1"/>
          <p:nvPr/>
        </p:nvSpPr>
        <p:spPr>
          <a:xfrm>
            <a:off x="7669552" y="5585557"/>
            <a:ext cx="204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Dr. Lipka</a:t>
            </a:r>
            <a:endParaRPr lang="nl-NL" dirty="0"/>
          </a:p>
        </p:txBody>
      </p:sp>
      <p:sp>
        <p:nvSpPr>
          <p:cNvPr id="17" name="Tekstvak 16"/>
          <p:cNvSpPr txBox="1"/>
          <p:nvPr/>
        </p:nvSpPr>
        <p:spPr>
          <a:xfrm>
            <a:off x="9908088" y="5546109"/>
            <a:ext cx="204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Dr. Bakels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306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1333703" y="745892"/>
            <a:ext cx="11773546" cy="1281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altLang="nl-NL" sz="4800" dirty="0" err="1" smtClean="0">
                <a:solidFill>
                  <a:schemeClr val="accent1">
                    <a:lumMod val="75000"/>
                  </a:schemeClr>
                </a:solidFill>
              </a:rPr>
              <a:t>Duodopapomp</a:t>
            </a:r>
            <a:r>
              <a:rPr lang="nl-NL" altLang="nl-NL" sz="4800" dirty="0" smtClean="0">
                <a:solidFill>
                  <a:schemeClr val="accent1">
                    <a:lumMod val="75000"/>
                  </a:schemeClr>
                </a:solidFill>
              </a:rPr>
              <a:t> - nadelen</a:t>
            </a:r>
            <a:endParaRPr lang="nl-NL" altLang="nl-NL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>
          <a:xfrm>
            <a:off x="1333703" y="1825624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600" dirty="0" smtClean="0"/>
              <a:t>Er is een sondeplaatsing nodig!</a:t>
            </a:r>
          </a:p>
          <a:p>
            <a:r>
              <a:rPr lang="nl-NL" sz="3600" dirty="0" smtClean="0"/>
              <a:t>Problemen met de PEG-sonde</a:t>
            </a:r>
          </a:p>
          <a:p>
            <a:r>
              <a:rPr lang="nl-NL" sz="3600" dirty="0" smtClean="0"/>
              <a:t>Buikpijn</a:t>
            </a:r>
          </a:p>
          <a:p>
            <a:r>
              <a:rPr lang="nl-NL" sz="3600" dirty="0" smtClean="0"/>
              <a:t>Misselijkheid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5407" y="2062221"/>
            <a:ext cx="2585431" cy="387814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9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Tijdelijke aanduiding voor inhoud 2"/>
          <p:cNvSpPr>
            <a:spLocks noGrp="1"/>
          </p:cNvSpPr>
          <p:nvPr>
            <p:ph idx="1"/>
          </p:nvPr>
        </p:nvSpPr>
        <p:spPr>
          <a:xfrm>
            <a:off x="1974749" y="1983951"/>
            <a:ext cx="8194431" cy="3778250"/>
          </a:xfrm>
        </p:spPr>
        <p:txBody>
          <a:bodyPr>
            <a:normAutofit/>
          </a:bodyPr>
          <a:lstStyle/>
          <a:p>
            <a:r>
              <a:rPr lang="nl-NL" altLang="nl-NL" sz="3600" dirty="0" smtClean="0"/>
              <a:t>Dopamine- agonist onder de huid</a:t>
            </a:r>
            <a:endParaRPr lang="nl-NL" altLang="nl-NL" sz="36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4D668A-D8CA-C348-9A4C-AE4C73AA8899}" type="slidenum">
              <a:rPr lang="nl-NL" smtClean="0"/>
              <a:pPr>
                <a:defRPr/>
              </a:pPr>
              <a:t>21</a:t>
            </a:fld>
            <a:endParaRPr lang="nl-NL"/>
          </a:p>
        </p:txBody>
      </p:sp>
      <p:sp>
        <p:nvSpPr>
          <p:cNvPr id="47106" name="Titel 1"/>
          <p:cNvSpPr>
            <a:spLocks noGrp="1"/>
          </p:cNvSpPr>
          <p:nvPr>
            <p:ph type="title" idx="4294967295"/>
          </p:nvPr>
        </p:nvSpPr>
        <p:spPr>
          <a:xfrm>
            <a:off x="1368268" y="933323"/>
            <a:ext cx="10426700" cy="661988"/>
          </a:xfrm>
        </p:spPr>
        <p:txBody>
          <a:bodyPr>
            <a:noAutofit/>
          </a:bodyPr>
          <a:lstStyle/>
          <a:p>
            <a:r>
              <a:rPr lang="nl-NL" altLang="nl-NL" sz="4800" dirty="0" err="1" smtClean="0">
                <a:solidFill>
                  <a:schemeClr val="accent1">
                    <a:lumMod val="75000"/>
                  </a:schemeClr>
                </a:solidFill>
              </a:rPr>
              <a:t>Apomorfinepomp</a:t>
            </a:r>
            <a:endParaRPr lang="nl-NL" altLang="nl-NL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2" descr="https://www.umcg.nl/SiteCollectionImages/UMCG/Afdelingen/Neurologie/ZOB/Parkinson/apo%20pomp%20aan%20patient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313" y="2813311"/>
            <a:ext cx="2480853" cy="37256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86" t="53914" r="3015" b="2616"/>
          <a:stretch/>
        </p:blipFill>
        <p:spPr bwMode="auto">
          <a:xfrm>
            <a:off x="2700524" y="3281819"/>
            <a:ext cx="3420876" cy="2636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50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188929" y="1825625"/>
            <a:ext cx="10515600" cy="4351338"/>
          </a:xfrm>
        </p:spPr>
        <p:txBody>
          <a:bodyPr>
            <a:normAutofit/>
          </a:bodyPr>
          <a:lstStyle/>
          <a:p>
            <a:r>
              <a:rPr lang="nl-NL" sz="3600" dirty="0" smtClean="0"/>
              <a:t>Ergere bijwerkingen:</a:t>
            </a:r>
          </a:p>
          <a:p>
            <a:pPr lvl="1"/>
            <a:r>
              <a:rPr lang="nl-NL" sz="3200" dirty="0" smtClean="0"/>
              <a:t>Slaperigheid</a:t>
            </a:r>
          </a:p>
          <a:p>
            <a:pPr lvl="1"/>
            <a:r>
              <a:rPr lang="nl-NL" sz="3200" dirty="0" smtClean="0"/>
              <a:t>Hallucinaties</a:t>
            </a:r>
          </a:p>
          <a:p>
            <a:pPr lvl="1"/>
            <a:r>
              <a:rPr lang="nl-NL" sz="3200" dirty="0" smtClean="0"/>
              <a:t>Lage bloeddruk (duizeligheid)</a:t>
            </a:r>
          </a:p>
          <a:p>
            <a:r>
              <a:rPr lang="nl-NL" sz="3600" dirty="0" smtClean="0"/>
              <a:t>Vaak nog veel levodopa pillen ernaast</a:t>
            </a:r>
            <a:endParaRPr lang="nl-NL" sz="3600" dirty="0"/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1094532" y="810053"/>
            <a:ext cx="7630740" cy="6623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altLang="nl-NL" sz="4800" dirty="0" err="1" smtClean="0">
                <a:solidFill>
                  <a:schemeClr val="accent1">
                    <a:lumMod val="75000"/>
                  </a:schemeClr>
                </a:solidFill>
              </a:rPr>
              <a:t>Apomorfinepomp</a:t>
            </a:r>
            <a:r>
              <a:rPr lang="nl-NL" altLang="nl-NL" sz="4800" dirty="0" smtClean="0">
                <a:solidFill>
                  <a:schemeClr val="accent1">
                    <a:lumMod val="75000"/>
                  </a:schemeClr>
                </a:solidFill>
              </a:rPr>
              <a:t> - nadelen</a:t>
            </a:r>
            <a:endParaRPr lang="nl-NL" altLang="nl-NL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033" y="1825625"/>
            <a:ext cx="2495767" cy="3760983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13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3200" dirty="0" smtClean="0"/>
              <a:t>Niet de bijwerkingen van de </a:t>
            </a:r>
            <a:r>
              <a:rPr lang="nl-NL" sz="3200" dirty="0" err="1" smtClean="0"/>
              <a:t>apomorfinepomp</a:t>
            </a:r>
            <a:endParaRPr lang="nl-NL" sz="3200" dirty="0" smtClean="0"/>
          </a:p>
          <a:p>
            <a:r>
              <a:rPr lang="nl-NL" sz="3200" dirty="0" smtClean="0"/>
              <a:t>Geen PEG-sonde nodig zoals bij ‘gewone’  </a:t>
            </a:r>
            <a:r>
              <a:rPr lang="nl-NL" sz="3200" dirty="0" err="1" smtClean="0"/>
              <a:t>duodopapomp</a:t>
            </a:r>
            <a:endParaRPr lang="nl-NL" sz="3200" dirty="0" smtClean="0"/>
          </a:p>
          <a:p>
            <a:endParaRPr lang="nl-NL" sz="3200" dirty="0"/>
          </a:p>
          <a:p>
            <a:pPr marL="0" indent="0">
              <a:buNone/>
            </a:pPr>
            <a:r>
              <a:rPr lang="nl-NL" sz="4000" dirty="0" smtClean="0"/>
              <a:t>Nadelen:</a:t>
            </a:r>
          </a:p>
          <a:p>
            <a:r>
              <a:rPr lang="nl-NL" sz="3200" dirty="0" smtClean="0"/>
              <a:t>Dagelijks prikken</a:t>
            </a:r>
          </a:p>
          <a:p>
            <a:r>
              <a:rPr lang="nl-NL" sz="3200" dirty="0" smtClean="0"/>
              <a:t>Mantelzorger nodig</a:t>
            </a:r>
          </a:p>
          <a:p>
            <a:r>
              <a:rPr lang="nl-NL" sz="3200" dirty="0" smtClean="0"/>
              <a:t>huidproblemen</a:t>
            </a:r>
            <a:endParaRPr lang="nl-NL" sz="3200" dirty="0"/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1422709" y="742593"/>
            <a:ext cx="7829850" cy="6623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altLang="nl-NL" sz="4800" dirty="0" err="1" smtClean="0">
                <a:solidFill>
                  <a:schemeClr val="accent1">
                    <a:lumMod val="75000"/>
                  </a:schemeClr>
                </a:solidFill>
              </a:rPr>
              <a:t>Duodopa</a:t>
            </a:r>
            <a:r>
              <a:rPr lang="nl-NL" altLang="nl-NL" sz="4800" dirty="0" smtClean="0">
                <a:solidFill>
                  <a:schemeClr val="accent1">
                    <a:lumMod val="75000"/>
                  </a:schemeClr>
                </a:solidFill>
              </a:rPr>
              <a:t> onder de huid</a:t>
            </a:r>
            <a:endParaRPr lang="nl-NL" altLang="nl-NL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146" name="Picture 2" descr="Figure 1: Upcoming infusion delivery systems for continuous subcutaneous levodopa/carbidopa therap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39" t="15355" r="-1"/>
          <a:stretch/>
        </p:blipFill>
        <p:spPr bwMode="auto">
          <a:xfrm>
            <a:off x="8314645" y="3020709"/>
            <a:ext cx="2822853" cy="3225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 3"/>
          <p:cNvSpPr/>
          <p:nvPr/>
        </p:nvSpPr>
        <p:spPr>
          <a:xfrm rot="1441309">
            <a:off x="8017285" y="5687180"/>
            <a:ext cx="24705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NIEUW!</a:t>
            </a:r>
            <a:endParaRPr lang="nl-NL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8258" y="3104286"/>
            <a:ext cx="1970085" cy="3004032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98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3600" dirty="0" smtClean="0"/>
              <a:t>Start (hopelijk) vanaf september</a:t>
            </a:r>
          </a:p>
          <a:p>
            <a:r>
              <a:rPr lang="nl-NL" sz="3600" dirty="0" smtClean="0"/>
              <a:t>Instellen enkele dagen op verpleegafdeling</a:t>
            </a:r>
          </a:p>
          <a:p>
            <a:r>
              <a:rPr lang="nl-NL" sz="3600" dirty="0" smtClean="0"/>
              <a:t>Helaas wachtlijst</a:t>
            </a:r>
          </a:p>
          <a:p>
            <a:r>
              <a:rPr lang="nl-NL" sz="3600" dirty="0" smtClean="0"/>
              <a:t>Nog geen lange termijn ervaring</a:t>
            </a:r>
            <a:endParaRPr lang="nl-NL" sz="3600" dirty="0"/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838200" y="745892"/>
            <a:ext cx="7829850" cy="6623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altLang="nl-NL" sz="4800" dirty="0" err="1" smtClean="0">
                <a:solidFill>
                  <a:schemeClr val="accent1">
                    <a:lumMod val="75000"/>
                  </a:schemeClr>
                </a:solidFill>
              </a:rPr>
              <a:t>Duodopa</a:t>
            </a:r>
            <a:r>
              <a:rPr lang="nl-NL" altLang="nl-NL" sz="4800" dirty="0" smtClean="0">
                <a:solidFill>
                  <a:schemeClr val="accent1">
                    <a:lumMod val="75000"/>
                  </a:schemeClr>
                </a:solidFill>
              </a:rPr>
              <a:t> onder de huid- GHZ</a:t>
            </a:r>
            <a:endParaRPr lang="nl-NL" altLang="nl-NL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getty 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414" y="3638144"/>
            <a:ext cx="4477554" cy="2538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46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628" name="Rectangle 4"/>
          <p:cNvSpPr>
            <a:spLocks/>
          </p:cNvSpPr>
          <p:nvPr/>
        </p:nvSpPr>
        <p:spPr bwMode="auto">
          <a:xfrm>
            <a:off x="7067779" y="1028701"/>
            <a:ext cx="2711652" cy="1150343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</a:pPr>
            <a:r>
              <a:rPr lang="en-US" altLang="en-US" sz="2800" dirty="0" smtClean="0"/>
              <a:t>Non-</a:t>
            </a:r>
            <a:r>
              <a:rPr lang="en-US" altLang="en-US" sz="2800" dirty="0" err="1" smtClean="0"/>
              <a:t>motore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verschijnselen</a:t>
            </a:r>
            <a:endParaRPr lang="en-US" altLang="en-US" sz="2800" dirty="0" smtClean="0"/>
          </a:p>
          <a:p>
            <a:pPr marL="342900" indent="-342900" algn="ctr" eaLnBrk="0" hangingPunct="0">
              <a:spcBef>
                <a:spcPct val="20000"/>
              </a:spcBef>
              <a:buFont typeface="Arial" charset="0"/>
              <a:buChar char="•"/>
            </a:pPr>
            <a:endParaRPr lang="en-US" altLang="en-US" sz="2400" dirty="0"/>
          </a:p>
        </p:txBody>
      </p:sp>
      <p:sp>
        <p:nvSpPr>
          <p:cNvPr id="39938" name="AutoShape 5"/>
          <p:cNvSpPr>
            <a:spLocks noChangeArrowheads="1"/>
          </p:cNvSpPr>
          <p:nvPr/>
        </p:nvSpPr>
        <p:spPr bwMode="auto">
          <a:xfrm rot="5400000">
            <a:off x="5452578" y="810887"/>
            <a:ext cx="1152525" cy="954695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5876 w 21600"/>
              <a:gd name="T13" fmla="*/ 5876 h 21600"/>
              <a:gd name="T14" fmla="*/ 15724 w 21600"/>
              <a:gd name="T15" fmla="*/ 1572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8152" y="21600"/>
                </a:lnTo>
                <a:lnTo>
                  <a:pt x="13448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CC0000"/>
              </a:gs>
              <a:gs pos="100000">
                <a:srgbClr val="0066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3126" name="Line 6"/>
          <p:cNvSpPr>
            <a:spLocks noChangeShapeType="1"/>
          </p:cNvSpPr>
          <p:nvPr/>
        </p:nvSpPr>
        <p:spPr bwMode="auto">
          <a:xfrm flipH="1">
            <a:off x="1794904" y="2413695"/>
            <a:ext cx="40802" cy="294872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nl-NL"/>
          </a:p>
        </p:txBody>
      </p:sp>
      <p:sp>
        <p:nvSpPr>
          <p:cNvPr id="922632" name="Line 8"/>
          <p:cNvSpPr>
            <a:spLocks noChangeShapeType="1"/>
          </p:cNvSpPr>
          <p:nvPr/>
        </p:nvSpPr>
        <p:spPr bwMode="auto">
          <a:xfrm>
            <a:off x="8491549" y="2167150"/>
            <a:ext cx="1522" cy="284095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nl-NL"/>
          </a:p>
        </p:txBody>
      </p:sp>
      <p:grpSp>
        <p:nvGrpSpPr>
          <p:cNvPr id="133139" name="Group 19"/>
          <p:cNvGrpSpPr>
            <a:grpSpLocks/>
          </p:cNvGrpSpPr>
          <p:nvPr/>
        </p:nvGrpSpPr>
        <p:grpSpPr bwMode="auto">
          <a:xfrm>
            <a:off x="1913430" y="3052056"/>
            <a:ext cx="2073544" cy="1800225"/>
            <a:chOff x="884" y="2274"/>
            <a:chExt cx="1270" cy="1134"/>
          </a:xfrm>
        </p:grpSpPr>
        <p:sp>
          <p:nvSpPr>
            <p:cNvPr id="39951" name="Text Box 10"/>
            <p:cNvSpPr txBox="1">
              <a:spLocks noChangeArrowheads="1"/>
            </p:cNvSpPr>
            <p:nvPr/>
          </p:nvSpPr>
          <p:spPr bwMode="auto">
            <a:xfrm>
              <a:off x="998" y="2405"/>
              <a:ext cx="1106" cy="8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 dirty="0" smtClean="0">
                  <a:latin typeface="Tahoma" pitchFamily="34" charset="0"/>
                </a:rPr>
                <a:t>Levodopa</a:t>
              </a:r>
            </a:p>
            <a:p>
              <a:pPr algn="ctr">
                <a:spcBef>
                  <a:spcPct val="50000"/>
                </a:spcBef>
              </a:pPr>
              <a:r>
                <a:rPr lang="en-US" altLang="en-US" sz="2400" dirty="0" smtClean="0">
                  <a:latin typeface="Tahoma" pitchFamily="34" charset="0"/>
                </a:rPr>
                <a:t>dopamine </a:t>
              </a:r>
              <a:r>
                <a:rPr lang="en-US" altLang="en-US" sz="2400" dirty="0" err="1">
                  <a:latin typeface="Tahoma" pitchFamily="34" charset="0"/>
                </a:rPr>
                <a:t>agonisten</a:t>
              </a:r>
              <a:endParaRPr lang="en-US" altLang="en-US" sz="2400" dirty="0">
                <a:latin typeface="Tahoma" pitchFamily="34" charset="0"/>
              </a:endParaRPr>
            </a:p>
          </p:txBody>
        </p:sp>
        <p:sp>
          <p:nvSpPr>
            <p:cNvPr id="39952" name="Oval 11"/>
            <p:cNvSpPr>
              <a:spLocks noChangeArrowheads="1"/>
            </p:cNvSpPr>
            <p:nvPr/>
          </p:nvSpPr>
          <p:spPr bwMode="auto">
            <a:xfrm>
              <a:off x="884" y="2274"/>
              <a:ext cx="1270" cy="1134"/>
            </a:xfrm>
            <a:prstGeom prst="ellips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altLang="en-US"/>
            </a:p>
          </p:txBody>
        </p:sp>
      </p:grpSp>
      <p:sp>
        <p:nvSpPr>
          <p:cNvPr id="922636" name="Line 12"/>
          <p:cNvSpPr>
            <a:spLocks noChangeShapeType="1"/>
          </p:cNvSpPr>
          <p:nvPr/>
        </p:nvSpPr>
        <p:spPr bwMode="auto">
          <a:xfrm>
            <a:off x="4593578" y="2437538"/>
            <a:ext cx="11504" cy="278279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nl-NL"/>
          </a:p>
        </p:txBody>
      </p:sp>
      <p:sp>
        <p:nvSpPr>
          <p:cNvPr id="133140" name="Rectangle 2"/>
          <p:cNvSpPr>
            <a:spLocks noChangeArrowheads="1"/>
          </p:cNvSpPr>
          <p:nvPr/>
        </p:nvSpPr>
        <p:spPr bwMode="auto">
          <a:xfrm>
            <a:off x="816603" y="225052"/>
            <a:ext cx="9670366" cy="54927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 eaLnBrk="0" hangingPunct="0">
              <a:defRPr/>
            </a:pPr>
            <a:r>
              <a:rPr lang="nl-NL" altLang="en-US" sz="3600" dirty="0">
                <a:latin typeface="+mj-lt"/>
                <a:ea typeface="+mj-ea"/>
                <a:cs typeface="+mj-cs"/>
              </a:rPr>
              <a:t>	 </a:t>
            </a:r>
            <a:r>
              <a:rPr lang="nl-NL" altLang="en-US" sz="36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Samenvattend</a:t>
            </a:r>
            <a:r>
              <a:rPr lang="nl-NL" altLang="en-US" sz="3600" dirty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	 </a:t>
            </a:r>
          </a:p>
        </p:txBody>
      </p:sp>
      <p:sp>
        <p:nvSpPr>
          <p:cNvPr id="133142" name="Text Box 22"/>
          <p:cNvSpPr txBox="1">
            <a:spLocks noChangeArrowheads="1"/>
          </p:cNvSpPr>
          <p:nvPr/>
        </p:nvSpPr>
        <p:spPr bwMode="auto">
          <a:xfrm>
            <a:off x="1255364" y="1028700"/>
            <a:ext cx="2760628" cy="1384995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GB" altLang="en-US" sz="2800" dirty="0" err="1" smtClean="0"/>
              <a:t>Traag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bewegen</a:t>
            </a:r>
            <a:endParaRPr lang="en-GB" altLang="en-US" sz="2800" dirty="0"/>
          </a:p>
          <a:p>
            <a:pPr>
              <a:buFontTx/>
              <a:buChar char="•"/>
            </a:pPr>
            <a:r>
              <a:rPr lang="en-GB" altLang="en-US" sz="2800" dirty="0" err="1" smtClean="0"/>
              <a:t>stijfheid</a:t>
            </a:r>
            <a:endParaRPr lang="en-GB" altLang="en-US" sz="2800" dirty="0"/>
          </a:p>
          <a:p>
            <a:pPr>
              <a:buFontTx/>
              <a:buChar char="•"/>
            </a:pPr>
            <a:r>
              <a:rPr lang="en-GB" altLang="en-US" sz="2800" dirty="0" err="1" smtClean="0"/>
              <a:t>beven</a:t>
            </a:r>
            <a:endParaRPr lang="en-GB" altLang="en-US" sz="2800" dirty="0"/>
          </a:p>
        </p:txBody>
      </p: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1214322" y="6156287"/>
            <a:ext cx="27606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en-US" sz="2800" dirty="0" err="1"/>
              <a:t>B</a:t>
            </a:r>
            <a:r>
              <a:rPr lang="en-GB" altLang="en-US" sz="2800" dirty="0" err="1" smtClean="0"/>
              <a:t>eginfase</a:t>
            </a:r>
            <a:endParaRPr lang="en-GB" altLang="en-US" sz="2800" dirty="0"/>
          </a:p>
        </p:txBody>
      </p:sp>
      <p:sp>
        <p:nvSpPr>
          <p:cNvPr id="18" name="Text Box 22"/>
          <p:cNvSpPr txBox="1">
            <a:spLocks noChangeArrowheads="1"/>
          </p:cNvSpPr>
          <p:nvPr/>
        </p:nvSpPr>
        <p:spPr bwMode="auto">
          <a:xfrm>
            <a:off x="3972983" y="6137627"/>
            <a:ext cx="27606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en-US" sz="2800" dirty="0" err="1" smtClean="0"/>
              <a:t>Gevorderde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fase</a:t>
            </a:r>
            <a:endParaRPr lang="en-GB" altLang="en-US" sz="2800" dirty="0"/>
          </a:p>
        </p:txBody>
      </p:sp>
      <p:sp>
        <p:nvSpPr>
          <p:cNvPr id="19" name="Text Box 22"/>
          <p:cNvSpPr txBox="1">
            <a:spLocks noChangeArrowheads="1"/>
          </p:cNvSpPr>
          <p:nvPr/>
        </p:nvSpPr>
        <p:spPr bwMode="auto">
          <a:xfrm>
            <a:off x="7444531" y="6151945"/>
            <a:ext cx="54276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en-US" sz="2800" dirty="0" err="1" smtClean="0"/>
              <a:t>Vergevorderde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fase</a:t>
            </a:r>
            <a:endParaRPr lang="en-GB" altLang="en-US" sz="2800" dirty="0"/>
          </a:p>
        </p:txBody>
      </p:sp>
      <p:sp>
        <p:nvSpPr>
          <p:cNvPr id="21" name="Oval 11"/>
          <p:cNvSpPr>
            <a:spLocks noChangeArrowheads="1"/>
          </p:cNvSpPr>
          <p:nvPr/>
        </p:nvSpPr>
        <p:spPr bwMode="auto">
          <a:xfrm>
            <a:off x="4715904" y="3052056"/>
            <a:ext cx="2073544" cy="1800225"/>
          </a:xfrm>
          <a:prstGeom prst="ellips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altLang="en-US"/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4689306" y="3508096"/>
            <a:ext cx="21267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dirty="0" err="1" smtClean="0">
                <a:latin typeface="Tahoma" pitchFamily="34" charset="0"/>
              </a:rPr>
              <a:t>Geavanceerde</a:t>
            </a:r>
            <a:r>
              <a:rPr lang="en-US" altLang="en-US" sz="2400" dirty="0" smtClean="0">
                <a:latin typeface="Tahoma" pitchFamily="34" charset="0"/>
              </a:rPr>
              <a:t> </a:t>
            </a:r>
            <a:r>
              <a:rPr lang="en-US" altLang="en-US" sz="2400" dirty="0" err="1" smtClean="0">
                <a:latin typeface="Tahoma" pitchFamily="34" charset="0"/>
              </a:rPr>
              <a:t>behandeling</a:t>
            </a:r>
            <a:endParaRPr lang="en-US" altLang="en-US" sz="2400" dirty="0">
              <a:latin typeface="Tahoma" pitchFamily="34" charset="0"/>
            </a:endParaRP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4161571" y="1028699"/>
            <a:ext cx="2760628" cy="1384995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GB" altLang="en-US" sz="2800" dirty="0" err="1" smtClean="0"/>
              <a:t>Schommelingen</a:t>
            </a:r>
            <a:endParaRPr lang="en-GB" altLang="en-US" sz="2800" dirty="0" smtClean="0"/>
          </a:p>
          <a:p>
            <a:pPr>
              <a:buFontTx/>
              <a:buChar char="•"/>
            </a:pPr>
            <a:r>
              <a:rPr lang="en-GB" altLang="en-US" sz="2800" dirty="0" smtClean="0"/>
              <a:t>On/Off</a:t>
            </a:r>
          </a:p>
          <a:p>
            <a:pPr>
              <a:buFontTx/>
              <a:buChar char="•"/>
            </a:pPr>
            <a:r>
              <a:rPr lang="en-GB" altLang="en-US" sz="2800" dirty="0" err="1" smtClean="0"/>
              <a:t>overbeweeglijk</a:t>
            </a:r>
            <a:endParaRPr lang="en-GB" altLang="en-US" sz="2800" dirty="0"/>
          </a:p>
        </p:txBody>
      </p:sp>
      <p:pic>
        <p:nvPicPr>
          <p:cNvPr id="24" name="Afbeelding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17465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2135560" y="679023"/>
            <a:ext cx="7829850" cy="899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altLang="nl-NL" sz="4800" dirty="0" smtClean="0">
                <a:solidFill>
                  <a:schemeClr val="accent1">
                    <a:lumMod val="75000"/>
                  </a:schemeClr>
                </a:solidFill>
              </a:rPr>
              <a:t>Bedankt voor uw aandacht!</a:t>
            </a:r>
          </a:p>
          <a:p>
            <a:pPr algn="ctr"/>
            <a:r>
              <a:rPr lang="nl-NL" altLang="nl-NL" sz="4800" dirty="0" smtClean="0">
                <a:solidFill>
                  <a:schemeClr val="accent1">
                    <a:lumMod val="75000"/>
                  </a:schemeClr>
                </a:solidFill>
              </a:rPr>
              <a:t>Vragen?</a:t>
            </a:r>
          </a:p>
        </p:txBody>
      </p:sp>
      <p:pic>
        <p:nvPicPr>
          <p:cNvPr id="2050" name="Picture 2" descr="FAQ - Loko Carto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815" y="1863203"/>
            <a:ext cx="6949024" cy="498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94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58929" y="620810"/>
            <a:ext cx="10515600" cy="1325563"/>
          </a:xfrm>
        </p:spPr>
        <p:txBody>
          <a:bodyPr>
            <a:normAutofit/>
          </a:bodyPr>
          <a:lstStyle/>
          <a:p>
            <a:r>
              <a:rPr lang="nl-NL" sz="4800" dirty="0" smtClean="0">
                <a:solidFill>
                  <a:schemeClr val="accent1">
                    <a:lumMod val="75000"/>
                  </a:schemeClr>
                </a:solidFill>
              </a:rPr>
              <a:t>Inhoud</a:t>
            </a:r>
            <a:endParaRPr lang="nl-NL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58929" y="2376770"/>
            <a:ext cx="10515600" cy="4351338"/>
          </a:xfrm>
        </p:spPr>
        <p:txBody>
          <a:bodyPr/>
          <a:lstStyle/>
          <a:p>
            <a:r>
              <a:rPr lang="nl-NL" sz="3600" dirty="0" smtClean="0"/>
              <a:t>Parkinsonverschijnselen</a:t>
            </a:r>
          </a:p>
          <a:p>
            <a:pPr lvl="1"/>
            <a:r>
              <a:rPr lang="nl-NL" sz="3200" dirty="0" smtClean="0"/>
              <a:t>Motorisch</a:t>
            </a:r>
          </a:p>
          <a:p>
            <a:pPr lvl="1"/>
            <a:r>
              <a:rPr lang="nl-NL" sz="3200" dirty="0" smtClean="0"/>
              <a:t>Niet- motorisch</a:t>
            </a:r>
          </a:p>
          <a:p>
            <a:r>
              <a:rPr lang="nl-NL" sz="3600" dirty="0" smtClean="0"/>
              <a:t>Behandeling met dopaminetabletten</a:t>
            </a:r>
          </a:p>
          <a:p>
            <a:r>
              <a:rPr lang="nl-NL" sz="3600" dirty="0" smtClean="0"/>
              <a:t>Geavanceerde behandelingen</a:t>
            </a:r>
          </a:p>
          <a:p>
            <a:pPr lvl="1"/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  <p:pic>
        <p:nvPicPr>
          <p:cNvPr id="3074" name="Picture 2" descr="Bloggen pictogram in komische stijl Document met pen cartoon  vectorillustratie op witte geïsoleerde achtergrond Inhoud splash effect  bedrijfsconcept | Premium Vec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673" y="2541174"/>
            <a:ext cx="2657127" cy="265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1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89154" y="1413098"/>
            <a:ext cx="8930165" cy="4248150"/>
          </a:xfrm>
        </p:spPr>
        <p:txBody>
          <a:bodyPr>
            <a:normAutofit/>
          </a:bodyPr>
          <a:lstStyle/>
          <a:p>
            <a:r>
              <a:rPr lang="nl-NL" sz="3600" dirty="0" smtClean="0"/>
              <a:t>1817 beschreven door James Parkinson</a:t>
            </a:r>
          </a:p>
          <a:p>
            <a:r>
              <a:rPr lang="nl-NL" sz="3600" dirty="0" smtClean="0"/>
              <a:t>Voorkomen: 63.500 mensen</a:t>
            </a:r>
            <a:endParaRPr lang="nl-NL" sz="3600" dirty="0"/>
          </a:p>
          <a:p>
            <a:endParaRPr lang="nl-NL" sz="40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4D668A-D8CA-C348-9A4C-AE4C73AA8899}" type="slidenum">
              <a:rPr lang="nl-NL" smtClean="0"/>
              <a:pPr>
                <a:defRPr/>
              </a:pPr>
              <a:t>4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089764" y="481704"/>
            <a:ext cx="8231188" cy="647700"/>
          </a:xfrm>
        </p:spPr>
        <p:txBody>
          <a:bodyPr>
            <a:noAutofit/>
          </a:bodyPr>
          <a:lstStyle/>
          <a:p>
            <a:r>
              <a:rPr lang="nl-NL" sz="4800" dirty="0" smtClean="0">
                <a:solidFill>
                  <a:schemeClr val="accent1">
                    <a:lumMod val="75000"/>
                  </a:schemeClr>
                </a:solidFill>
              </a:rPr>
              <a:t>Ziekte van Parkinson</a:t>
            </a:r>
            <a:endParaRPr lang="nl-NL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9932" y="2924944"/>
            <a:ext cx="2857500" cy="31369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4"/>
          <a:srcRect l="5556" t="4837" r="8332" b="5029"/>
          <a:stretch/>
        </p:blipFill>
        <p:spPr>
          <a:xfrm>
            <a:off x="2586093" y="2924944"/>
            <a:ext cx="2448272" cy="347496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  <p:sp>
        <p:nvSpPr>
          <p:cNvPr id="9" name="Rechthoek 8"/>
          <p:cNvSpPr/>
          <p:nvPr/>
        </p:nvSpPr>
        <p:spPr>
          <a:xfrm rot="19941948">
            <a:off x="7780725" y="5199297"/>
            <a:ext cx="368530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Dopaminetekort</a:t>
            </a:r>
            <a:endParaRPr lang="nl-NL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2409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047196" y="1326054"/>
            <a:ext cx="8231187" cy="4248150"/>
          </a:xfrm>
        </p:spPr>
        <p:txBody>
          <a:bodyPr/>
          <a:lstStyle/>
          <a:p>
            <a:pPr marL="0" indent="0">
              <a:buNone/>
            </a:pPr>
            <a:endParaRPr lang="nl-NL" altLang="nl-NL" dirty="0" smtClean="0"/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nl-NL" altLang="nl-NL" sz="3600" dirty="0" smtClean="0"/>
              <a:t>Trillen/ beven van bijv. een hand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nl-NL" altLang="nl-NL" sz="3600" dirty="0"/>
              <a:t>S</a:t>
            </a:r>
            <a:r>
              <a:rPr lang="nl-NL" altLang="nl-NL" sz="3600" dirty="0" smtClean="0"/>
              <a:t>tijfheid spieren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nl-NL" altLang="nl-NL" sz="3600" dirty="0" smtClean="0"/>
              <a:t>Traagheid van beweging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nl-NL" altLang="nl-NL" sz="3600" dirty="0" smtClean="0"/>
              <a:t>Gestoorde houding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4D668A-D8CA-C348-9A4C-AE4C73AA8899}" type="slidenum">
              <a:rPr lang="nl-NL" smtClean="0"/>
              <a:pPr>
                <a:defRPr/>
              </a:pPr>
              <a:t>5</a:t>
            </a:fld>
            <a:endParaRPr lang="nl-NL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3776" y="678354"/>
            <a:ext cx="8231188" cy="647700"/>
          </a:xfrm>
        </p:spPr>
        <p:txBody>
          <a:bodyPr>
            <a:noAutofit/>
          </a:bodyPr>
          <a:lstStyle/>
          <a:p>
            <a:pPr eaLnBrk="1" hangingPunct="1"/>
            <a:r>
              <a:rPr lang="nl-NL" altLang="nl-NL" sz="4800" dirty="0" smtClean="0">
                <a:solidFill>
                  <a:schemeClr val="accent1">
                    <a:lumMod val="75000"/>
                  </a:schemeClr>
                </a:solidFill>
              </a:rPr>
              <a:t>Belangrijkste verschijnselen</a:t>
            </a:r>
          </a:p>
        </p:txBody>
      </p:sp>
      <p:pic>
        <p:nvPicPr>
          <p:cNvPr id="1026" name="Picture 2" descr="https://www.cesargoirle.nl/wp-content/uploads/2017/02/parkinson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677" y="2987755"/>
            <a:ext cx="5334000" cy="376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2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08C8FB71-B978-4B90-96A3-55DDC1056672" descr="Rob de Nijs en Ernst Daniël Smid vragen met muzikaal statement aandacht voor Parkinson  Foto  AD.nl.jpe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038" y="4468091"/>
            <a:ext cx="5548762" cy="2188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nl-NL" altLang="nl-NL" sz="4800" dirty="0">
                <a:solidFill>
                  <a:schemeClr val="accent1">
                    <a:lumMod val="75000"/>
                  </a:schemeClr>
                </a:solidFill>
              </a:rPr>
              <a:t>Motorische verschijnselen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nl-NL" altLang="nl-NL" sz="3600" dirty="0"/>
              <a:t>“Maskergelaat”</a:t>
            </a:r>
          </a:p>
          <a:p>
            <a:pPr eaLnBrk="1" hangingPunct="1"/>
            <a:r>
              <a:rPr lang="nl-NL" altLang="nl-NL" sz="3600" dirty="0"/>
              <a:t>Zachte, hese stem</a:t>
            </a:r>
          </a:p>
          <a:p>
            <a:pPr eaLnBrk="1" hangingPunct="1"/>
            <a:r>
              <a:rPr lang="nl-NL" altLang="nl-NL" sz="3600" dirty="0"/>
              <a:t>Afname </a:t>
            </a:r>
            <a:r>
              <a:rPr lang="nl-NL" altLang="nl-NL" sz="3600" dirty="0" err="1" smtClean="0"/>
              <a:t>lidslag</a:t>
            </a:r>
            <a:r>
              <a:rPr lang="nl-NL" altLang="nl-NL" sz="3600" dirty="0" smtClean="0"/>
              <a:t> ogen</a:t>
            </a:r>
            <a:endParaRPr lang="nl-NL" altLang="nl-NL" sz="3600" dirty="0"/>
          </a:p>
          <a:p>
            <a:pPr eaLnBrk="1" hangingPunct="1"/>
            <a:r>
              <a:rPr lang="nl-NL" altLang="nl-NL" sz="3600" dirty="0"/>
              <a:t>Moeite met slikken </a:t>
            </a:r>
            <a:endParaRPr lang="nl-NL" altLang="nl-NL" sz="3600" dirty="0" smtClean="0"/>
          </a:p>
          <a:p>
            <a:pPr eaLnBrk="1" hangingPunct="1"/>
            <a:r>
              <a:rPr lang="nl-NL" altLang="nl-NL" sz="3600" dirty="0" smtClean="0"/>
              <a:t>Klein </a:t>
            </a:r>
            <a:r>
              <a:rPr lang="nl-NL" altLang="nl-NL" sz="3600" dirty="0"/>
              <a:t>handschrift</a:t>
            </a:r>
          </a:p>
          <a:p>
            <a:pPr eaLnBrk="1" hangingPunct="1"/>
            <a:r>
              <a:rPr lang="nl-NL" altLang="nl-NL" sz="3600" dirty="0"/>
              <a:t>Verminderde armzwaai</a:t>
            </a:r>
          </a:p>
          <a:p>
            <a:pPr eaLnBrk="1" hangingPunct="1"/>
            <a:r>
              <a:rPr lang="nl-NL" altLang="nl-NL" sz="3600" dirty="0"/>
              <a:t>“</a:t>
            </a:r>
            <a:r>
              <a:rPr lang="nl-NL" altLang="nl-NL" sz="3600" dirty="0" err="1"/>
              <a:t>freezing</a:t>
            </a:r>
            <a:r>
              <a:rPr lang="nl-NL" altLang="nl-NL" sz="3600" dirty="0"/>
              <a:t>”</a:t>
            </a:r>
          </a:p>
          <a:p>
            <a:pPr eaLnBrk="1" hangingPunct="1"/>
            <a:endParaRPr lang="nl-NL" altLang="nl-N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8279" y="1840412"/>
            <a:ext cx="5535303" cy="2160882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9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500011" y="1676885"/>
            <a:ext cx="6648694" cy="5122985"/>
          </a:xfrm>
        </p:spPr>
        <p:txBody>
          <a:bodyPr>
            <a:normAutofit/>
          </a:bodyPr>
          <a:lstStyle/>
          <a:p>
            <a:pPr eaLnBrk="1" hangingPunct="1"/>
            <a:r>
              <a:rPr lang="nl-NL" altLang="nl-NL" sz="3600" dirty="0" smtClean="0"/>
              <a:t>Angst en somberheidsklachten</a:t>
            </a:r>
            <a:endParaRPr lang="nl-NL" altLang="nl-NL" sz="3600" dirty="0"/>
          </a:p>
          <a:p>
            <a:pPr eaLnBrk="1" hangingPunct="1"/>
            <a:r>
              <a:rPr lang="nl-NL" altLang="nl-NL" sz="3600" dirty="0"/>
              <a:t>Geheugenklachten/ dementie</a:t>
            </a:r>
          </a:p>
          <a:p>
            <a:r>
              <a:rPr lang="nl-NL" altLang="nl-NL" sz="3600" dirty="0"/>
              <a:t>Gestoorde slaap</a:t>
            </a:r>
          </a:p>
          <a:p>
            <a:pPr eaLnBrk="1" hangingPunct="1"/>
            <a:r>
              <a:rPr lang="nl-NL" altLang="nl-NL" sz="3600" dirty="0"/>
              <a:t>Afname reuk</a:t>
            </a:r>
          </a:p>
          <a:p>
            <a:pPr eaLnBrk="1" hangingPunct="1"/>
            <a:r>
              <a:rPr lang="nl-NL" altLang="nl-NL" sz="3600" dirty="0" smtClean="0"/>
              <a:t>Obstipatie </a:t>
            </a:r>
            <a:endParaRPr lang="nl-NL" altLang="nl-NL" sz="3600" dirty="0" smtClean="0"/>
          </a:p>
          <a:p>
            <a:pPr eaLnBrk="1" hangingPunct="1"/>
            <a:r>
              <a:rPr lang="nl-NL" altLang="nl-NL" sz="3600" dirty="0" smtClean="0"/>
              <a:t>Duizeligheid</a:t>
            </a:r>
          </a:p>
          <a:p>
            <a:pPr eaLnBrk="1" hangingPunct="1">
              <a:buFontTx/>
              <a:buNone/>
            </a:pPr>
            <a:endParaRPr lang="nl-NL" altLang="nl-NL" sz="28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4D668A-D8CA-C348-9A4C-AE4C73AA8899}" type="slidenum">
              <a:rPr lang="nl-NL" smtClean="0"/>
              <a:pPr>
                <a:defRPr/>
              </a:pPr>
              <a:t>7</a:t>
            </a:fld>
            <a:endParaRPr lang="nl-NL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87462" y="208527"/>
            <a:ext cx="8694738" cy="1336675"/>
          </a:xfrm>
        </p:spPr>
        <p:txBody>
          <a:bodyPr>
            <a:normAutofit/>
          </a:bodyPr>
          <a:lstStyle/>
          <a:p>
            <a:pPr eaLnBrk="1" hangingPunct="1"/>
            <a:r>
              <a:rPr lang="nl-NL" altLang="nl-NL" sz="4800" dirty="0" smtClean="0">
                <a:solidFill>
                  <a:schemeClr val="accent1">
                    <a:lumMod val="75000"/>
                  </a:schemeClr>
                </a:solidFill>
              </a:rPr>
              <a:t>Niet motorische verschijnselen</a:t>
            </a:r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273" y="3465015"/>
            <a:ext cx="4912654" cy="222299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53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225353" y="1704600"/>
            <a:ext cx="10128447" cy="4248150"/>
          </a:xfrm>
        </p:spPr>
        <p:txBody>
          <a:bodyPr>
            <a:noAutofit/>
          </a:bodyPr>
          <a:lstStyle/>
          <a:p>
            <a:r>
              <a:rPr lang="nl-NL" sz="3600" dirty="0" smtClean="0"/>
              <a:t>Voor de motorische verschijnselen (het bewegen)</a:t>
            </a:r>
          </a:p>
          <a:p>
            <a:r>
              <a:rPr lang="nl-NL" sz="3600" dirty="0"/>
              <a:t>Helaas niet </a:t>
            </a:r>
            <a:r>
              <a:rPr lang="nl-NL" sz="3600" dirty="0" smtClean="0"/>
              <a:t>genezend</a:t>
            </a:r>
          </a:p>
          <a:p>
            <a:r>
              <a:rPr lang="nl-NL" sz="3600" dirty="0" smtClean="0"/>
              <a:t>2 typen dopamine-medicijnen…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4D668A-D8CA-C348-9A4C-AE4C73AA8899}" type="slidenum">
              <a:rPr lang="nl-NL" smtClean="0"/>
              <a:pPr>
                <a:defRPr/>
              </a:pPr>
              <a:t>8</a:t>
            </a:fld>
            <a:endParaRPr lang="nl-NL"/>
          </a:p>
        </p:txBody>
      </p:sp>
      <p:sp>
        <p:nvSpPr>
          <p:cNvPr id="3" name="Titel 2"/>
          <p:cNvSpPr>
            <a:spLocks noGrp="1"/>
          </p:cNvSpPr>
          <p:nvPr>
            <p:ph type="title" idx="4294967295"/>
          </p:nvPr>
        </p:nvSpPr>
        <p:spPr>
          <a:xfrm>
            <a:off x="545708" y="748124"/>
            <a:ext cx="10531475" cy="647700"/>
          </a:xfrm>
        </p:spPr>
        <p:txBody>
          <a:bodyPr>
            <a:noAutofit/>
          </a:bodyPr>
          <a:lstStyle/>
          <a:p>
            <a:r>
              <a:rPr lang="nl-NL" sz="4800" dirty="0" smtClean="0">
                <a:solidFill>
                  <a:schemeClr val="accent1">
                    <a:lumMod val="75000"/>
                  </a:schemeClr>
                </a:solidFill>
              </a:rPr>
              <a:t>Behandeling met dopamine - tabletten</a:t>
            </a:r>
            <a:endParaRPr lang="nl-NL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Picture 2" descr="Afbeeldingsresultaat voor pill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768" y="3828675"/>
            <a:ext cx="3876032" cy="25840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 3"/>
          <p:cNvSpPr/>
          <p:nvPr/>
        </p:nvSpPr>
        <p:spPr>
          <a:xfrm rot="20727827">
            <a:off x="620920" y="4113263"/>
            <a:ext cx="359354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6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Levodopa</a:t>
            </a:r>
            <a:endParaRPr lang="nl-NL" sz="6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6" name="Rechthoek 5"/>
          <p:cNvSpPr/>
          <p:nvPr/>
        </p:nvSpPr>
        <p:spPr>
          <a:xfrm rot="355119">
            <a:off x="2583554" y="5261139"/>
            <a:ext cx="452040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Dopamine-agonisten</a:t>
            </a:r>
            <a:endParaRPr lang="nl-NL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14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604574" y="1638166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nl-NL" sz="3600" dirty="0"/>
              <a:t>Pure dopamine</a:t>
            </a:r>
          </a:p>
          <a:p>
            <a:pPr lvl="1"/>
            <a:r>
              <a:rPr lang="nl-NL" sz="3600" dirty="0" smtClean="0"/>
              <a:t>Als eerste gestart</a:t>
            </a:r>
            <a:endParaRPr lang="nl-NL" sz="3600" dirty="0" smtClean="0"/>
          </a:p>
          <a:p>
            <a:pPr lvl="1"/>
            <a:r>
              <a:rPr lang="nl-NL" sz="3600" dirty="0" smtClean="0"/>
              <a:t>Vormen:</a:t>
            </a:r>
            <a:endParaRPr lang="nl-NL" sz="3600" dirty="0" smtClean="0"/>
          </a:p>
          <a:p>
            <a:pPr lvl="2"/>
            <a:r>
              <a:rPr lang="nl-NL" sz="3200" dirty="0" smtClean="0"/>
              <a:t>Levodopa/ benserazide (</a:t>
            </a:r>
            <a:r>
              <a:rPr lang="nl-NL" sz="3200" dirty="0" err="1" smtClean="0"/>
              <a:t>madopar</a:t>
            </a:r>
            <a:r>
              <a:rPr lang="nl-NL" sz="3200" dirty="0" smtClean="0"/>
              <a:t>)</a:t>
            </a:r>
          </a:p>
          <a:p>
            <a:pPr lvl="2"/>
            <a:r>
              <a:rPr lang="nl-NL" sz="3200" dirty="0" smtClean="0"/>
              <a:t>Levodopa/ </a:t>
            </a:r>
            <a:r>
              <a:rPr lang="nl-NL" sz="3200" dirty="0" err="1" smtClean="0"/>
              <a:t>carbidopa</a:t>
            </a:r>
            <a:r>
              <a:rPr lang="nl-NL" sz="3200" dirty="0" smtClean="0"/>
              <a:t> (</a:t>
            </a:r>
            <a:r>
              <a:rPr lang="nl-NL" sz="3200" dirty="0" err="1" smtClean="0"/>
              <a:t>sinemet</a:t>
            </a:r>
            <a:r>
              <a:rPr lang="nl-NL" sz="3200" dirty="0" smtClean="0"/>
              <a:t>)</a:t>
            </a:r>
          </a:p>
          <a:p>
            <a:pPr lvl="1"/>
            <a:r>
              <a:rPr lang="nl-NL" sz="3600" dirty="0" smtClean="0"/>
              <a:t>Nadeel:</a:t>
            </a:r>
          </a:p>
          <a:p>
            <a:pPr lvl="2"/>
            <a:r>
              <a:rPr lang="nl-NL" sz="2800" dirty="0" smtClean="0"/>
              <a:t>Niet met eiwitrijke voeding</a:t>
            </a:r>
          </a:p>
          <a:p>
            <a:pPr lvl="2"/>
            <a:r>
              <a:rPr lang="nl-NL" sz="2800" dirty="0" smtClean="0"/>
              <a:t>Op den duur </a:t>
            </a:r>
            <a:r>
              <a:rPr lang="nl-NL" sz="2800" dirty="0" err="1" smtClean="0"/>
              <a:t>overbeweeglijkheid</a:t>
            </a:r>
            <a:endParaRPr lang="nl-NL" sz="2800" dirty="0" smtClean="0"/>
          </a:p>
          <a:p>
            <a:pPr lvl="2"/>
            <a:r>
              <a:rPr lang="nl-NL" sz="2800" dirty="0" smtClean="0"/>
              <a:t>Op </a:t>
            </a:r>
            <a:r>
              <a:rPr lang="nl-NL" sz="2800" dirty="0"/>
              <a:t>den duur </a:t>
            </a:r>
            <a:r>
              <a:rPr lang="nl-NL" sz="2800" dirty="0" smtClean="0"/>
              <a:t>schommelingen effect over de dag</a:t>
            </a:r>
          </a:p>
          <a:p>
            <a:pPr lvl="2"/>
            <a:r>
              <a:rPr lang="nl-NL" sz="2800" dirty="0" smtClean="0"/>
              <a:t>Andere bijwerkingen milder dan andere dopamine- agonisten</a:t>
            </a:r>
            <a:endParaRPr lang="nl-NL" sz="2800" dirty="0"/>
          </a:p>
          <a:p>
            <a:endParaRPr lang="nl-NL" dirty="0"/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1979614" y="450341"/>
            <a:ext cx="8231187" cy="647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800" dirty="0" smtClean="0">
                <a:solidFill>
                  <a:schemeClr val="accent1">
                    <a:lumMod val="75000"/>
                  </a:schemeClr>
                </a:solidFill>
              </a:rPr>
              <a:t>Behandeling - Levodopa</a:t>
            </a:r>
            <a:endParaRPr lang="nl-NL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5257" y="2906305"/>
            <a:ext cx="2597592" cy="123805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4805" y="2444091"/>
            <a:ext cx="990738" cy="216247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2632" y="372597"/>
            <a:ext cx="882336" cy="74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58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MS PowerPoint" ma:contentTypeID="0x010100DE40A026A1584CB6B821698C10BCD42900E7CC6DB0A753EF48A58303BCDF515310" ma:contentTypeVersion="2" ma:contentTypeDescription="Een nieuw document maken." ma:contentTypeScope="" ma:versionID="9476d170d7aab0924fac70b4a2b36b3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ad90c4397f78c73c049e37fec9ab90e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6F22BBE-B873-4280-96CB-A179015C6E6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7020C77-7F2C-43E8-A4AE-DF1766CA53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8CE5663-2557-405B-8152-5ED5974F2E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1449</TotalTime>
  <Words>642</Words>
  <Application>Microsoft Office PowerPoint</Application>
  <PresentationFormat>Breedbeeld</PresentationFormat>
  <Paragraphs>201</Paragraphs>
  <Slides>26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Tahoma</vt:lpstr>
      <vt:lpstr>Verdana</vt:lpstr>
      <vt:lpstr>Wingdings</vt:lpstr>
      <vt:lpstr>Wingdings 2</vt:lpstr>
      <vt:lpstr>Office Theme</vt:lpstr>
      <vt:lpstr>PowerPoint-presentatie</vt:lpstr>
      <vt:lpstr>Parkinson team GHZ</vt:lpstr>
      <vt:lpstr>Inhoud</vt:lpstr>
      <vt:lpstr>Ziekte van Parkinson</vt:lpstr>
      <vt:lpstr>Belangrijkste verschijnselen</vt:lpstr>
      <vt:lpstr>Motorische verschijnselen</vt:lpstr>
      <vt:lpstr>Niet motorische verschijnselen</vt:lpstr>
      <vt:lpstr>Behandeling met dopamine - tabletten</vt:lpstr>
      <vt:lpstr>PowerPoint-presentatie</vt:lpstr>
      <vt:lpstr>PowerPoint-presentatie</vt:lpstr>
      <vt:lpstr>PowerPoint-presentatie</vt:lpstr>
      <vt:lpstr>PowerPoint-presentatie</vt:lpstr>
      <vt:lpstr>Levodopa schommelingen</vt:lpstr>
      <vt:lpstr>PowerPoint-presentatie</vt:lpstr>
      <vt:lpstr>PowerPoint-presentatie</vt:lpstr>
      <vt:lpstr>Vormen van geavanceerde therapieën</vt:lpstr>
      <vt:lpstr>Diepe Hersenstimulatie (DBS)</vt:lpstr>
      <vt:lpstr>PowerPoint-presentatie</vt:lpstr>
      <vt:lpstr>PowerPoint-presentatie</vt:lpstr>
      <vt:lpstr>PowerPoint-presentatie</vt:lpstr>
      <vt:lpstr>Apomorfinepomp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Groene Hart Ziekenhuis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Slooten, Marianne van</dc:creator>
  <cp:lastModifiedBy>Bakels, Floor</cp:lastModifiedBy>
  <cp:revision>20</cp:revision>
  <dcterms:created xsi:type="dcterms:W3CDTF">2022-07-15T07:22:44Z</dcterms:created>
  <dcterms:modified xsi:type="dcterms:W3CDTF">2024-07-02T21:22:44Z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0x010100DE40A026A1584CB6B821698C10BCD42900E7CC6DB0A753EF48A58303BCDF515310</vt:lpwstr>
  </property>
</Properties>
</file>