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1" r:id="rId3"/>
    <p:sldId id="272" r:id="rId4"/>
    <p:sldId id="258" r:id="rId5"/>
    <p:sldId id="273" r:id="rId6"/>
    <p:sldId id="274" r:id="rId7"/>
    <p:sldId id="275" r:id="rId8"/>
    <p:sldId id="260" r:id="rId9"/>
    <p:sldId id="259" r:id="rId10"/>
    <p:sldId id="268" r:id="rId11"/>
    <p:sldId id="261" r:id="rId12"/>
    <p:sldId id="277" r:id="rId13"/>
    <p:sldId id="278" r:id="rId14"/>
    <p:sldId id="263" r:id="rId15"/>
    <p:sldId id="279" r:id="rId16"/>
    <p:sldId id="266" r:id="rId17"/>
    <p:sldId id="270" r:id="rId18"/>
    <p:sldId id="269" r:id="rId19"/>
    <p:sldId id="267" r:id="rId20"/>
    <p:sldId id="265" r:id="rId21"/>
    <p:sldId id="257" r:id="rId22"/>
    <p:sldId id="276" r:id="rId2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6DBB1A-49EE-F6B8-D400-1AB4F11FED08}" v="3" dt="2026-07-04T21:19:38.648"/>
    <p1510:client id="{DA07BEA4-0274-E8AB-6D6F-181FB108BFA9}" v="1294" dt="2026-07-06T15:21:01.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54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1F0833-F8E3-4486-9EFF-ED5F11AC0967}" type="datetimeFigureOut">
              <a:rPr lang="nl-NL" smtClean="0"/>
              <a:t>15-7-2026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2A0E54-E7E6-4362-8D2E-274C64200986}" type="slidenum">
              <a:rPr lang="nl-NL" smtClean="0"/>
              <a:t>‹nr.›</a:t>
            </a:fld>
            <a:endParaRPr lang="nl-NL"/>
          </a:p>
        </p:txBody>
      </p:sp>
    </p:spTree>
    <p:extLst>
      <p:ext uri="{BB962C8B-B14F-4D97-AF65-F5344CB8AC3E}">
        <p14:creationId xmlns:p14="http://schemas.microsoft.com/office/powerpoint/2010/main" val="3688032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Logopedie bij de ziekte van Parkinson richt zich op drie domeinen. </a:t>
            </a:r>
          </a:p>
          <a:p>
            <a:endParaRPr lang="nl-NL"/>
          </a:p>
          <a:p>
            <a:r>
              <a:rPr lang="nl-NL"/>
              <a:t>Het eerste en meest voorkomende is spreken. Ongeveer 70% van de mensen met Parkinson heeft problemen met spraak en het actief betrokken zijn bij gesprekken.</a:t>
            </a:r>
          </a:p>
          <a:p>
            <a:endParaRPr lang="nl-NL"/>
          </a:p>
          <a:p>
            <a:r>
              <a:rPr lang="nl-NL"/>
              <a:t>Het tweede domein waar de logopedie zich op kan richten is slikken.  Bij mensen met Parkinson kan er sprake zijn van moeite met kauwen en verslikken. De prevalentie van deze problematiek is 35% wanneer dit gemeten wordt door middel van vragenlijsten die mensen met Parkinson zelf invullen. De prevalentie, zeker in een meer gevorderd stadium, blijkt echter tweemaal hoger wanneer er objectief onderzoek wordt gedaan. </a:t>
            </a:r>
          </a:p>
          <a:p>
            <a:endParaRPr lang="nl-NL"/>
          </a:p>
          <a:p>
            <a:r>
              <a:rPr lang="nl-NL"/>
              <a:t>Het laatste domein gaat over speekselbeheersing. Ongeveer 25% van de mensen met Parkinson heeft overdag of ‘s nachts last van speekselverlies.</a:t>
            </a:r>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4</a:t>
            </a:fld>
            <a:endParaRPr lang="nl-NL"/>
          </a:p>
        </p:txBody>
      </p:sp>
    </p:spTree>
    <p:extLst>
      <p:ext uri="{BB962C8B-B14F-4D97-AF65-F5344CB8AC3E}">
        <p14:creationId xmlns:p14="http://schemas.microsoft.com/office/powerpoint/2010/main" val="3722715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In deze presentatie willen we graag wat beeldmateriaal en theoretische achtergrond over logopedie bij Parkinson met jullie delen. Eerst bekijken we met elkaar een casus en gaan we in gesprek over wat opvalt. Vervolgens komt er wat theorie aan bod over de domeinen die de logopedist behandelt bij mensen met Parkinson en welke kenmerken en interventies er per domein zijn. Met de kennis die besproken is in het achterhoofd bekijken we vervolgens nog een casus. Tot slot wordt de presentatie samengevat in een take home </a:t>
            </a:r>
            <a:r>
              <a:rPr lang="nl-NL" err="1"/>
              <a:t>message</a:t>
            </a:r>
            <a:r>
              <a:rPr lang="nl-NL"/>
              <a:t>. </a:t>
            </a:r>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21</a:t>
            </a:fld>
            <a:endParaRPr lang="nl-NL"/>
          </a:p>
        </p:txBody>
      </p:sp>
    </p:spTree>
    <p:extLst>
      <p:ext uri="{BB962C8B-B14F-4D97-AF65-F5344CB8AC3E}">
        <p14:creationId xmlns:p14="http://schemas.microsoft.com/office/powerpoint/2010/main" val="2067386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[Titia] </a:t>
            </a:r>
          </a:p>
          <a:p>
            <a:endParaRPr lang="nl-NL"/>
          </a:p>
          <a:p>
            <a:r>
              <a:rPr lang="nl-NL"/>
              <a:t>Eventueel: https://www.youtube.com/watch?v=NYJPn1qTWoE </a:t>
            </a:r>
          </a:p>
          <a:p>
            <a:endParaRPr lang="nl-NL"/>
          </a:p>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8</a:t>
            </a:fld>
            <a:endParaRPr lang="nl-NL"/>
          </a:p>
        </p:txBody>
      </p:sp>
    </p:spTree>
    <p:extLst>
      <p:ext uri="{BB962C8B-B14F-4D97-AF65-F5344CB8AC3E}">
        <p14:creationId xmlns:p14="http://schemas.microsoft.com/office/powerpoint/2010/main" val="2112521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115000"/>
              </a:lnSpc>
              <a:spcAft>
                <a:spcPts val="800"/>
              </a:spcAft>
            </a:pPr>
            <a:r>
              <a:rPr lang="nl-NL" sz="1800">
                <a:effectLst/>
                <a:latin typeface="Arial" panose="020B0604020202020204" pitchFamily="34" charset="0"/>
                <a:ea typeface="Calibri" panose="020F0502020204030204" pitchFamily="34" charset="0"/>
                <a:cs typeface="Times New Roman" panose="02020603050405020304" pitchFamily="18" charset="0"/>
              </a:rPr>
              <a:t>Problemen met spreken worden veroorzaakt door </a:t>
            </a:r>
            <a:r>
              <a:rPr lang="nl-NL" sz="1800" err="1">
                <a:effectLst/>
                <a:latin typeface="Arial" panose="020B0604020202020204" pitchFamily="34" charset="0"/>
                <a:ea typeface="Calibri" panose="020F0502020204030204" pitchFamily="34" charset="0"/>
                <a:cs typeface="Times New Roman" panose="02020603050405020304" pitchFamily="18" charset="0"/>
              </a:rPr>
              <a:t>hypokinetische</a:t>
            </a:r>
            <a:r>
              <a:rPr lang="nl-NL" sz="1800">
                <a:effectLst/>
                <a:latin typeface="Arial" panose="020B0604020202020204" pitchFamily="34" charset="0"/>
                <a:ea typeface="Calibri" panose="020F0502020204030204" pitchFamily="34" charset="0"/>
                <a:cs typeface="Times New Roman" panose="02020603050405020304" pitchFamily="18" charset="0"/>
              </a:rPr>
              <a:t> dysartrie De </a:t>
            </a:r>
            <a:r>
              <a:rPr lang="nl-NL" sz="1800" err="1">
                <a:effectLst/>
                <a:latin typeface="Arial" panose="020B0604020202020204" pitchFamily="34" charset="0"/>
                <a:ea typeface="Calibri" panose="020F0502020204030204" pitchFamily="34" charset="0"/>
                <a:cs typeface="Times New Roman" panose="02020603050405020304" pitchFamily="18" charset="0"/>
              </a:rPr>
              <a:t>hypokinetische</a:t>
            </a:r>
            <a:r>
              <a:rPr lang="nl-NL" sz="1800">
                <a:effectLst/>
                <a:latin typeface="Arial" panose="020B0604020202020204" pitchFamily="34" charset="0"/>
                <a:ea typeface="Calibri" panose="020F0502020204030204" pitchFamily="34" charset="0"/>
                <a:cs typeface="Times New Roman" panose="02020603050405020304" pitchFamily="18" charset="0"/>
              </a:rPr>
              <a:t> dysartrie wordt veroorzaakt door kleinere bewegingen van de ademhalingsstructuren, de stemplooien en de </a:t>
            </a:r>
            <a:r>
              <a:rPr lang="nl-NL" sz="1800" err="1">
                <a:effectLst/>
                <a:latin typeface="Arial" panose="020B0604020202020204" pitchFamily="34" charset="0"/>
                <a:ea typeface="Calibri" panose="020F0502020204030204" pitchFamily="34" charset="0"/>
                <a:cs typeface="Times New Roman" panose="02020603050405020304" pitchFamily="18" charset="0"/>
              </a:rPr>
              <a:t>articulatoren</a:t>
            </a:r>
            <a:r>
              <a:rPr lang="nl-NL" sz="1800">
                <a:effectLst/>
                <a:latin typeface="Arial" panose="020B0604020202020204" pitchFamily="34" charset="0"/>
                <a:ea typeface="Calibri" panose="020F0502020204030204" pitchFamily="34" charset="0"/>
                <a:cs typeface="Times New Roman" panose="02020603050405020304" pitchFamily="18" charset="0"/>
              </a:rPr>
              <a:t>. Hierdoor valt op dat er </a:t>
            </a:r>
            <a:r>
              <a:rPr lang="nl-NL" sz="180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geringe adembeweging </a:t>
            </a:r>
            <a:r>
              <a:rPr lang="nl-NL" sz="1800">
                <a:effectLst/>
                <a:latin typeface="Arial" panose="020B0604020202020204" pitchFamily="34" charset="0"/>
                <a:ea typeface="Calibri" panose="020F0502020204030204" pitchFamily="34" charset="0"/>
                <a:cs typeface="Times New Roman" panose="02020603050405020304" pitchFamily="18" charset="0"/>
              </a:rPr>
              <a:t>is. De stem is zachter en heser en kan soms wegvallen en de articulatiebewegingen zijn kleiner. Er is minder melodie en dynamiek te horen in het spreken. </a:t>
            </a:r>
            <a:r>
              <a:rPr lang="nl-NL" sz="1800" err="1">
                <a:effectLst/>
                <a:latin typeface="Arial" panose="020B0604020202020204" pitchFamily="34" charset="0"/>
                <a:ea typeface="Calibri" panose="020F0502020204030204" pitchFamily="34" charset="0"/>
                <a:cs typeface="Times New Roman" panose="02020603050405020304" pitchFamily="18" charset="0"/>
              </a:rPr>
              <a:t>Freezing</a:t>
            </a:r>
            <a:r>
              <a:rPr lang="nl-NL" sz="1800">
                <a:effectLst/>
                <a:latin typeface="Arial" panose="020B0604020202020204" pitchFamily="34" charset="0"/>
                <a:ea typeface="Calibri" panose="020F0502020204030204" pitchFamily="34" charset="0"/>
                <a:cs typeface="Times New Roman" panose="02020603050405020304" pitchFamily="18" charset="0"/>
              </a:rPr>
              <a:t> kan leiden tot startproblemen en een hoger spreektempo kan leiden tot stopproblemen. </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nl-NL" sz="1800">
                <a:effectLst/>
                <a:latin typeface="Arial" panose="020B0604020202020204" pitchFamily="34" charset="0"/>
                <a:ea typeface="Calibri" panose="020F0502020204030204" pitchFamily="34" charset="0"/>
                <a:cs typeface="Times New Roman" panose="02020603050405020304" pitchFamily="18" charset="0"/>
              </a:rPr>
              <a:t> </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nl-NL" sz="180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Verminderde mimiek en een verkeerde houding kunnen van invloed zijn op het spreken en de spraakverstaanbaarheid. Verder is er bij een deel van de mensen met Parkinson sprake van stoornissen in het spreektempo. </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9</a:t>
            </a:fld>
            <a:endParaRPr lang="nl-NL"/>
          </a:p>
        </p:txBody>
      </p:sp>
    </p:spTree>
    <p:extLst>
      <p:ext uri="{BB962C8B-B14F-4D97-AF65-F5344CB8AC3E}">
        <p14:creationId xmlns:p14="http://schemas.microsoft.com/office/powerpoint/2010/main" val="3799156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10</a:t>
            </a:fld>
            <a:endParaRPr lang="nl-NL"/>
          </a:p>
        </p:txBody>
      </p:sp>
    </p:spTree>
    <p:extLst>
      <p:ext uri="{BB962C8B-B14F-4D97-AF65-F5344CB8AC3E}">
        <p14:creationId xmlns:p14="http://schemas.microsoft.com/office/powerpoint/2010/main" val="15650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ltLang="nl-NL">
                <a:latin typeface="Arial" panose="020B0604020202020204" pitchFamily="34" charset="0"/>
              </a:rPr>
              <a:t>De rigiditeit en bradykinesie zoals we die kennen van Parkinson hebben verschillende gevolgen voor het kauwen en slikken. Dit kan zich uiten op verschillende manieren. Je kan denken aan een kleinere kaakopening, langdurig kauwen met kleinere kauwbewegingen, verslikken in eten of drinken en er kan eten of medicatie  blijven steken in de keel. </a:t>
            </a:r>
          </a:p>
          <a:p>
            <a:endParaRPr lang="nl-NL" altLang="nl-NL">
              <a:latin typeface="Arial" panose="020B0604020202020204" pitchFamily="34" charset="0"/>
            </a:endParaRPr>
          </a:p>
          <a:p>
            <a:r>
              <a:rPr lang="nl-NL" altLang="nl-NL">
                <a:latin typeface="Arial" panose="020B0604020202020204" pitchFamily="34" charset="0"/>
              </a:rPr>
              <a:t>Mensen met Parkinson hebben een lagere hoestfrequentie en de hoest is minder efficiënt. Dit heeft tot gevolg dat wanneer zij zich verslikken, dit soms ongemerkt gebeurt. Wanneer het wel wordt opgemerkt en er wordt geprobeerd eten of drinken in de luchtpijp weg te hoesten, dan lukt dit niet altijd. Verslikken in eten of drinken kan aspiratiepneumonie tot gevolg hebben. </a:t>
            </a:r>
          </a:p>
          <a:p>
            <a:endParaRPr lang="nl-NL">
              <a:latin typeface="Arial" panose="020B0604020202020204" pitchFamily="34" charset="0"/>
            </a:endParaRPr>
          </a:p>
          <a:p>
            <a:r>
              <a:rPr lang="nl-NL">
                <a:latin typeface="Arial" panose="020B0604020202020204" pitchFamily="34" charset="0"/>
              </a:rPr>
              <a:t>De logopedische interventie bij slikproblemen bestaat uit twee, soms drie stappen. Eerst wordt er voorlichting gegeven over hoe het slikproces verloopt en wordt en aandacht besteed aan voorwaarden als een goede houding van het hoofd en het lichaam, een rustig tempo en het vermijden van dubbeltaken tijdens eten en drinken. Vervolgens kan er sliktraining geboden worden om het kauwen en slikken bewuster, groter en krachtiger te laten verlopen. </a:t>
            </a:r>
          </a:p>
          <a:p>
            <a:endParaRPr lang="nl-NL" altLang="nl-NL">
              <a:latin typeface="Arial" panose="020B0604020202020204" pitchFamily="34" charset="0"/>
            </a:endParaRPr>
          </a:p>
          <a:p>
            <a:r>
              <a:rPr lang="nl-NL" altLang="nl-NL">
                <a:latin typeface="Arial" panose="020B0604020202020204" pitchFamily="34" charset="0"/>
              </a:rPr>
              <a:t>In een later stadium van Parkinson kan het zijn dat het slikken ondanks het voldoen aan voorwaarden en de sliktraining niet meer veilig verloopt in een deel van de consistenties. Er kan dan voor gekozen worden om bijvoorbeeld het eten fijner te maken of het drinken in te dikken. </a:t>
            </a:r>
          </a:p>
          <a:p>
            <a:endParaRPr lang="nl-NL" altLang="nl-NL">
              <a:latin typeface="Arial" panose="020B0604020202020204" pitchFamily="34" charset="0"/>
            </a:endParaRPr>
          </a:p>
          <a:p>
            <a:r>
              <a:rPr lang="nl-NL" altLang="nl-NL">
                <a:latin typeface="Arial" panose="020B0604020202020204" pitchFamily="34" charset="0"/>
              </a:rPr>
              <a:t>In elk van deze stappen is de expertise van andere disciplines heel waardevol, bijvoorbeeld bij een juiste houding, een volwaardig voedingspatroon, aangepast bestek of medicatie in een andere vorm. </a:t>
            </a:r>
          </a:p>
          <a:p>
            <a:endParaRPr lang="nl-NL">
              <a:latin typeface="Arial" panose="020B0604020202020204" pitchFamily="34" charset="0"/>
            </a:endParaRPr>
          </a:p>
          <a:p>
            <a:endParaRPr lang="nl-NL">
              <a:latin typeface="Arial" panose="020B0604020202020204" pitchFamily="34" charset="0"/>
            </a:endParaRPr>
          </a:p>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11</a:t>
            </a:fld>
            <a:endParaRPr lang="nl-NL"/>
          </a:p>
        </p:txBody>
      </p:sp>
    </p:spTree>
    <p:extLst>
      <p:ext uri="{BB962C8B-B14F-4D97-AF65-F5344CB8AC3E}">
        <p14:creationId xmlns:p14="http://schemas.microsoft.com/office/powerpoint/2010/main" val="11150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ltLang="nl-NL">
                <a:latin typeface="Arial" panose="020B0604020202020204" pitchFamily="34" charset="0"/>
              </a:rPr>
              <a:t>De problemen met speekselbeheersing bij mensen met Parkinson worden niet veroorzaakt door te veel speeksel, maar door het minder vaak en minder effectief wegslikken ervan. Overdag slikken gezonde mensen zo’n twee keer per minuut per dag en ‘s nachts zo’n 1 keer per minuut hun speeksel weg. Mensen met Parkinson signaleren minder vaak dat zij moeten slikken, waardoor het speeksel zich in de mond verzameld. Daar komt bij dat de slik vaak minder krachtig is, waardoor het speeksel minder effectief wordt weggeslikt. </a:t>
            </a:r>
          </a:p>
          <a:p>
            <a:endParaRPr lang="nl-NL" altLang="nl-NL">
              <a:latin typeface="Arial" panose="020B0604020202020204" pitchFamily="34" charset="0"/>
            </a:endParaRPr>
          </a:p>
          <a:p>
            <a:r>
              <a:rPr lang="nl-NL" altLang="nl-NL">
                <a:latin typeface="Arial" panose="020B0604020202020204" pitchFamily="34" charset="0"/>
              </a:rPr>
              <a:t>Er is een aantal factoren dat negatief van invloed is op het beheersen van speeksel. Voorbeelden hiervan zijn open mond door maskergelaat, een voorovergebogen houding of dubbeltaken als lopen, lezen of aankleden. </a:t>
            </a:r>
          </a:p>
          <a:p>
            <a:endParaRPr lang="nl-NL" altLang="nl-NL">
              <a:latin typeface="Arial" panose="020B0604020202020204" pitchFamily="34" charset="0"/>
            </a:endParaRPr>
          </a:p>
          <a:p>
            <a:r>
              <a:rPr lang="nl-NL" altLang="nl-NL">
                <a:latin typeface="Arial" panose="020B0604020202020204" pitchFamily="34" charset="0"/>
              </a:rPr>
              <a:t>De logopedische interventie bij speekselverlies is non medicamenteus. Er wordt voorlichting gegeven over de factoren van invloed, er wordt ingezet op cues om vaker te slikken (eventueel met behulp van bijvoorbeeld een partner) en er kan geoefend worden met een meer krachtige slik. </a:t>
            </a:r>
          </a:p>
          <a:p>
            <a:endParaRPr lang="nl-NL" altLang="nl-NL">
              <a:latin typeface="Arial" panose="020B0604020202020204" pitchFamily="34" charset="0"/>
            </a:endParaRPr>
          </a:p>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14</a:t>
            </a:fld>
            <a:endParaRPr lang="nl-NL"/>
          </a:p>
        </p:txBody>
      </p:sp>
    </p:spTree>
    <p:extLst>
      <p:ext uri="{BB962C8B-B14F-4D97-AF65-F5344CB8AC3E}">
        <p14:creationId xmlns:p14="http://schemas.microsoft.com/office/powerpoint/2010/main" val="2991969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CASUS: !</a:t>
            </a:r>
          </a:p>
          <a:p>
            <a:r>
              <a:rPr lang="nl-NL"/>
              <a:t>De kijkvraag tijdens de filmpje is: ‘Wat zie je/wat hoor je?’ </a:t>
            </a:r>
          </a:p>
          <a:p>
            <a:endParaRPr lang="nl-NL"/>
          </a:p>
          <a:p>
            <a:r>
              <a:rPr lang="nl-NL"/>
              <a:t>Toelichting achteraf: bij deze meneer vallen verschillende dingen op. De verstaanbaarheid is slecht door de zachte stem. Meneer heeft moeite met woordvinding en het maken van zinnen. Het lukt hem wisselend om de rode draad in gesprekken te volgen. Actief een inbreng doen lukt niet, omdat het tempo daarvoor te hoog ligt en meneer tijdens spreken van zinnen de draad kwijtraakt. Tijdens de therapie bleek het voor deze meneer niet mogelijk de PLVT therapie volledig zelfstandig in te zetten. Daarom is er gekozen voor de PLVT light, waarbij in dit geval de partner van deze meneer een grote rol speelt. Ook voor de woordvindproblemen bleek het zelfstandig inzetten van strategieën heel moeilijk. Partner is adviezen gegeven hoe ze meneer kan helpen zijn boodschap over te brengen. Een andere reden dat de logopedie is ingeschakeld, is dat meneer last heeft van speekselverlies tijdens dubbeltaken, bijvoorbeeld tijdens wandelen. Dit vindt hij vervelend en leidt soms tot schaamte. Er is eerst voorlichting gegeven, zowel aan meneer als aan partner en vervolgens is er ingezet vaker slikken door auditieve </a:t>
            </a:r>
            <a:r>
              <a:rPr lang="nl-NL" err="1"/>
              <a:t>cue’s</a:t>
            </a:r>
            <a:r>
              <a:rPr lang="nl-NL"/>
              <a:t> van partner. Ook is er aandacht besteed aan krachtiger slikken om het wegslikken van speeksel efficiënter te laten verlopen. </a:t>
            </a:r>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16</a:t>
            </a:fld>
            <a:endParaRPr lang="nl-NL"/>
          </a:p>
        </p:txBody>
      </p:sp>
    </p:spTree>
    <p:extLst>
      <p:ext uri="{BB962C8B-B14F-4D97-AF65-F5344CB8AC3E}">
        <p14:creationId xmlns:p14="http://schemas.microsoft.com/office/powerpoint/2010/main" val="3592063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19</a:t>
            </a:fld>
            <a:endParaRPr lang="nl-NL"/>
          </a:p>
        </p:txBody>
      </p:sp>
    </p:spTree>
    <p:extLst>
      <p:ext uri="{BB962C8B-B14F-4D97-AF65-F5344CB8AC3E}">
        <p14:creationId xmlns:p14="http://schemas.microsoft.com/office/powerpoint/2010/main" val="2901432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De kijkvraag tijdens deze opname is: Wat zie je/wat hoor je? </a:t>
            </a:r>
          </a:p>
          <a:p>
            <a:endParaRPr lang="nl-NL"/>
          </a:p>
        </p:txBody>
      </p:sp>
      <p:sp>
        <p:nvSpPr>
          <p:cNvPr id="4" name="Tijdelijke aanduiding voor dianummer 3"/>
          <p:cNvSpPr>
            <a:spLocks noGrp="1"/>
          </p:cNvSpPr>
          <p:nvPr>
            <p:ph type="sldNum" sz="quarter" idx="5"/>
          </p:nvPr>
        </p:nvSpPr>
        <p:spPr/>
        <p:txBody>
          <a:bodyPr/>
          <a:lstStyle/>
          <a:p>
            <a:fld id="{872A0E54-E7E6-4362-8D2E-274C64200986}" type="slidenum">
              <a:rPr lang="nl-NL" smtClean="0"/>
              <a:t>20</a:t>
            </a:fld>
            <a:endParaRPr lang="nl-NL"/>
          </a:p>
        </p:txBody>
      </p:sp>
    </p:spTree>
    <p:extLst>
      <p:ext uri="{BB962C8B-B14F-4D97-AF65-F5344CB8AC3E}">
        <p14:creationId xmlns:p14="http://schemas.microsoft.com/office/powerpoint/2010/main" val="3376103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B5A20E-3FA5-4284-C7B3-2F42E4D2011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AA0DDEC-7C09-792A-F70F-1F14535C51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998D2C2-7E08-B694-ACEF-0C43C1458A6D}"/>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5" name="Tijdelijke aanduiding voor voettekst 4">
            <a:extLst>
              <a:ext uri="{FF2B5EF4-FFF2-40B4-BE49-F238E27FC236}">
                <a16:creationId xmlns:a16="http://schemas.microsoft.com/office/drawing/2014/main" id="{DA28CCDF-3A94-410C-E5BD-85DD52C9479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85F600E-F13C-CCA4-862E-1EF7583F938F}"/>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2936483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1E93A4-BA5D-0584-641A-9E9BDBA72BF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4EC160A5-32B4-4EE3-6028-A5F5C9ACE677}"/>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7E8330F-EBC9-3FDD-86A4-6EA6A13C1CF8}"/>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5" name="Tijdelijke aanduiding voor voettekst 4">
            <a:extLst>
              <a:ext uri="{FF2B5EF4-FFF2-40B4-BE49-F238E27FC236}">
                <a16:creationId xmlns:a16="http://schemas.microsoft.com/office/drawing/2014/main" id="{4C76E9C9-A059-EBDE-19FE-F09E4EEBFE4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EC70DA6-0F29-9CB4-EB5E-5C94E44A5E84}"/>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2820691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F94B7384-C2B5-3E31-3634-910DB423810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30E66E8-1443-53C9-0C7B-0FE9A9E33CA8}"/>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5F386D-E219-5BED-3239-2C992F5F9426}"/>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5" name="Tijdelijke aanduiding voor voettekst 4">
            <a:extLst>
              <a:ext uri="{FF2B5EF4-FFF2-40B4-BE49-F238E27FC236}">
                <a16:creationId xmlns:a16="http://schemas.microsoft.com/office/drawing/2014/main" id="{78218F6F-FA10-6667-3E4D-1BFEC7ABD4B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0BAEC94-2E25-F6D1-C42B-102432580FB1}"/>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59330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7FCC8E-A954-82DF-04DA-13D36C9CE67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896592C-546D-CA21-13F3-AA0571772E71}"/>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E147B5F-F5E7-023C-8BD8-908009117382}"/>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5" name="Tijdelijke aanduiding voor voettekst 4">
            <a:extLst>
              <a:ext uri="{FF2B5EF4-FFF2-40B4-BE49-F238E27FC236}">
                <a16:creationId xmlns:a16="http://schemas.microsoft.com/office/drawing/2014/main" id="{39AA6356-1219-E56A-1D48-F78565AE803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2C168AC-7CF4-FBA0-C270-FDACBCD4E65E}"/>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2761739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D06F6B-7EB4-B4BD-C7C4-5E93F3ADBC4B}"/>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445DB40-98FA-10EF-27FB-3FE615D636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C8EE9FC-CA3C-A377-9C4C-7CAE438AC26F}"/>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5" name="Tijdelijke aanduiding voor voettekst 4">
            <a:extLst>
              <a:ext uri="{FF2B5EF4-FFF2-40B4-BE49-F238E27FC236}">
                <a16:creationId xmlns:a16="http://schemas.microsoft.com/office/drawing/2014/main" id="{2ABE25F8-0021-4C1B-C8DE-1D49801C3C5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25FE69-56A5-AD8D-8F37-8E4F42E2DD22}"/>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2673408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DA6A47-1B70-ADB2-3B3F-90FAEF14B5B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0C7CB33-FDB2-FD2C-09DD-42D7E785CC5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A5A4C1A-3AAE-BEDE-573F-262D5D613F4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812C1BD1-A2F3-C13E-8085-56049C0FA6B1}"/>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6" name="Tijdelijke aanduiding voor voettekst 5">
            <a:extLst>
              <a:ext uri="{FF2B5EF4-FFF2-40B4-BE49-F238E27FC236}">
                <a16:creationId xmlns:a16="http://schemas.microsoft.com/office/drawing/2014/main" id="{FDBF047F-5928-F029-64C5-00AB64C8303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F5E55D3-D757-A52D-A2D1-60A56CBD2201}"/>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3106577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B3D3DC-B848-4CCF-2ED7-82A29386B31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E1CACEC-9953-79CE-8FC5-5DC5FD03E3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6BF2F26-04FC-17E0-5D17-C00FAF6D5DC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D72BD53-7FE4-8AA7-6B03-7F5A24EC27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1A810C1-5B31-AACC-0F41-2D1B0DEE446E}"/>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F7B46D4C-BA1D-B1F3-FFB8-0B1DA59EE2DD}"/>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8" name="Tijdelijke aanduiding voor voettekst 7">
            <a:extLst>
              <a:ext uri="{FF2B5EF4-FFF2-40B4-BE49-F238E27FC236}">
                <a16:creationId xmlns:a16="http://schemas.microsoft.com/office/drawing/2014/main" id="{8F354ECF-02C5-4DAD-16C9-91D6F6669B9A}"/>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4784476-7608-309E-D3E4-367244FB03E8}"/>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210649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A1EFC2-8BB3-92CE-0E90-47F793A8A92B}"/>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97273A15-1ED1-EA75-92CE-19EA39A9BC6F}"/>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4" name="Tijdelijke aanduiding voor voettekst 3">
            <a:extLst>
              <a:ext uri="{FF2B5EF4-FFF2-40B4-BE49-F238E27FC236}">
                <a16:creationId xmlns:a16="http://schemas.microsoft.com/office/drawing/2014/main" id="{5E6F4D93-2DEB-8427-F5E4-C81EE019116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5E27A69-514B-92F7-7E85-25AD0E8E5D57}"/>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390696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78ECE5-3274-7A84-D14D-3C3EAA37B884}"/>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3" name="Tijdelijke aanduiding voor voettekst 2">
            <a:extLst>
              <a:ext uri="{FF2B5EF4-FFF2-40B4-BE49-F238E27FC236}">
                <a16:creationId xmlns:a16="http://schemas.microsoft.com/office/drawing/2014/main" id="{84A0AE1E-A577-281E-1C99-A5BFAAE0C73A}"/>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68C28D7-21AA-2E11-6D1B-A0971A87F38B}"/>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3745783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728909-A2B5-769A-1A25-85902371694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5B22F74C-CD0B-545A-8F40-23D48F0B8A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F454617-D221-EE5F-00DB-2DF3BD465B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D13E8A72-B003-3717-3217-9CF0C643D216}"/>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6" name="Tijdelijke aanduiding voor voettekst 5">
            <a:extLst>
              <a:ext uri="{FF2B5EF4-FFF2-40B4-BE49-F238E27FC236}">
                <a16:creationId xmlns:a16="http://schemas.microsoft.com/office/drawing/2014/main" id="{473FF509-729B-EA65-EE08-60D088C0691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7503038-D551-3B1C-F646-E4F219A3C35E}"/>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117038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B467A5-B376-7576-8945-898C4AA339E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0633ECF9-0F25-46DD-BBD5-6D13FFCB39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407576A6-FC0A-FBDB-C326-513B105A5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2E8602D-2B50-4419-E5B5-1F41E1B2D85A}"/>
              </a:ext>
            </a:extLst>
          </p:cNvPr>
          <p:cNvSpPr>
            <a:spLocks noGrp="1"/>
          </p:cNvSpPr>
          <p:nvPr>
            <p:ph type="dt" sz="half" idx="10"/>
          </p:nvPr>
        </p:nvSpPr>
        <p:spPr/>
        <p:txBody>
          <a:bodyPr/>
          <a:lstStyle/>
          <a:p>
            <a:fld id="{F2F9FCE4-07D2-4338-AEDB-14458024989B}" type="datetimeFigureOut">
              <a:rPr lang="nl-NL" smtClean="0"/>
              <a:t>15-7-2026</a:t>
            </a:fld>
            <a:endParaRPr lang="nl-NL"/>
          </a:p>
        </p:txBody>
      </p:sp>
      <p:sp>
        <p:nvSpPr>
          <p:cNvPr id="6" name="Tijdelijke aanduiding voor voettekst 5">
            <a:extLst>
              <a:ext uri="{FF2B5EF4-FFF2-40B4-BE49-F238E27FC236}">
                <a16:creationId xmlns:a16="http://schemas.microsoft.com/office/drawing/2014/main" id="{EBD89FC8-7C36-A8D0-F94B-A0A5E83389A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AF9B3D4-83D3-0FEA-4B16-D52F7BF8BD72}"/>
              </a:ext>
            </a:extLst>
          </p:cNvPr>
          <p:cNvSpPr>
            <a:spLocks noGrp="1"/>
          </p:cNvSpPr>
          <p:nvPr>
            <p:ph type="sldNum" sz="quarter" idx="12"/>
          </p:nvPr>
        </p:nvSpPr>
        <p:spPr/>
        <p:txBody>
          <a:bodyPr/>
          <a:lstStyle/>
          <a:p>
            <a:fld id="{4A9F59DC-D389-43B6-9E71-7B04CE9C32F9}" type="slidenum">
              <a:rPr lang="nl-NL" smtClean="0"/>
              <a:t>‹nr.›</a:t>
            </a:fld>
            <a:endParaRPr lang="nl-NL"/>
          </a:p>
        </p:txBody>
      </p:sp>
    </p:spTree>
    <p:extLst>
      <p:ext uri="{BB962C8B-B14F-4D97-AF65-F5344CB8AC3E}">
        <p14:creationId xmlns:p14="http://schemas.microsoft.com/office/powerpoint/2010/main" val="187495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1EE861B-C3C8-B5C4-5F39-FDE6C6A8A5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8BB3C0D-D287-BDDD-816A-E0E60D3100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3253266-A7B5-665D-D742-4C3D4F53F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9FCE4-07D2-4338-AEDB-14458024989B}" type="datetimeFigureOut">
              <a:rPr lang="nl-NL" smtClean="0"/>
              <a:t>15-7-2026</a:t>
            </a:fld>
            <a:endParaRPr lang="nl-NL"/>
          </a:p>
        </p:txBody>
      </p:sp>
      <p:sp>
        <p:nvSpPr>
          <p:cNvPr id="5" name="Tijdelijke aanduiding voor voettekst 4">
            <a:extLst>
              <a:ext uri="{FF2B5EF4-FFF2-40B4-BE49-F238E27FC236}">
                <a16:creationId xmlns:a16="http://schemas.microsoft.com/office/drawing/2014/main" id="{109C6752-A759-245A-20A7-3E678A5E6F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3B5F594-C644-06E1-FBB1-A1F4A6033E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9F59DC-D389-43B6-9E71-7B04CE9C32F9}" type="slidenum">
              <a:rPr lang="nl-NL" smtClean="0"/>
              <a:t>‹nr.›</a:t>
            </a:fld>
            <a:endParaRPr lang="nl-NL"/>
          </a:p>
        </p:txBody>
      </p:sp>
    </p:spTree>
    <p:extLst>
      <p:ext uri="{BB962C8B-B14F-4D97-AF65-F5344CB8AC3E}">
        <p14:creationId xmlns:p14="http://schemas.microsoft.com/office/powerpoint/2010/main" val="3718127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BF299E-7D3A-AD43-DCC5-CFB2C4BCE22E}"/>
              </a:ext>
            </a:extLst>
          </p:cNvPr>
          <p:cNvSpPr>
            <a:spLocks noGrp="1"/>
          </p:cNvSpPr>
          <p:nvPr>
            <p:ph type="ctrTitle"/>
          </p:nvPr>
        </p:nvSpPr>
        <p:spPr>
          <a:xfrm>
            <a:off x="1524000" y="1122363"/>
            <a:ext cx="9144000" cy="2787028"/>
          </a:xfrm>
        </p:spPr>
        <p:txBody>
          <a:bodyPr>
            <a:normAutofit/>
          </a:bodyPr>
          <a:lstStyle/>
          <a:p>
            <a:r>
              <a:rPr lang="nl-NL" sz="7200" b="1"/>
              <a:t>Parkinson en Logopedie </a:t>
            </a:r>
          </a:p>
        </p:txBody>
      </p:sp>
      <p:pic>
        <p:nvPicPr>
          <p:cNvPr id="1028" name="Picture 4" descr="Home - NVLF">
            <a:extLst>
              <a:ext uri="{FF2B5EF4-FFF2-40B4-BE49-F238E27FC236}">
                <a16:creationId xmlns:a16="http://schemas.microsoft.com/office/drawing/2014/main" id="{32F5D1BA-221D-27D3-EFF0-0CE2DD8CE0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5896" y="4478571"/>
            <a:ext cx="3340206" cy="1080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Over ons">
            <a:extLst>
              <a:ext uri="{FF2B5EF4-FFF2-40B4-BE49-F238E27FC236}">
                <a16:creationId xmlns:a16="http://schemas.microsoft.com/office/drawing/2014/main" id="{A3A22EDF-2FA6-2DE4-4457-C992AF7C233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8310" b="9543"/>
          <a:stretch/>
        </p:blipFill>
        <p:spPr bwMode="auto">
          <a:xfrm>
            <a:off x="4452602" y="972790"/>
            <a:ext cx="3286795"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6056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CAB133-2967-F78E-3176-98E219A7B6D5}"/>
              </a:ext>
            </a:extLst>
          </p:cNvPr>
          <p:cNvSpPr>
            <a:spLocks noGrp="1"/>
          </p:cNvSpPr>
          <p:nvPr>
            <p:ph type="title"/>
          </p:nvPr>
        </p:nvSpPr>
        <p:spPr/>
        <p:txBody>
          <a:bodyPr/>
          <a:lstStyle/>
          <a:p>
            <a:endParaRPr lang="nl-NL" dirty="0">
              <a:ea typeface="Calibri Light"/>
              <a:cs typeface="Calibri Light"/>
            </a:endParaRPr>
          </a:p>
        </p:txBody>
      </p:sp>
      <p:sp>
        <p:nvSpPr>
          <p:cNvPr id="3" name="Tijdelijke aanduiding voor inhoud 2">
            <a:extLst>
              <a:ext uri="{FF2B5EF4-FFF2-40B4-BE49-F238E27FC236}">
                <a16:creationId xmlns:a16="http://schemas.microsoft.com/office/drawing/2014/main" id="{C684AC43-CC7A-F7D2-8AAA-24ABFDF78192}"/>
              </a:ext>
            </a:extLst>
          </p:cNvPr>
          <p:cNvSpPr>
            <a:spLocks noGrp="1"/>
          </p:cNvSpPr>
          <p:nvPr>
            <p:ph idx="1"/>
          </p:nvPr>
        </p:nvSpPr>
        <p:spPr/>
        <p:txBody>
          <a:bodyPr vert="horz" lIns="91440" tIns="45720" rIns="91440" bIns="45720" rtlCol="0" anchor="t">
            <a:normAutofit/>
          </a:bodyPr>
          <a:lstStyle/>
          <a:p>
            <a:endParaRPr lang="nl-NL" dirty="0">
              <a:ea typeface="Calibri"/>
              <a:cs typeface="Calibri"/>
            </a:endParaRPr>
          </a:p>
        </p:txBody>
      </p:sp>
    </p:spTree>
    <p:extLst>
      <p:ext uri="{BB962C8B-B14F-4D97-AF65-F5344CB8AC3E}">
        <p14:creationId xmlns:p14="http://schemas.microsoft.com/office/powerpoint/2010/main" val="1521470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7494ED-3C38-2D03-6DC4-CB8C45545B7A}"/>
              </a:ext>
            </a:extLst>
          </p:cNvPr>
          <p:cNvSpPr>
            <a:spLocks noGrp="1"/>
          </p:cNvSpPr>
          <p:nvPr>
            <p:ph type="title"/>
          </p:nvPr>
        </p:nvSpPr>
        <p:spPr/>
        <p:txBody>
          <a:bodyPr/>
          <a:lstStyle/>
          <a:p>
            <a:r>
              <a:rPr lang="nl-NL">
                <a:ea typeface="Calibri Light"/>
                <a:cs typeface="Calibri Light"/>
              </a:rPr>
              <a:t>Kauwen en slikken</a:t>
            </a:r>
            <a:endParaRPr lang="nl-NL"/>
          </a:p>
        </p:txBody>
      </p:sp>
      <p:sp>
        <p:nvSpPr>
          <p:cNvPr id="3" name="Tijdelijke aanduiding voor inhoud 2">
            <a:extLst>
              <a:ext uri="{FF2B5EF4-FFF2-40B4-BE49-F238E27FC236}">
                <a16:creationId xmlns:a16="http://schemas.microsoft.com/office/drawing/2014/main" id="{EF247FEA-C535-10F1-00BE-A6A20697C557}"/>
              </a:ext>
            </a:extLst>
          </p:cNvPr>
          <p:cNvSpPr>
            <a:spLocks noGrp="1"/>
          </p:cNvSpPr>
          <p:nvPr>
            <p:ph idx="1"/>
          </p:nvPr>
        </p:nvSpPr>
        <p:spPr/>
        <p:txBody>
          <a:bodyPr vert="horz" lIns="91440" tIns="45720" rIns="91440" bIns="45720" rtlCol="0" anchor="t">
            <a:normAutofit lnSpcReduction="10000"/>
          </a:bodyPr>
          <a:lstStyle/>
          <a:p>
            <a:r>
              <a:rPr lang="nl-NL">
                <a:ea typeface="Calibri"/>
                <a:cs typeface="Calibri"/>
              </a:rPr>
              <a:t>Landurig kauwen, kleine bewegingen</a:t>
            </a:r>
            <a:endParaRPr lang="nl-NL" dirty="0"/>
          </a:p>
          <a:p>
            <a:r>
              <a:rPr lang="nl-NL">
                <a:ea typeface="Calibri" panose="020F0502020204030204"/>
                <a:cs typeface="Calibri" panose="020F0502020204030204"/>
              </a:rPr>
              <a:t>Vertraagde slikinzet</a:t>
            </a:r>
            <a:endParaRPr lang="nl-NL" dirty="0">
              <a:ea typeface="Calibri" panose="020F0502020204030204"/>
              <a:cs typeface="Calibri" panose="020F0502020204030204"/>
            </a:endParaRPr>
          </a:p>
          <a:p>
            <a:r>
              <a:rPr lang="nl-NL">
                <a:ea typeface="Calibri" panose="020F0502020204030204"/>
                <a:cs typeface="Calibri" panose="020F0502020204030204"/>
              </a:rPr>
              <a:t>Verslikken in drinken of vast voedsel</a:t>
            </a:r>
            <a:endParaRPr lang="nl-NL" dirty="0">
              <a:ea typeface="Calibri" panose="020F0502020204030204"/>
              <a:cs typeface="Calibri" panose="020F0502020204030204"/>
            </a:endParaRPr>
          </a:p>
          <a:p>
            <a:r>
              <a:rPr lang="nl-NL">
                <a:ea typeface="Calibri" panose="020F0502020204030204"/>
                <a:cs typeface="Calibri" panose="020F0502020204030204"/>
              </a:rPr>
              <a:t>Moeite met doorslikken voedsel en/of medicatie</a:t>
            </a:r>
            <a:endParaRPr lang="nl-NL" dirty="0">
              <a:ea typeface="Calibri" panose="020F0502020204030204"/>
              <a:cs typeface="Calibri" panose="020F0502020204030204"/>
            </a:endParaRPr>
          </a:p>
          <a:p>
            <a:r>
              <a:rPr lang="nl-NL">
                <a:ea typeface="Calibri" panose="020F0502020204030204"/>
                <a:cs typeface="Calibri" panose="020F0502020204030204"/>
              </a:rPr>
              <a:t>Traag eten</a:t>
            </a:r>
            <a:endParaRPr lang="nl-NL" dirty="0">
              <a:ea typeface="Calibri" panose="020F0502020204030204"/>
              <a:cs typeface="Calibri" panose="020F0502020204030204"/>
            </a:endParaRPr>
          </a:p>
          <a:p>
            <a:endParaRPr lang="nl-NL" dirty="0">
              <a:ea typeface="Calibri" panose="020F0502020204030204"/>
              <a:cs typeface="Calibri" panose="020F0502020204030204"/>
            </a:endParaRPr>
          </a:p>
          <a:p>
            <a:r>
              <a:rPr lang="nl-NL">
                <a:ea typeface="Calibri" panose="020F0502020204030204"/>
                <a:cs typeface="Calibri" panose="020F0502020204030204"/>
              </a:rPr>
              <a:t>Leidt soms tot gewichtsverlies, contact dietist belangrijk</a:t>
            </a:r>
            <a:endParaRPr lang="nl-NL" dirty="0">
              <a:ea typeface="Calibri" panose="020F0502020204030204"/>
              <a:cs typeface="Calibri" panose="020F0502020204030204"/>
            </a:endParaRPr>
          </a:p>
          <a:p>
            <a:r>
              <a:rPr lang="nl-NL">
                <a:ea typeface="Calibri" panose="020F0502020204030204"/>
                <a:cs typeface="Calibri" panose="020F0502020204030204"/>
              </a:rPr>
              <a:t>Sociaal: liever niet meer uit eten gaan.</a:t>
            </a:r>
            <a:endParaRPr lang="nl-NL" dirty="0">
              <a:ea typeface="Calibri" panose="020F0502020204030204"/>
              <a:cs typeface="Calibri" panose="020F0502020204030204"/>
            </a:endParaRPr>
          </a:p>
          <a:p>
            <a:r>
              <a:rPr lang="nl-NL">
                <a:ea typeface="Calibri" panose="020F0502020204030204"/>
                <a:cs typeface="Calibri" panose="020F0502020204030204"/>
              </a:rPr>
              <a:t>Wat verhoogd risico op longontsteking</a:t>
            </a:r>
            <a:endParaRPr lang="nl-NL" dirty="0">
              <a:ea typeface="Calibri" panose="020F0502020204030204"/>
              <a:cs typeface="Calibri" panose="020F0502020204030204"/>
            </a:endParaRPr>
          </a:p>
          <a:p>
            <a:endParaRPr lang="nl-NL">
              <a:ea typeface="Calibri"/>
              <a:cs typeface="Calibri"/>
            </a:endParaRPr>
          </a:p>
          <a:p>
            <a:endParaRPr lang="nl-NL" dirty="0">
              <a:ea typeface="Calibri"/>
              <a:cs typeface="Calibri"/>
            </a:endParaRPr>
          </a:p>
        </p:txBody>
      </p:sp>
    </p:spTree>
    <p:extLst>
      <p:ext uri="{BB962C8B-B14F-4D97-AF65-F5344CB8AC3E}">
        <p14:creationId xmlns:p14="http://schemas.microsoft.com/office/powerpoint/2010/main" val="2867012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8F6A56-1397-3F4E-4544-D802CA113994}"/>
              </a:ext>
            </a:extLst>
          </p:cNvPr>
          <p:cNvSpPr>
            <a:spLocks noGrp="1"/>
          </p:cNvSpPr>
          <p:nvPr>
            <p:ph type="title"/>
          </p:nvPr>
        </p:nvSpPr>
        <p:spPr/>
        <p:txBody>
          <a:bodyPr/>
          <a:lstStyle/>
          <a:p>
            <a:r>
              <a:rPr lang="nl-NL">
                <a:ea typeface="Calibri Light"/>
                <a:cs typeface="Calibri Light"/>
              </a:rPr>
              <a:t>Therapie bij slikklachten:</a:t>
            </a:r>
            <a:br>
              <a:rPr lang="nl-NL" dirty="0">
                <a:ea typeface="Calibri Light"/>
                <a:cs typeface="Calibri Light"/>
              </a:rPr>
            </a:br>
            <a:endParaRPr lang="nl-NL"/>
          </a:p>
        </p:txBody>
      </p:sp>
      <p:sp>
        <p:nvSpPr>
          <p:cNvPr id="3" name="Tijdelijke aanduiding voor inhoud 2">
            <a:extLst>
              <a:ext uri="{FF2B5EF4-FFF2-40B4-BE49-F238E27FC236}">
                <a16:creationId xmlns:a16="http://schemas.microsoft.com/office/drawing/2014/main" id="{01B9A498-939B-B73C-3EBD-DE1ABA781C87}"/>
              </a:ext>
            </a:extLst>
          </p:cNvPr>
          <p:cNvSpPr>
            <a:spLocks noGrp="1"/>
          </p:cNvSpPr>
          <p:nvPr>
            <p:ph idx="1"/>
          </p:nvPr>
        </p:nvSpPr>
        <p:spPr/>
        <p:txBody>
          <a:bodyPr vert="horz" lIns="91440" tIns="45720" rIns="91440" bIns="45720" rtlCol="0" anchor="t">
            <a:normAutofit fontScale="92500"/>
          </a:bodyPr>
          <a:lstStyle/>
          <a:p>
            <a:r>
              <a:rPr lang="nl-NL">
                <a:ea typeface="Calibri"/>
                <a:cs typeface="Calibri"/>
              </a:rPr>
              <a:t>Algemeen:</a:t>
            </a:r>
          </a:p>
          <a:p>
            <a:r>
              <a:rPr lang="nl-NL">
                <a:ea typeface="Calibri"/>
                <a:cs typeface="Calibri"/>
              </a:rPr>
              <a:t>Houding</a:t>
            </a:r>
            <a:endParaRPr lang="nl-NL" dirty="0">
              <a:ea typeface="Calibri"/>
              <a:cs typeface="Calibri"/>
            </a:endParaRPr>
          </a:p>
          <a:p>
            <a:r>
              <a:rPr lang="nl-NL">
                <a:ea typeface="Calibri"/>
                <a:cs typeface="Calibri"/>
              </a:rPr>
              <a:t>Gebit</a:t>
            </a:r>
          </a:p>
          <a:p>
            <a:r>
              <a:rPr lang="nl-NL">
                <a:ea typeface="Calibri"/>
                <a:cs typeface="Calibri"/>
              </a:rPr>
              <a:t>Eetlust</a:t>
            </a:r>
            <a:endParaRPr lang="nl-NL" dirty="0">
              <a:ea typeface="Calibri"/>
              <a:cs typeface="Calibri"/>
            </a:endParaRPr>
          </a:p>
          <a:p>
            <a:r>
              <a:rPr lang="nl-NL">
                <a:ea typeface="Calibri"/>
                <a:cs typeface="Calibri"/>
              </a:rPr>
              <a:t>Rustige omgeving</a:t>
            </a:r>
            <a:endParaRPr lang="nl-NL" dirty="0">
              <a:ea typeface="Calibri"/>
              <a:cs typeface="Calibri"/>
            </a:endParaRPr>
          </a:p>
          <a:p>
            <a:endParaRPr lang="nl-NL" dirty="0">
              <a:ea typeface="Calibri"/>
              <a:cs typeface="Calibri"/>
            </a:endParaRPr>
          </a:p>
          <a:p>
            <a:r>
              <a:rPr lang="nl-NL">
                <a:ea typeface="Calibri"/>
                <a:cs typeface="Calibri"/>
              </a:rPr>
              <a:t>Adviezen over manier van slikken</a:t>
            </a:r>
          </a:p>
          <a:p>
            <a:r>
              <a:rPr lang="nl-NL">
                <a:ea typeface="Calibri"/>
                <a:cs typeface="Calibri"/>
              </a:rPr>
              <a:t>Slok voor slok, hap voor hap, niet te groot, maar zeker ook niet te klein</a:t>
            </a:r>
          </a:p>
          <a:p>
            <a:r>
              <a:rPr lang="nl-NL">
                <a:ea typeface="Calibri"/>
                <a:cs typeface="Calibri"/>
              </a:rPr>
              <a:t>Kin enigszins naar de borst, krachtig slikken.</a:t>
            </a:r>
            <a:endParaRPr lang="nl-NL" dirty="0">
              <a:ea typeface="Calibri"/>
              <a:cs typeface="Calibri"/>
            </a:endParaRPr>
          </a:p>
        </p:txBody>
      </p:sp>
    </p:spTree>
    <p:extLst>
      <p:ext uri="{BB962C8B-B14F-4D97-AF65-F5344CB8AC3E}">
        <p14:creationId xmlns:p14="http://schemas.microsoft.com/office/powerpoint/2010/main" val="939449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01B37F-5983-EFCF-AFEC-BA63EFA460F9}"/>
              </a:ext>
            </a:extLst>
          </p:cNvPr>
          <p:cNvSpPr>
            <a:spLocks noGrp="1"/>
          </p:cNvSpPr>
          <p:nvPr>
            <p:ph type="title"/>
          </p:nvPr>
        </p:nvSpPr>
        <p:spPr/>
        <p:txBody>
          <a:bodyPr/>
          <a:lstStyle/>
          <a:p>
            <a:r>
              <a:rPr lang="nl-NL">
                <a:ea typeface="Calibri Light"/>
                <a:cs typeface="Calibri Light"/>
              </a:rPr>
              <a:t>Consistentie van Voeding</a:t>
            </a:r>
            <a:endParaRPr lang="nl-NL"/>
          </a:p>
        </p:txBody>
      </p:sp>
      <p:sp>
        <p:nvSpPr>
          <p:cNvPr id="3" name="Tijdelijke aanduiding voor inhoud 2">
            <a:extLst>
              <a:ext uri="{FF2B5EF4-FFF2-40B4-BE49-F238E27FC236}">
                <a16:creationId xmlns:a16="http://schemas.microsoft.com/office/drawing/2014/main" id="{BDC6C3D0-A2EC-E80C-348C-7E82EFEEF18A}"/>
              </a:ext>
            </a:extLst>
          </p:cNvPr>
          <p:cNvSpPr>
            <a:spLocks noGrp="1"/>
          </p:cNvSpPr>
          <p:nvPr>
            <p:ph idx="1"/>
          </p:nvPr>
        </p:nvSpPr>
        <p:spPr/>
        <p:txBody>
          <a:bodyPr vert="horz" lIns="91440" tIns="45720" rIns="91440" bIns="45720" rtlCol="0" anchor="t">
            <a:normAutofit lnSpcReduction="10000"/>
          </a:bodyPr>
          <a:lstStyle/>
          <a:p>
            <a:r>
              <a:rPr lang="nl-NL">
                <a:ea typeface="Calibri"/>
                <a:cs typeface="Calibri"/>
              </a:rPr>
              <a:t>Als bovenstaande onvoldoende is:</a:t>
            </a:r>
          </a:p>
          <a:p>
            <a:endParaRPr lang="nl-NL" dirty="0">
              <a:ea typeface="Calibri"/>
              <a:cs typeface="Calibri"/>
            </a:endParaRPr>
          </a:p>
          <a:p>
            <a:r>
              <a:rPr lang="nl-NL">
                <a:ea typeface="Calibri"/>
                <a:cs typeface="Calibri"/>
              </a:rPr>
              <a:t>Dun vloeibaar</a:t>
            </a:r>
          </a:p>
          <a:p>
            <a:r>
              <a:rPr lang="nl-NL">
                <a:ea typeface="Calibri"/>
                <a:cs typeface="Calibri"/>
              </a:rPr>
              <a:t>Dik vloeibaar</a:t>
            </a:r>
            <a:endParaRPr lang="nl-NL" dirty="0">
              <a:ea typeface="Calibri"/>
              <a:cs typeface="Calibri"/>
            </a:endParaRPr>
          </a:p>
          <a:p>
            <a:r>
              <a:rPr lang="nl-NL">
                <a:ea typeface="Calibri"/>
                <a:cs typeface="Calibri"/>
              </a:rPr>
              <a:t>Zacht voedsel</a:t>
            </a:r>
          </a:p>
          <a:p>
            <a:r>
              <a:rPr lang="nl-NL">
                <a:ea typeface="Calibri"/>
                <a:cs typeface="Calibri"/>
              </a:rPr>
              <a:t>Vast voedsel</a:t>
            </a:r>
          </a:p>
          <a:p>
            <a:endParaRPr lang="nl-NL" dirty="0">
              <a:ea typeface="Calibri"/>
              <a:cs typeface="Calibri"/>
            </a:endParaRPr>
          </a:p>
          <a:p>
            <a:r>
              <a:rPr lang="nl-NL">
                <a:ea typeface="Calibri"/>
                <a:cs typeface="Calibri"/>
              </a:rPr>
              <a:t>Soms aanpassingen in consistentie nodig.</a:t>
            </a:r>
            <a:endParaRPr lang="nl-NL" dirty="0">
              <a:ea typeface="Calibri"/>
              <a:cs typeface="Calibri"/>
            </a:endParaRPr>
          </a:p>
          <a:p>
            <a:r>
              <a:rPr lang="nl-NL">
                <a:ea typeface="Calibri"/>
                <a:cs typeface="Calibri"/>
              </a:rPr>
              <a:t>Let op korrelig voedsel en taai voedsel</a:t>
            </a:r>
            <a:endParaRPr lang="nl-NL" dirty="0">
              <a:ea typeface="Calibri"/>
              <a:cs typeface="Calibri"/>
            </a:endParaRPr>
          </a:p>
        </p:txBody>
      </p:sp>
    </p:spTree>
    <p:extLst>
      <p:ext uri="{BB962C8B-B14F-4D97-AF65-F5344CB8AC3E}">
        <p14:creationId xmlns:p14="http://schemas.microsoft.com/office/powerpoint/2010/main" val="169556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FF193C-DFF7-D260-3965-799A6439232E}"/>
              </a:ext>
            </a:extLst>
          </p:cNvPr>
          <p:cNvSpPr>
            <a:spLocks noGrp="1"/>
          </p:cNvSpPr>
          <p:nvPr>
            <p:ph type="title"/>
          </p:nvPr>
        </p:nvSpPr>
        <p:spPr/>
        <p:txBody>
          <a:bodyPr/>
          <a:lstStyle/>
          <a:p>
            <a:r>
              <a:rPr lang="nl-NL"/>
              <a:t>Speekselverlies </a:t>
            </a:r>
          </a:p>
        </p:txBody>
      </p:sp>
      <p:sp>
        <p:nvSpPr>
          <p:cNvPr id="3" name="Tijdelijke aanduiding voor inhoud 2">
            <a:extLst>
              <a:ext uri="{FF2B5EF4-FFF2-40B4-BE49-F238E27FC236}">
                <a16:creationId xmlns:a16="http://schemas.microsoft.com/office/drawing/2014/main" id="{77AE5EF6-31C0-8367-1F4C-9F803CC3DD52}"/>
              </a:ext>
            </a:extLst>
          </p:cNvPr>
          <p:cNvSpPr>
            <a:spLocks noGrp="1"/>
          </p:cNvSpPr>
          <p:nvPr>
            <p:ph idx="1"/>
          </p:nvPr>
        </p:nvSpPr>
        <p:spPr/>
        <p:txBody>
          <a:bodyPr vert="horz" lIns="91440" tIns="45720" rIns="91440" bIns="45720" rtlCol="0" anchor="t">
            <a:normAutofit/>
          </a:bodyPr>
          <a:lstStyle/>
          <a:p>
            <a:r>
              <a:rPr lang="nl-NL" strike="sngStrike"/>
              <a:t>Teveel speeksel </a:t>
            </a:r>
            <a:r>
              <a:rPr lang="nl-NL">
                <a:sym typeface="Wingdings" panose="05000000000000000000" pitchFamily="2" charset="2"/>
              </a:rPr>
              <a:t>minder </a:t>
            </a:r>
            <a:r>
              <a:rPr lang="nl-NL" u="sng">
                <a:sym typeface="Wingdings" panose="05000000000000000000" pitchFamily="2" charset="2"/>
              </a:rPr>
              <a:t>vaak</a:t>
            </a:r>
            <a:r>
              <a:rPr lang="nl-NL">
                <a:sym typeface="Wingdings" panose="05000000000000000000" pitchFamily="2" charset="2"/>
              </a:rPr>
              <a:t> en minder </a:t>
            </a:r>
            <a:r>
              <a:rPr lang="nl-NL" u="sng">
                <a:sym typeface="Wingdings" panose="05000000000000000000" pitchFamily="2" charset="2"/>
              </a:rPr>
              <a:t>effectief</a:t>
            </a:r>
            <a:r>
              <a:rPr lang="nl-NL">
                <a:sym typeface="Wingdings" panose="05000000000000000000" pitchFamily="2" charset="2"/>
              </a:rPr>
              <a:t> slikken</a:t>
            </a:r>
          </a:p>
          <a:p>
            <a:r>
              <a:rPr lang="nl-NL">
                <a:ea typeface="Calibri"/>
                <a:cs typeface="Calibri"/>
              </a:rPr>
              <a:t>Te laat slikken</a:t>
            </a:r>
            <a:endParaRPr lang="nl-NL" dirty="0">
              <a:ea typeface="Calibri"/>
              <a:cs typeface="Calibri"/>
            </a:endParaRPr>
          </a:p>
          <a:p>
            <a:r>
              <a:rPr lang="nl-NL">
                <a:ea typeface="Calibri"/>
                <a:cs typeface="Calibri"/>
              </a:rPr>
              <a:t>Voorovergebogen houding</a:t>
            </a:r>
            <a:endParaRPr lang="nl-NL" dirty="0">
              <a:sym typeface="Wingdings" panose="05000000000000000000" pitchFamily="2" charset="2"/>
            </a:endParaRPr>
          </a:p>
          <a:p>
            <a:r>
              <a:rPr lang="nl-NL">
                <a:ea typeface="Calibri"/>
                <a:cs typeface="Calibri"/>
              </a:rPr>
              <a:t>Onvoldoende mondsluiting</a:t>
            </a:r>
            <a:endParaRPr lang="nl-NL" dirty="0">
              <a:sym typeface="Wingdings" panose="05000000000000000000" pitchFamily="2" charset="2"/>
            </a:endParaRPr>
          </a:p>
          <a:p>
            <a:endParaRPr lang="nl-NL">
              <a:sym typeface="Wingdings" panose="05000000000000000000" pitchFamily="2" charset="2"/>
            </a:endParaRPr>
          </a:p>
          <a:p>
            <a:r>
              <a:rPr lang="nl-NL">
                <a:ea typeface="Calibri"/>
                <a:cs typeface="Calibri"/>
              </a:rPr>
              <a:t>Train op specifieke situaties</a:t>
            </a:r>
          </a:p>
          <a:p>
            <a:r>
              <a:rPr lang="nl-NL">
                <a:ea typeface="Calibri"/>
                <a:cs typeface="Calibri"/>
              </a:rPr>
              <a:t>Handdoekje op kussen</a:t>
            </a:r>
            <a:endParaRPr lang="nl-NL" dirty="0">
              <a:ea typeface="Calibri"/>
              <a:cs typeface="Calibri"/>
            </a:endParaRPr>
          </a:p>
        </p:txBody>
      </p:sp>
    </p:spTree>
    <p:extLst>
      <p:ext uri="{BB962C8B-B14F-4D97-AF65-F5344CB8AC3E}">
        <p14:creationId xmlns:p14="http://schemas.microsoft.com/office/powerpoint/2010/main" val="1004086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363713-99A7-2540-26CF-CEB793D129FF}"/>
              </a:ext>
            </a:extLst>
          </p:cNvPr>
          <p:cNvSpPr>
            <a:spLocks noGrp="1"/>
          </p:cNvSpPr>
          <p:nvPr>
            <p:ph type="title"/>
          </p:nvPr>
        </p:nvSpPr>
        <p:spPr/>
        <p:txBody>
          <a:bodyPr/>
          <a:lstStyle/>
          <a:p>
            <a:r>
              <a:rPr lang="nl-NL">
                <a:ea typeface="Calibri Light"/>
                <a:cs typeface="Calibri Light"/>
              </a:rPr>
              <a:t>Vragen??</a:t>
            </a:r>
            <a:endParaRPr lang="nl-NL"/>
          </a:p>
        </p:txBody>
      </p:sp>
      <p:sp>
        <p:nvSpPr>
          <p:cNvPr id="3" name="Tijdelijke aanduiding voor inhoud 2">
            <a:extLst>
              <a:ext uri="{FF2B5EF4-FFF2-40B4-BE49-F238E27FC236}">
                <a16:creationId xmlns:a16="http://schemas.microsoft.com/office/drawing/2014/main" id="{D7AEE4F4-717C-C976-495B-E336DC67F17B}"/>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1451707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D28451-4131-19AB-B287-6EABDEE0FFCF}"/>
              </a:ext>
            </a:extLst>
          </p:cNvPr>
          <p:cNvSpPr>
            <a:spLocks noGrp="1"/>
          </p:cNvSpPr>
          <p:nvPr>
            <p:ph type="title"/>
          </p:nvPr>
        </p:nvSpPr>
        <p:spPr/>
        <p:txBody>
          <a:bodyPr/>
          <a:lstStyle/>
          <a:p>
            <a:endParaRPr lang="nl-NL" dirty="0">
              <a:ea typeface="Calibri Light"/>
              <a:cs typeface="Calibri Light"/>
            </a:endParaRPr>
          </a:p>
        </p:txBody>
      </p:sp>
    </p:spTree>
    <p:extLst>
      <p:ext uri="{BB962C8B-B14F-4D97-AF65-F5344CB8AC3E}">
        <p14:creationId xmlns:p14="http://schemas.microsoft.com/office/powerpoint/2010/main" val="2016826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1859C4-4457-E55A-7EA8-4912A5F74F89}"/>
              </a:ext>
            </a:extLst>
          </p:cNvPr>
          <p:cNvSpPr>
            <a:spLocks noGrp="1"/>
          </p:cNvSpPr>
          <p:nvPr>
            <p:ph type="title"/>
          </p:nvPr>
        </p:nvSpPr>
        <p:spPr/>
        <p:txBody>
          <a:bodyPr/>
          <a:lstStyle/>
          <a:p>
            <a:endParaRPr lang="nl-NL" dirty="0">
              <a:ea typeface="Calibri Light"/>
              <a:cs typeface="Calibri Light"/>
            </a:endParaRPr>
          </a:p>
        </p:txBody>
      </p:sp>
      <p:sp>
        <p:nvSpPr>
          <p:cNvPr id="3" name="Tijdelijke aanduiding voor inhoud 2">
            <a:extLst>
              <a:ext uri="{FF2B5EF4-FFF2-40B4-BE49-F238E27FC236}">
                <a16:creationId xmlns:a16="http://schemas.microsoft.com/office/drawing/2014/main" id="{111AB4E4-94DF-B68C-2B1C-879EBD381CFF}"/>
              </a:ext>
            </a:extLst>
          </p:cNvPr>
          <p:cNvSpPr>
            <a:spLocks noGrp="1"/>
          </p:cNvSpPr>
          <p:nvPr>
            <p:ph idx="1"/>
          </p:nvPr>
        </p:nvSpPr>
        <p:spPr/>
        <p:txBody>
          <a:bodyPr vert="horz" lIns="91440" tIns="45720" rIns="91440" bIns="45720" rtlCol="0" anchor="t">
            <a:normAutofit/>
          </a:bodyPr>
          <a:lstStyle/>
          <a:p>
            <a:endParaRPr lang="nl-NL">
              <a:ea typeface="Calibri"/>
              <a:cs typeface="Calibri"/>
            </a:endParaRPr>
          </a:p>
        </p:txBody>
      </p:sp>
    </p:spTree>
    <p:extLst>
      <p:ext uri="{BB962C8B-B14F-4D97-AF65-F5344CB8AC3E}">
        <p14:creationId xmlns:p14="http://schemas.microsoft.com/office/powerpoint/2010/main" val="111642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05344-70EA-4AE2-9011-F0520E371A89}"/>
              </a:ext>
            </a:extLst>
          </p:cNvPr>
          <p:cNvSpPr>
            <a:spLocks noGrp="1"/>
          </p:cNvSpPr>
          <p:nvPr>
            <p:ph type="title"/>
          </p:nvPr>
        </p:nvSpPr>
        <p:spPr>
          <a:xfrm>
            <a:off x="838200" y="2264264"/>
            <a:ext cx="10515600" cy="1325563"/>
          </a:xfrm>
        </p:spPr>
        <p:txBody>
          <a:bodyPr/>
          <a:lstStyle/>
          <a:p>
            <a:pPr algn="ctr"/>
            <a:endParaRPr lang="nl-NL" dirty="0">
              <a:ea typeface="Calibri Light"/>
              <a:cs typeface="Calibri Light"/>
            </a:endParaRPr>
          </a:p>
        </p:txBody>
      </p:sp>
    </p:spTree>
    <p:extLst>
      <p:ext uri="{BB962C8B-B14F-4D97-AF65-F5344CB8AC3E}">
        <p14:creationId xmlns:p14="http://schemas.microsoft.com/office/powerpoint/2010/main" val="4181985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24F4EE-BFCA-0194-6ACE-3B515E75FFEF}"/>
              </a:ext>
            </a:extLst>
          </p:cNvPr>
          <p:cNvSpPr>
            <a:spLocks noGrp="1"/>
          </p:cNvSpPr>
          <p:nvPr>
            <p:ph type="title"/>
          </p:nvPr>
        </p:nvSpPr>
        <p:spPr/>
        <p:txBody>
          <a:bodyPr/>
          <a:lstStyle/>
          <a:p>
            <a:endParaRPr lang="nl-NL" dirty="0">
              <a:ea typeface="Calibri Light"/>
              <a:cs typeface="Calibri Light"/>
            </a:endParaRPr>
          </a:p>
        </p:txBody>
      </p:sp>
      <p:sp>
        <p:nvSpPr>
          <p:cNvPr id="3" name="Tijdelijke aanduiding voor inhoud 2">
            <a:extLst>
              <a:ext uri="{FF2B5EF4-FFF2-40B4-BE49-F238E27FC236}">
                <a16:creationId xmlns:a16="http://schemas.microsoft.com/office/drawing/2014/main" id="{109682DD-89BE-64C8-7976-B14B9D0B2286}"/>
              </a:ext>
            </a:extLst>
          </p:cNvPr>
          <p:cNvSpPr>
            <a:spLocks noGrp="1"/>
          </p:cNvSpPr>
          <p:nvPr>
            <p:ph idx="1"/>
          </p:nvPr>
        </p:nvSpPr>
        <p:spPr/>
        <p:txBody>
          <a:bodyPr vert="horz" lIns="91440" tIns="45720" rIns="91440" bIns="45720" rtlCol="0" anchor="t">
            <a:normAutofit/>
          </a:bodyPr>
          <a:lstStyle/>
          <a:p>
            <a:pPr>
              <a:buFontTx/>
              <a:buChar char="-"/>
            </a:pPr>
            <a:endParaRPr lang="nl-NL" dirty="0">
              <a:ea typeface="Calibri"/>
              <a:cs typeface="Calibri"/>
            </a:endParaRPr>
          </a:p>
        </p:txBody>
      </p:sp>
    </p:spTree>
    <p:extLst>
      <p:ext uri="{BB962C8B-B14F-4D97-AF65-F5344CB8AC3E}">
        <p14:creationId xmlns:p14="http://schemas.microsoft.com/office/powerpoint/2010/main" val="168974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9A567F-1505-477D-B197-D16D88C26E1F}"/>
              </a:ext>
            </a:extLst>
          </p:cNvPr>
          <p:cNvSpPr>
            <a:spLocks noGrp="1"/>
          </p:cNvSpPr>
          <p:nvPr>
            <p:ph type="title"/>
          </p:nvPr>
        </p:nvSpPr>
        <p:spPr/>
        <p:txBody>
          <a:bodyPr/>
          <a:lstStyle/>
          <a:p>
            <a:r>
              <a:rPr lang="nl-NL">
                <a:ea typeface="Calibri Light"/>
                <a:cs typeface="Calibri Light"/>
              </a:rPr>
              <a:t>Progressieve hersenziekte</a:t>
            </a:r>
            <a:endParaRPr lang="nl-NL"/>
          </a:p>
        </p:txBody>
      </p:sp>
      <p:sp>
        <p:nvSpPr>
          <p:cNvPr id="3" name="Tijdelijke aanduiding voor inhoud 2">
            <a:extLst>
              <a:ext uri="{FF2B5EF4-FFF2-40B4-BE49-F238E27FC236}">
                <a16:creationId xmlns:a16="http://schemas.microsoft.com/office/drawing/2014/main" id="{4DDDDB4F-B7D2-32EB-0697-861E638DEF63}"/>
              </a:ext>
            </a:extLst>
          </p:cNvPr>
          <p:cNvSpPr>
            <a:spLocks noGrp="1"/>
          </p:cNvSpPr>
          <p:nvPr>
            <p:ph idx="1"/>
          </p:nvPr>
        </p:nvSpPr>
        <p:spPr/>
        <p:txBody>
          <a:bodyPr vert="horz" lIns="91440" tIns="45720" rIns="91440" bIns="45720" rtlCol="0" anchor="t">
            <a:normAutofit/>
          </a:bodyPr>
          <a:lstStyle/>
          <a:p>
            <a:r>
              <a:rPr lang="nl-NL">
                <a:ea typeface="Calibri"/>
                <a:cs typeface="Calibri"/>
              </a:rPr>
              <a:t>Verlies van dopamineproducerende zenuwcellen</a:t>
            </a:r>
          </a:p>
          <a:p>
            <a:r>
              <a:rPr lang="nl-NL">
                <a:ea typeface="Calibri"/>
                <a:cs typeface="Calibri"/>
              </a:rPr>
              <a:t>Dopamine :</a:t>
            </a:r>
            <a:endParaRPr lang="nl-NL" dirty="0">
              <a:ea typeface="Calibri"/>
              <a:cs typeface="Calibri"/>
            </a:endParaRPr>
          </a:p>
          <a:p>
            <a:r>
              <a:rPr lang="nl-NL">
                <a:ea typeface="Calibri"/>
                <a:cs typeface="Calibri"/>
              </a:rPr>
              <a:t>nodig om spieren aan te sturen en om soepel te bewegen</a:t>
            </a:r>
          </a:p>
          <a:p>
            <a:r>
              <a:rPr lang="nl-NL">
                <a:ea typeface="Calibri"/>
                <a:cs typeface="Calibri"/>
              </a:rPr>
              <a:t> Om in aktie te komen</a:t>
            </a:r>
          </a:p>
          <a:p>
            <a:r>
              <a:rPr lang="nl-NL">
                <a:ea typeface="Calibri"/>
                <a:cs typeface="Calibri"/>
              </a:rPr>
              <a:t>Voor motivatie en concentratie</a:t>
            </a:r>
          </a:p>
          <a:p>
            <a:r>
              <a:rPr lang="nl-NL">
                <a:ea typeface="Calibri"/>
                <a:cs typeface="Calibri"/>
              </a:rPr>
              <a:t>Zorgt voor voldoening als doel is bereikt</a:t>
            </a:r>
            <a:endParaRPr lang="nl-NL" dirty="0">
              <a:ea typeface="Calibri"/>
              <a:cs typeface="Calibri"/>
            </a:endParaRPr>
          </a:p>
        </p:txBody>
      </p:sp>
    </p:spTree>
    <p:extLst>
      <p:ext uri="{BB962C8B-B14F-4D97-AF65-F5344CB8AC3E}">
        <p14:creationId xmlns:p14="http://schemas.microsoft.com/office/powerpoint/2010/main" val="3347489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784065-48E3-C6CF-7EF8-6ED4C3381403}"/>
              </a:ext>
            </a:extLst>
          </p:cNvPr>
          <p:cNvSpPr>
            <a:spLocks noGrp="1"/>
          </p:cNvSpPr>
          <p:nvPr>
            <p:ph type="title"/>
          </p:nvPr>
        </p:nvSpPr>
        <p:spPr/>
        <p:txBody>
          <a:bodyPr/>
          <a:lstStyle/>
          <a:p>
            <a:endParaRPr lang="nl-NL" dirty="0">
              <a:ea typeface="Calibri Light"/>
              <a:cs typeface="Calibri Light"/>
            </a:endParaRPr>
          </a:p>
        </p:txBody>
      </p:sp>
    </p:spTree>
    <p:extLst>
      <p:ext uri="{BB962C8B-B14F-4D97-AF65-F5344CB8AC3E}">
        <p14:creationId xmlns:p14="http://schemas.microsoft.com/office/powerpoint/2010/main" val="3196148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CE6C10-3A3F-1988-A8F4-22126D38E8B5}"/>
              </a:ext>
            </a:extLst>
          </p:cNvPr>
          <p:cNvSpPr>
            <a:spLocks noGrp="1"/>
          </p:cNvSpPr>
          <p:nvPr>
            <p:ph type="title"/>
          </p:nvPr>
        </p:nvSpPr>
        <p:spPr/>
        <p:txBody>
          <a:bodyPr/>
          <a:lstStyle/>
          <a:p>
            <a:endParaRPr lang="nl-NL" dirty="0">
              <a:ea typeface="Calibri Light"/>
              <a:cs typeface="Calibri Light"/>
            </a:endParaRPr>
          </a:p>
        </p:txBody>
      </p:sp>
      <p:sp>
        <p:nvSpPr>
          <p:cNvPr id="3" name="Tijdelijke aanduiding voor inhoud 2">
            <a:extLst>
              <a:ext uri="{FF2B5EF4-FFF2-40B4-BE49-F238E27FC236}">
                <a16:creationId xmlns:a16="http://schemas.microsoft.com/office/drawing/2014/main" id="{D536DEBF-3D5A-B875-E3F4-B76F50866257}"/>
              </a:ext>
            </a:extLst>
          </p:cNvPr>
          <p:cNvSpPr>
            <a:spLocks noGrp="1"/>
          </p:cNvSpPr>
          <p:nvPr>
            <p:ph idx="1"/>
          </p:nvPr>
        </p:nvSpPr>
        <p:spPr/>
        <p:txBody>
          <a:bodyPr vert="horz" lIns="91440" tIns="45720" rIns="91440" bIns="45720" rtlCol="0" anchor="t">
            <a:normAutofit/>
          </a:bodyPr>
          <a:lstStyle/>
          <a:p>
            <a:endParaRPr lang="nl-NL" dirty="0">
              <a:ea typeface="Calibri"/>
              <a:cs typeface="Calibri"/>
            </a:endParaRPr>
          </a:p>
        </p:txBody>
      </p:sp>
    </p:spTree>
    <p:extLst>
      <p:ext uri="{BB962C8B-B14F-4D97-AF65-F5344CB8AC3E}">
        <p14:creationId xmlns:p14="http://schemas.microsoft.com/office/powerpoint/2010/main" val="3904067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537F37-49CC-18E1-5D62-ED68408384A2}"/>
              </a:ext>
            </a:extLst>
          </p:cNvPr>
          <p:cNvSpPr>
            <a:spLocks noGrp="1"/>
          </p:cNvSpPr>
          <p:nvPr>
            <p:ph type="title"/>
          </p:nvPr>
        </p:nvSpPr>
        <p:spPr/>
        <p:txBody>
          <a:bodyPr/>
          <a:lstStyle/>
          <a:p>
            <a:endParaRPr lang="nl-NL" dirty="0">
              <a:ea typeface="Calibri Light"/>
              <a:cs typeface="Calibri Light"/>
            </a:endParaRPr>
          </a:p>
        </p:txBody>
      </p:sp>
      <p:sp>
        <p:nvSpPr>
          <p:cNvPr id="3" name="Tijdelijke aanduiding voor inhoud 2">
            <a:extLst>
              <a:ext uri="{FF2B5EF4-FFF2-40B4-BE49-F238E27FC236}">
                <a16:creationId xmlns:a16="http://schemas.microsoft.com/office/drawing/2014/main" id="{07303C2B-174E-A6FB-322C-A246D0D10DBD}"/>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4217144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74085F-70CA-1709-7265-8BEC3A0007F4}"/>
              </a:ext>
            </a:extLst>
          </p:cNvPr>
          <p:cNvSpPr>
            <a:spLocks noGrp="1"/>
          </p:cNvSpPr>
          <p:nvPr>
            <p:ph type="title"/>
          </p:nvPr>
        </p:nvSpPr>
        <p:spPr/>
        <p:txBody>
          <a:bodyPr/>
          <a:lstStyle/>
          <a:p>
            <a:r>
              <a:rPr lang="nl-NL">
                <a:ea typeface="Calibri Light"/>
                <a:cs typeface="Calibri Light"/>
              </a:rPr>
              <a:t>Gevolgen</a:t>
            </a:r>
            <a:br>
              <a:rPr lang="nl-NL" dirty="0">
                <a:ea typeface="Calibri Light"/>
                <a:cs typeface="Calibri Light"/>
              </a:rPr>
            </a:br>
            <a:endParaRPr lang="nl-NL"/>
          </a:p>
        </p:txBody>
      </p:sp>
      <p:sp>
        <p:nvSpPr>
          <p:cNvPr id="3" name="Tijdelijke aanduiding voor inhoud 2">
            <a:extLst>
              <a:ext uri="{FF2B5EF4-FFF2-40B4-BE49-F238E27FC236}">
                <a16:creationId xmlns:a16="http://schemas.microsoft.com/office/drawing/2014/main" id="{959BD0F4-EF7A-55A0-DC9B-93F9D5344CEE}"/>
              </a:ext>
            </a:extLst>
          </p:cNvPr>
          <p:cNvSpPr>
            <a:spLocks noGrp="1"/>
          </p:cNvSpPr>
          <p:nvPr>
            <p:ph idx="1"/>
          </p:nvPr>
        </p:nvSpPr>
        <p:spPr/>
        <p:txBody>
          <a:bodyPr vert="horz" lIns="91440" tIns="45720" rIns="91440" bIns="45720" rtlCol="0" anchor="t">
            <a:normAutofit lnSpcReduction="10000"/>
          </a:bodyPr>
          <a:lstStyle/>
          <a:p>
            <a:r>
              <a:rPr lang="nl-NL">
                <a:ea typeface="Calibri"/>
                <a:cs typeface="Calibri"/>
              </a:rPr>
              <a:t>Bekend: </a:t>
            </a:r>
          </a:p>
          <a:p>
            <a:r>
              <a:rPr lang="nl-NL">
                <a:ea typeface="Calibri"/>
                <a:cs typeface="Calibri"/>
              </a:rPr>
              <a:t>Afname bewegingen, tragere bewegingen, stijfheid of trillen</a:t>
            </a:r>
            <a:endParaRPr lang="nl-NL" dirty="0">
              <a:ea typeface="Calibri"/>
              <a:cs typeface="Calibri"/>
            </a:endParaRPr>
          </a:p>
          <a:p>
            <a:endParaRPr lang="nl-NL" dirty="0">
              <a:ea typeface="Calibri"/>
              <a:cs typeface="Calibri"/>
            </a:endParaRPr>
          </a:p>
          <a:p>
            <a:r>
              <a:rPr lang="nl-NL">
                <a:ea typeface="Calibri"/>
                <a:cs typeface="Calibri"/>
              </a:rPr>
              <a:t>Minder bekend: pijnklachten, verlies van reuk, constipatie, concentratie ,verminderd geheugen, woordvindproblemen, vermoeidheid, slaapstoornis, slaperigheid, angstklachten</a:t>
            </a:r>
          </a:p>
          <a:p>
            <a:endParaRPr lang="nl-NL" dirty="0">
              <a:ea typeface="Calibri"/>
              <a:cs typeface="Calibri"/>
            </a:endParaRPr>
          </a:p>
          <a:p>
            <a:r>
              <a:rPr lang="nl-NL">
                <a:ea typeface="Calibri"/>
                <a:cs typeface="Calibri"/>
              </a:rPr>
              <a:t>Ingewikkelde en veelomvattende ziekte die voor patient en zijn omgeving van grote invloed is op het dagelijks leven en op de kwaliteit van leven</a:t>
            </a:r>
            <a:endParaRPr lang="nl-NL" dirty="0">
              <a:ea typeface="Calibri"/>
              <a:cs typeface="Calibri"/>
            </a:endParaRPr>
          </a:p>
        </p:txBody>
      </p:sp>
    </p:spTree>
    <p:extLst>
      <p:ext uri="{BB962C8B-B14F-4D97-AF65-F5344CB8AC3E}">
        <p14:creationId xmlns:p14="http://schemas.microsoft.com/office/powerpoint/2010/main" val="70932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49E16F-EC6C-2540-0AA4-6E85443EEA63}"/>
              </a:ext>
            </a:extLst>
          </p:cNvPr>
          <p:cNvSpPr>
            <a:spLocks noGrp="1"/>
          </p:cNvSpPr>
          <p:nvPr>
            <p:ph type="title"/>
          </p:nvPr>
        </p:nvSpPr>
        <p:spPr>
          <a:xfrm>
            <a:off x="838200" y="325008"/>
            <a:ext cx="10515600" cy="1325563"/>
          </a:xfrm>
        </p:spPr>
        <p:txBody>
          <a:bodyPr/>
          <a:lstStyle/>
          <a:p>
            <a:pPr algn="ctr"/>
            <a:r>
              <a:rPr lang="nl-NL"/>
              <a:t>Logopedie bij de ziekte van Parkinson </a:t>
            </a:r>
          </a:p>
        </p:txBody>
      </p:sp>
      <p:sp>
        <p:nvSpPr>
          <p:cNvPr id="3" name="Tijdelijke aanduiding voor inhoud 2">
            <a:extLst>
              <a:ext uri="{FF2B5EF4-FFF2-40B4-BE49-F238E27FC236}">
                <a16:creationId xmlns:a16="http://schemas.microsoft.com/office/drawing/2014/main" id="{78C63685-8E20-595B-8FE8-B3893FA1FA1A}"/>
              </a:ext>
            </a:extLst>
          </p:cNvPr>
          <p:cNvSpPr>
            <a:spLocks noGrp="1"/>
          </p:cNvSpPr>
          <p:nvPr>
            <p:ph idx="1"/>
          </p:nvPr>
        </p:nvSpPr>
        <p:spPr>
          <a:xfrm>
            <a:off x="1325211" y="2779229"/>
            <a:ext cx="3127513" cy="835449"/>
          </a:xfrm>
        </p:spPr>
        <p:txBody>
          <a:bodyPr/>
          <a:lstStyle/>
          <a:p>
            <a:pPr marL="0" indent="0" algn="ctr">
              <a:buNone/>
            </a:pPr>
            <a:r>
              <a:rPr lang="nl-NL" b="1"/>
              <a:t>Communicatie</a:t>
            </a:r>
          </a:p>
        </p:txBody>
      </p:sp>
      <p:sp>
        <p:nvSpPr>
          <p:cNvPr id="6" name="Pijl: omlaag 5">
            <a:extLst>
              <a:ext uri="{FF2B5EF4-FFF2-40B4-BE49-F238E27FC236}">
                <a16:creationId xmlns:a16="http://schemas.microsoft.com/office/drawing/2014/main" id="{FE71D691-D411-9C4F-3E8E-FEC453318ABE}"/>
              </a:ext>
            </a:extLst>
          </p:cNvPr>
          <p:cNvSpPr/>
          <p:nvPr/>
        </p:nvSpPr>
        <p:spPr>
          <a:xfrm>
            <a:off x="5769758" y="1440641"/>
            <a:ext cx="689113" cy="1187760"/>
          </a:xfrm>
          <a:prstGeom prst="down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Pijl: omlaag 6">
            <a:extLst>
              <a:ext uri="{FF2B5EF4-FFF2-40B4-BE49-F238E27FC236}">
                <a16:creationId xmlns:a16="http://schemas.microsoft.com/office/drawing/2014/main" id="{AED9DCB5-3E06-FF22-0F87-490B4911AE44}"/>
              </a:ext>
            </a:extLst>
          </p:cNvPr>
          <p:cNvSpPr/>
          <p:nvPr/>
        </p:nvSpPr>
        <p:spPr>
          <a:xfrm rot="2623112">
            <a:off x="3794883" y="1286260"/>
            <a:ext cx="689113" cy="1456792"/>
          </a:xfrm>
          <a:prstGeom prst="down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Pijl: omlaag 7">
            <a:extLst>
              <a:ext uri="{FF2B5EF4-FFF2-40B4-BE49-F238E27FC236}">
                <a16:creationId xmlns:a16="http://schemas.microsoft.com/office/drawing/2014/main" id="{4FC68AF9-3EC9-E175-E9CF-CCCFCA3F69D2}"/>
              </a:ext>
            </a:extLst>
          </p:cNvPr>
          <p:cNvSpPr/>
          <p:nvPr/>
        </p:nvSpPr>
        <p:spPr>
          <a:xfrm rot="18856560">
            <a:off x="7870408" y="1289049"/>
            <a:ext cx="689113" cy="1490942"/>
          </a:xfrm>
          <a:prstGeom prst="downArrow">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ijdelijke aanduiding voor inhoud 2">
            <a:extLst>
              <a:ext uri="{FF2B5EF4-FFF2-40B4-BE49-F238E27FC236}">
                <a16:creationId xmlns:a16="http://schemas.microsoft.com/office/drawing/2014/main" id="{BD18A8D4-2F78-22B8-6539-120D5F28B3BF}"/>
              </a:ext>
            </a:extLst>
          </p:cNvPr>
          <p:cNvSpPr txBox="1">
            <a:spLocks/>
          </p:cNvSpPr>
          <p:nvPr/>
        </p:nvSpPr>
        <p:spPr>
          <a:xfrm>
            <a:off x="4605537" y="2801643"/>
            <a:ext cx="2975113" cy="8354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nl-NL" b="1"/>
              <a:t>Slikken</a:t>
            </a:r>
          </a:p>
          <a:p>
            <a:pPr marL="0" indent="0" algn="ctr">
              <a:buFont typeface="Arial" panose="020B0604020202020204" pitchFamily="34" charset="0"/>
              <a:buNone/>
            </a:pPr>
            <a:endParaRPr lang="nl-NL"/>
          </a:p>
          <a:p>
            <a:pPr marL="0" indent="0" algn="ctr">
              <a:buFont typeface="Arial" panose="020B0604020202020204" pitchFamily="34" charset="0"/>
              <a:buNone/>
            </a:pPr>
            <a:endParaRPr lang="nl-NL"/>
          </a:p>
        </p:txBody>
      </p:sp>
      <p:sp>
        <p:nvSpPr>
          <p:cNvPr id="10" name="Tijdelijke aanduiding voor inhoud 2">
            <a:extLst>
              <a:ext uri="{FF2B5EF4-FFF2-40B4-BE49-F238E27FC236}">
                <a16:creationId xmlns:a16="http://schemas.microsoft.com/office/drawing/2014/main" id="{38A88332-DFE0-20CF-B63B-932EC2A969F8}"/>
              </a:ext>
            </a:extLst>
          </p:cNvPr>
          <p:cNvSpPr txBox="1">
            <a:spLocks/>
          </p:cNvSpPr>
          <p:nvPr/>
        </p:nvSpPr>
        <p:spPr>
          <a:xfrm>
            <a:off x="7834275" y="2784663"/>
            <a:ext cx="3253408" cy="9408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nl-NL" b="1"/>
              <a:t>Speekselbeheersing</a:t>
            </a:r>
          </a:p>
          <a:p>
            <a:pPr marL="0" indent="0" algn="ctr">
              <a:buFont typeface="Arial" panose="020B0604020202020204" pitchFamily="34" charset="0"/>
              <a:buNone/>
            </a:pPr>
            <a:endParaRPr lang="nl-NL"/>
          </a:p>
          <a:p>
            <a:pPr marL="0" indent="0" algn="ctr">
              <a:buFont typeface="Arial" panose="020B0604020202020204" pitchFamily="34" charset="0"/>
              <a:buNone/>
            </a:pPr>
            <a:endParaRPr lang="nl-NL"/>
          </a:p>
        </p:txBody>
      </p:sp>
      <p:pic>
        <p:nvPicPr>
          <p:cNvPr id="11" name="Afbeelding 5" descr="Afbeelding1.png">
            <a:extLst>
              <a:ext uri="{FF2B5EF4-FFF2-40B4-BE49-F238E27FC236}">
                <a16:creationId xmlns:a16="http://schemas.microsoft.com/office/drawing/2014/main" id="{78B67575-1F68-1A11-47BB-A7D93A77F589}"/>
              </a:ext>
            </a:extLst>
          </p:cNvPr>
          <p:cNvPicPr>
            <a:picLocks noChangeAspect="1"/>
          </p:cNvPicPr>
          <p:nvPr/>
        </p:nvPicPr>
        <p:blipFill rotWithShape="1">
          <a:blip r:embed="rId3" cstate="print"/>
          <a:srcRect l="441" r="1"/>
          <a:stretch/>
        </p:blipFill>
        <p:spPr bwMode="auto">
          <a:xfrm>
            <a:off x="8214964" y="3429000"/>
            <a:ext cx="2492032" cy="2160000"/>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2" name="Afbeelding 7" descr="G:\Parkinson\Amsterdam 2007\foto slikken.jpg">
            <a:extLst>
              <a:ext uri="{FF2B5EF4-FFF2-40B4-BE49-F238E27FC236}">
                <a16:creationId xmlns:a16="http://schemas.microsoft.com/office/drawing/2014/main" id="{67CA6A71-25E0-8917-2EAC-11269AB8329A}"/>
              </a:ext>
            </a:extLst>
          </p:cNvPr>
          <p:cNvPicPr>
            <a:picLocks noChangeAspect="1" noChangeArrowheads="1"/>
          </p:cNvPicPr>
          <p:nvPr/>
        </p:nvPicPr>
        <p:blipFill rotWithShape="1">
          <a:blip r:embed="rId4" cstate="print"/>
          <a:srcRect l="16686" t="2632" r="12959" b="11978"/>
          <a:stretch/>
        </p:blipFill>
        <p:spPr bwMode="auto">
          <a:xfrm>
            <a:off x="4847079" y="3429000"/>
            <a:ext cx="2492033" cy="2160000"/>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3" name="Afbeelding 8" descr="G:\Parkinson\Amsterdam 2007\foto spreken.jpg">
            <a:extLst>
              <a:ext uri="{FF2B5EF4-FFF2-40B4-BE49-F238E27FC236}">
                <a16:creationId xmlns:a16="http://schemas.microsoft.com/office/drawing/2014/main" id="{BDC6CC89-46FB-E2F8-7621-244E7C71A4B5}"/>
              </a:ext>
            </a:extLst>
          </p:cNvPr>
          <p:cNvPicPr>
            <a:picLocks noChangeAspect="1" noChangeArrowheads="1"/>
          </p:cNvPicPr>
          <p:nvPr/>
        </p:nvPicPr>
        <p:blipFill rotWithShape="1">
          <a:blip r:embed="rId5" cstate="print"/>
          <a:srcRect l="12765" t="6432" r="6451"/>
          <a:stretch/>
        </p:blipFill>
        <p:spPr bwMode="auto">
          <a:xfrm>
            <a:off x="1642953" y="3429000"/>
            <a:ext cx="2492033" cy="216000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14" name="Tekstvak 13">
            <a:extLst>
              <a:ext uri="{FF2B5EF4-FFF2-40B4-BE49-F238E27FC236}">
                <a16:creationId xmlns:a16="http://schemas.microsoft.com/office/drawing/2014/main" id="{25F1BB14-1D3C-AD7F-7210-10F176282CEB}"/>
              </a:ext>
            </a:extLst>
          </p:cNvPr>
          <p:cNvSpPr txBox="1"/>
          <p:nvPr/>
        </p:nvSpPr>
        <p:spPr>
          <a:xfrm>
            <a:off x="2200684" y="5715551"/>
            <a:ext cx="1376569" cy="523220"/>
          </a:xfrm>
          <a:prstGeom prst="rect">
            <a:avLst/>
          </a:prstGeom>
          <a:noFill/>
        </p:spPr>
        <p:txBody>
          <a:bodyPr wrap="square" rtlCol="0">
            <a:spAutoFit/>
          </a:bodyPr>
          <a:lstStyle/>
          <a:p>
            <a:pPr algn="ctr"/>
            <a:r>
              <a:rPr lang="nl-NL" sz="2800"/>
              <a:t>70%</a:t>
            </a:r>
          </a:p>
        </p:txBody>
      </p:sp>
      <p:sp>
        <p:nvSpPr>
          <p:cNvPr id="15" name="Tekstvak 14">
            <a:extLst>
              <a:ext uri="{FF2B5EF4-FFF2-40B4-BE49-F238E27FC236}">
                <a16:creationId xmlns:a16="http://schemas.microsoft.com/office/drawing/2014/main" id="{DEA279C3-A937-B996-E56D-0CEFFE1CA243}"/>
              </a:ext>
            </a:extLst>
          </p:cNvPr>
          <p:cNvSpPr txBox="1"/>
          <p:nvPr/>
        </p:nvSpPr>
        <p:spPr>
          <a:xfrm>
            <a:off x="5026294" y="5715551"/>
            <a:ext cx="2133601" cy="523220"/>
          </a:xfrm>
          <a:prstGeom prst="rect">
            <a:avLst/>
          </a:prstGeom>
          <a:noFill/>
        </p:spPr>
        <p:txBody>
          <a:bodyPr wrap="square" rtlCol="0">
            <a:spAutoFit/>
          </a:bodyPr>
          <a:lstStyle/>
          <a:p>
            <a:pPr algn="ctr"/>
            <a:r>
              <a:rPr lang="nl-NL" sz="2800"/>
              <a:t>35%, maar… </a:t>
            </a:r>
          </a:p>
        </p:txBody>
      </p:sp>
      <p:sp>
        <p:nvSpPr>
          <p:cNvPr id="16" name="Tekstvak 15">
            <a:extLst>
              <a:ext uri="{FF2B5EF4-FFF2-40B4-BE49-F238E27FC236}">
                <a16:creationId xmlns:a16="http://schemas.microsoft.com/office/drawing/2014/main" id="{0BF940E7-E040-E6AA-FF8A-D9E4020854AF}"/>
              </a:ext>
            </a:extLst>
          </p:cNvPr>
          <p:cNvSpPr txBox="1"/>
          <p:nvPr/>
        </p:nvSpPr>
        <p:spPr>
          <a:xfrm>
            <a:off x="8851538" y="5715551"/>
            <a:ext cx="1218883" cy="523220"/>
          </a:xfrm>
          <a:prstGeom prst="rect">
            <a:avLst/>
          </a:prstGeom>
          <a:noFill/>
        </p:spPr>
        <p:txBody>
          <a:bodyPr wrap="square" rtlCol="0">
            <a:spAutoFit/>
          </a:bodyPr>
          <a:lstStyle/>
          <a:p>
            <a:pPr algn="ctr"/>
            <a:r>
              <a:rPr lang="nl-NL" sz="2800"/>
              <a:t>25%</a:t>
            </a:r>
          </a:p>
        </p:txBody>
      </p:sp>
    </p:spTree>
    <p:extLst>
      <p:ext uri="{BB962C8B-B14F-4D97-AF65-F5344CB8AC3E}">
        <p14:creationId xmlns:p14="http://schemas.microsoft.com/office/powerpoint/2010/main" val="1591131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43930E-3231-F0D1-2AAE-BCFB2F92C89B}"/>
              </a:ext>
            </a:extLst>
          </p:cNvPr>
          <p:cNvSpPr>
            <a:spLocks noGrp="1"/>
          </p:cNvSpPr>
          <p:nvPr>
            <p:ph type="title"/>
          </p:nvPr>
        </p:nvSpPr>
        <p:spPr/>
        <p:txBody>
          <a:bodyPr/>
          <a:lstStyle/>
          <a:p>
            <a:r>
              <a:rPr lang="nl-NL">
                <a:ea typeface="Calibri Light"/>
                <a:cs typeface="Calibri Light"/>
              </a:rPr>
              <a:t>Gevolgen voor communicatie</a:t>
            </a:r>
            <a:endParaRPr lang="nl-NL"/>
          </a:p>
        </p:txBody>
      </p:sp>
      <p:sp>
        <p:nvSpPr>
          <p:cNvPr id="3" name="Tijdelijke aanduiding voor inhoud 2">
            <a:extLst>
              <a:ext uri="{FF2B5EF4-FFF2-40B4-BE49-F238E27FC236}">
                <a16:creationId xmlns:a16="http://schemas.microsoft.com/office/drawing/2014/main" id="{E54F3322-92B3-C5AD-AC18-3B21E593E34C}"/>
              </a:ext>
            </a:extLst>
          </p:cNvPr>
          <p:cNvSpPr>
            <a:spLocks noGrp="1"/>
          </p:cNvSpPr>
          <p:nvPr>
            <p:ph idx="1"/>
          </p:nvPr>
        </p:nvSpPr>
        <p:spPr/>
        <p:txBody>
          <a:bodyPr vert="horz" lIns="91440" tIns="45720" rIns="91440" bIns="45720" rtlCol="0" anchor="t">
            <a:normAutofit lnSpcReduction="10000"/>
          </a:bodyPr>
          <a:lstStyle/>
          <a:p>
            <a:r>
              <a:rPr lang="nl-NL">
                <a:ea typeface="Calibri"/>
                <a:cs typeface="Calibri"/>
              </a:rPr>
              <a:t>Afname van verstaanbaarheid door:</a:t>
            </a:r>
          </a:p>
          <a:p>
            <a:endParaRPr lang="nl-NL" dirty="0">
              <a:ea typeface="Calibri"/>
              <a:cs typeface="Calibri"/>
            </a:endParaRPr>
          </a:p>
          <a:p>
            <a:r>
              <a:rPr lang="nl-NL">
                <a:ea typeface="Calibri"/>
                <a:cs typeface="Calibri"/>
              </a:rPr>
              <a:t>Zachte, hese en wat hogere stem</a:t>
            </a:r>
            <a:endParaRPr lang="nl-NL" dirty="0">
              <a:ea typeface="Calibri"/>
              <a:cs typeface="Calibri"/>
            </a:endParaRPr>
          </a:p>
          <a:p>
            <a:r>
              <a:rPr lang="nl-NL">
                <a:ea typeface="Calibri"/>
                <a:cs typeface="Calibri"/>
              </a:rPr>
              <a:t>Binnensmonds spreken</a:t>
            </a:r>
          </a:p>
          <a:p>
            <a:r>
              <a:rPr lang="nl-NL">
                <a:ea typeface="Calibri"/>
                <a:cs typeface="Calibri"/>
              </a:rPr>
              <a:t>Monotoon en monodynamisch</a:t>
            </a:r>
          </a:p>
          <a:p>
            <a:r>
              <a:rPr lang="nl-NL">
                <a:ea typeface="Calibri"/>
                <a:cs typeface="Calibri"/>
              </a:rPr>
              <a:t>Soms bevriezen</a:t>
            </a:r>
          </a:p>
          <a:p>
            <a:r>
              <a:rPr lang="nl-NL">
                <a:ea typeface="Calibri"/>
                <a:cs typeface="Calibri"/>
              </a:rPr>
              <a:t>Soms plotselinge versnellingen</a:t>
            </a:r>
            <a:endParaRPr lang="nl-NL" dirty="0">
              <a:ea typeface="Calibri"/>
              <a:cs typeface="Calibri"/>
            </a:endParaRPr>
          </a:p>
          <a:p>
            <a:endParaRPr lang="nl-NL" dirty="0">
              <a:ea typeface="Calibri"/>
              <a:cs typeface="Calibri"/>
            </a:endParaRPr>
          </a:p>
          <a:p>
            <a:r>
              <a:rPr lang="nl-NL">
                <a:ea typeface="Calibri"/>
                <a:cs typeface="Calibri"/>
              </a:rPr>
              <a:t>Van invloed : verminderde mimiek en houding</a:t>
            </a:r>
            <a:endParaRPr lang="nl-NL" dirty="0">
              <a:ea typeface="Calibri"/>
              <a:cs typeface="Calibri"/>
            </a:endParaRPr>
          </a:p>
          <a:p>
            <a:endParaRPr lang="nl-NL" dirty="0">
              <a:ea typeface="Calibri"/>
              <a:cs typeface="Calibri"/>
            </a:endParaRPr>
          </a:p>
        </p:txBody>
      </p:sp>
    </p:spTree>
    <p:extLst>
      <p:ext uri="{BB962C8B-B14F-4D97-AF65-F5344CB8AC3E}">
        <p14:creationId xmlns:p14="http://schemas.microsoft.com/office/powerpoint/2010/main" val="474802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63FF5C-EE5D-5A8F-D6C1-8C74B65565C0}"/>
              </a:ext>
            </a:extLst>
          </p:cNvPr>
          <p:cNvSpPr>
            <a:spLocks noGrp="1"/>
          </p:cNvSpPr>
          <p:nvPr>
            <p:ph type="title"/>
          </p:nvPr>
        </p:nvSpPr>
        <p:spPr/>
        <p:txBody>
          <a:bodyPr/>
          <a:lstStyle/>
          <a:p>
            <a:r>
              <a:rPr lang="nl-NL">
                <a:ea typeface="Calibri Light"/>
                <a:cs typeface="Calibri Light"/>
              </a:rPr>
              <a:t>ergernissen</a:t>
            </a:r>
            <a:endParaRPr lang="nl-NL"/>
          </a:p>
        </p:txBody>
      </p:sp>
      <p:sp>
        <p:nvSpPr>
          <p:cNvPr id="3" name="Tijdelijke aanduiding voor inhoud 2">
            <a:extLst>
              <a:ext uri="{FF2B5EF4-FFF2-40B4-BE49-F238E27FC236}">
                <a16:creationId xmlns:a16="http://schemas.microsoft.com/office/drawing/2014/main" id="{4A472368-2164-37DA-0D1D-3F75721E0AAE}"/>
              </a:ext>
            </a:extLst>
          </p:cNvPr>
          <p:cNvSpPr>
            <a:spLocks noGrp="1"/>
          </p:cNvSpPr>
          <p:nvPr>
            <p:ph idx="1"/>
          </p:nvPr>
        </p:nvSpPr>
        <p:spPr/>
        <p:txBody>
          <a:bodyPr vert="horz" lIns="91440" tIns="45720" rIns="91440" bIns="45720" rtlCol="0" anchor="t">
            <a:normAutofit/>
          </a:bodyPr>
          <a:lstStyle/>
          <a:p>
            <a:r>
              <a:rPr lang="nl-NL">
                <a:ea typeface="Calibri"/>
                <a:cs typeface="Calibri"/>
              </a:rPr>
              <a:t>Verminderde verstaanbaarheid wordt het eerst opgemerkt door de partner, Parkinsonpatient heeft het niet zo door.</a:t>
            </a:r>
          </a:p>
          <a:p>
            <a:r>
              <a:rPr lang="nl-NL">
                <a:ea typeface="Calibri"/>
                <a:cs typeface="Calibri"/>
              </a:rPr>
              <a:t>Het spreken is langzamerhand veranderd en klinkt voor hem/haar als normaal.</a:t>
            </a:r>
            <a:endParaRPr lang="nl-NL" dirty="0">
              <a:ea typeface="Calibri"/>
              <a:cs typeface="Calibri"/>
            </a:endParaRPr>
          </a:p>
          <a:p>
            <a:r>
              <a:rPr lang="nl-NL">
                <a:ea typeface="Calibri"/>
                <a:cs typeface="Calibri"/>
              </a:rPr>
              <a:t>Heeft bovendien het gevoel van schreeuwen bij luider spreken.</a:t>
            </a:r>
            <a:endParaRPr lang="nl-NL" dirty="0">
              <a:ea typeface="Calibri"/>
              <a:cs typeface="Calibri"/>
            </a:endParaRPr>
          </a:p>
          <a:p>
            <a:r>
              <a:rPr lang="nl-NL">
                <a:ea typeface="Calibri"/>
                <a:cs typeface="Calibri"/>
              </a:rPr>
              <a:t>"Ik denk dat ze doof wordt"</a:t>
            </a:r>
            <a:endParaRPr lang="nl-NL" dirty="0">
              <a:ea typeface="Calibri"/>
              <a:cs typeface="Calibri"/>
            </a:endParaRPr>
          </a:p>
          <a:p>
            <a:endParaRPr lang="nl-NL" dirty="0">
              <a:ea typeface="Calibri"/>
              <a:cs typeface="Calibri"/>
            </a:endParaRPr>
          </a:p>
          <a:p>
            <a:r>
              <a:rPr lang="nl-NL">
                <a:ea typeface="Calibri"/>
                <a:cs typeface="Calibri"/>
              </a:rPr>
              <a:t>Partner moet steeds vaker navragen en bijsturen</a:t>
            </a:r>
            <a:endParaRPr lang="nl-NL" dirty="0">
              <a:ea typeface="Calibri"/>
              <a:cs typeface="Calibri"/>
            </a:endParaRPr>
          </a:p>
          <a:p>
            <a:endParaRPr lang="nl-NL" dirty="0">
              <a:ea typeface="Calibri"/>
              <a:cs typeface="Calibri"/>
            </a:endParaRPr>
          </a:p>
        </p:txBody>
      </p:sp>
    </p:spTree>
    <p:extLst>
      <p:ext uri="{BB962C8B-B14F-4D97-AF65-F5344CB8AC3E}">
        <p14:creationId xmlns:p14="http://schemas.microsoft.com/office/powerpoint/2010/main" val="1092470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E3B9B1-7A5E-545D-BDCF-A7EB36BB6E5B}"/>
              </a:ext>
            </a:extLst>
          </p:cNvPr>
          <p:cNvSpPr>
            <a:spLocks noGrp="1"/>
          </p:cNvSpPr>
          <p:nvPr>
            <p:ph type="title"/>
          </p:nvPr>
        </p:nvSpPr>
        <p:spPr/>
        <p:txBody>
          <a:bodyPr/>
          <a:lstStyle/>
          <a:p>
            <a:r>
              <a:rPr lang="nl-NL">
                <a:ea typeface="Calibri Light"/>
                <a:cs typeface="Calibri Light"/>
              </a:rPr>
              <a:t>Minder bekend</a:t>
            </a:r>
            <a:endParaRPr lang="nl-NL"/>
          </a:p>
        </p:txBody>
      </p:sp>
      <p:sp>
        <p:nvSpPr>
          <p:cNvPr id="3" name="Tijdelijke aanduiding voor inhoud 2">
            <a:extLst>
              <a:ext uri="{FF2B5EF4-FFF2-40B4-BE49-F238E27FC236}">
                <a16:creationId xmlns:a16="http://schemas.microsoft.com/office/drawing/2014/main" id="{B3BB7767-AF71-9D1A-275B-2EF1650E7AF3}"/>
              </a:ext>
            </a:extLst>
          </p:cNvPr>
          <p:cNvSpPr>
            <a:spLocks noGrp="1"/>
          </p:cNvSpPr>
          <p:nvPr>
            <p:ph idx="1"/>
          </p:nvPr>
        </p:nvSpPr>
        <p:spPr/>
        <p:txBody>
          <a:bodyPr vert="horz" lIns="91440" tIns="45720" rIns="91440" bIns="45720" rtlCol="0" anchor="t">
            <a:normAutofit lnSpcReduction="10000"/>
          </a:bodyPr>
          <a:lstStyle/>
          <a:p>
            <a:r>
              <a:rPr lang="nl-NL">
                <a:ea typeface="Calibri"/>
                <a:cs typeface="Calibri"/>
              </a:rPr>
              <a:t>Cognitie en taal</a:t>
            </a:r>
          </a:p>
          <a:p>
            <a:endParaRPr lang="nl-NL" dirty="0">
              <a:ea typeface="Calibri"/>
              <a:cs typeface="Calibri"/>
            </a:endParaRPr>
          </a:p>
          <a:p>
            <a:r>
              <a:rPr lang="nl-NL">
                <a:ea typeface="Calibri"/>
                <a:cs typeface="Calibri"/>
              </a:rPr>
              <a:t>Meer moeite met het vinden van woorden</a:t>
            </a:r>
          </a:p>
          <a:p>
            <a:r>
              <a:rPr lang="nl-NL">
                <a:ea typeface="Calibri"/>
                <a:cs typeface="Calibri"/>
              </a:rPr>
              <a:t>Meer moeite met het formuleren van zinnen</a:t>
            </a:r>
          </a:p>
          <a:p>
            <a:r>
              <a:rPr lang="nl-NL">
                <a:ea typeface="Calibri"/>
                <a:cs typeface="Calibri"/>
              </a:rPr>
              <a:t>Tragere informatieverwerking</a:t>
            </a:r>
          </a:p>
          <a:p>
            <a:r>
              <a:rPr lang="nl-NL">
                <a:ea typeface="Calibri"/>
                <a:cs typeface="Calibri"/>
              </a:rPr>
              <a:t>Moeilijk snel kunnen wisselen van onderwerp</a:t>
            </a:r>
          </a:p>
          <a:p>
            <a:endParaRPr lang="nl-NL" dirty="0">
              <a:ea typeface="Calibri"/>
              <a:cs typeface="Calibri"/>
            </a:endParaRPr>
          </a:p>
          <a:p>
            <a:r>
              <a:rPr lang="nl-NL">
                <a:ea typeface="Calibri"/>
                <a:cs typeface="Calibri"/>
              </a:rPr>
              <a:t>Hierdoor moeite met deelnemen aan een gesprek, stiller worden.</a:t>
            </a:r>
          </a:p>
          <a:p>
            <a:r>
              <a:rPr lang="nl-NL">
                <a:ea typeface="Calibri"/>
                <a:cs typeface="Calibri"/>
              </a:rPr>
              <a:t>Geen oplossing voor, wel strategieen en voorlichten omgeving</a:t>
            </a:r>
            <a:endParaRPr lang="nl-NL" dirty="0">
              <a:ea typeface="Calibri"/>
              <a:cs typeface="Calibri"/>
            </a:endParaRPr>
          </a:p>
        </p:txBody>
      </p:sp>
    </p:spTree>
    <p:extLst>
      <p:ext uri="{BB962C8B-B14F-4D97-AF65-F5344CB8AC3E}">
        <p14:creationId xmlns:p14="http://schemas.microsoft.com/office/powerpoint/2010/main" val="559303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B4AF96-7C26-066B-1A58-DC43173C9734}"/>
              </a:ext>
            </a:extLst>
          </p:cNvPr>
          <p:cNvSpPr>
            <a:spLocks noGrp="1"/>
          </p:cNvSpPr>
          <p:nvPr>
            <p:ph type="title"/>
          </p:nvPr>
        </p:nvSpPr>
        <p:spPr/>
        <p:txBody>
          <a:bodyPr/>
          <a:lstStyle/>
          <a:p>
            <a:r>
              <a:rPr lang="nl-NL"/>
              <a:t>Therapie voor spreken </a:t>
            </a:r>
          </a:p>
        </p:txBody>
      </p:sp>
      <p:sp>
        <p:nvSpPr>
          <p:cNvPr id="3" name="Tijdelijke aanduiding voor inhoud 2">
            <a:extLst>
              <a:ext uri="{FF2B5EF4-FFF2-40B4-BE49-F238E27FC236}">
                <a16:creationId xmlns:a16="http://schemas.microsoft.com/office/drawing/2014/main" id="{2B3D9FFB-6A1D-4AD0-5539-A0258DC85534}"/>
              </a:ext>
            </a:extLst>
          </p:cNvPr>
          <p:cNvSpPr>
            <a:spLocks noGrp="1"/>
          </p:cNvSpPr>
          <p:nvPr>
            <p:ph idx="1"/>
          </p:nvPr>
        </p:nvSpPr>
        <p:spPr>
          <a:xfrm>
            <a:off x="838200" y="1690688"/>
            <a:ext cx="10515600" cy="4351338"/>
          </a:xfrm>
        </p:spPr>
        <p:txBody>
          <a:bodyPr vert="horz" lIns="91440" tIns="45720" rIns="91440" bIns="45720" rtlCol="0" anchor="t">
            <a:normAutofit/>
          </a:bodyPr>
          <a:lstStyle/>
          <a:p>
            <a:r>
              <a:rPr lang="nl-NL"/>
              <a:t>Lee Silverman Voice Training (LSVT)  Verenigde Staten</a:t>
            </a:r>
          </a:p>
          <a:p>
            <a:r>
              <a:rPr lang="nl-NL"/>
              <a:t>Pitch Limited Voice Training (PLVT) Nederland</a:t>
            </a:r>
          </a:p>
          <a:p>
            <a:pPr lvl="1">
              <a:buFont typeface="Courier New" panose="02070309020205020404" pitchFamily="49" charset="0"/>
              <a:buChar char="o"/>
            </a:pPr>
            <a:r>
              <a:rPr lang="nl-NL"/>
              <a:t>Eén taak</a:t>
            </a:r>
          </a:p>
          <a:p>
            <a:pPr lvl="1">
              <a:buFont typeface="Courier New" panose="02070309020205020404" pitchFamily="49" charset="0"/>
              <a:buChar char="o"/>
            </a:pPr>
            <a:r>
              <a:rPr lang="nl-NL"/>
              <a:t>Herhaling</a:t>
            </a:r>
          </a:p>
          <a:p>
            <a:pPr lvl="1">
              <a:buFont typeface="Courier New" panose="02070309020205020404" pitchFamily="49" charset="0"/>
              <a:buChar char="o"/>
            </a:pPr>
            <a:r>
              <a:rPr lang="nl-NL"/>
              <a:t>Feedback</a:t>
            </a:r>
          </a:p>
          <a:p>
            <a:pPr lvl="1">
              <a:buFont typeface="Courier New" panose="02070309020205020404" pitchFamily="49" charset="0"/>
              <a:buChar char="o"/>
            </a:pPr>
            <a:r>
              <a:rPr lang="nl-NL"/>
              <a:t>Intensief</a:t>
            </a:r>
          </a:p>
          <a:p>
            <a:pPr lvl="1">
              <a:buFont typeface="Courier New" panose="02070309020205020404" pitchFamily="49" charset="0"/>
              <a:buChar char="o"/>
            </a:pPr>
            <a:r>
              <a:rPr lang="nl-NL"/>
              <a:t>dB meter </a:t>
            </a:r>
          </a:p>
          <a:p>
            <a:pPr lvl="1">
              <a:buFont typeface="Courier New" panose="02070309020205020404" pitchFamily="49" charset="0"/>
              <a:buChar char="o"/>
            </a:pPr>
            <a:r>
              <a:rPr lang="nl-NL"/>
              <a:t>Vast oefenpersoon </a:t>
            </a:r>
          </a:p>
        </p:txBody>
      </p:sp>
    </p:spTree>
    <p:extLst>
      <p:ext uri="{BB962C8B-B14F-4D97-AF65-F5344CB8AC3E}">
        <p14:creationId xmlns:p14="http://schemas.microsoft.com/office/powerpoint/2010/main" val="1960776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1997CC-629D-C775-1ACF-59A771861A93}"/>
              </a:ext>
            </a:extLst>
          </p:cNvPr>
          <p:cNvSpPr>
            <a:spLocks noGrp="1"/>
          </p:cNvSpPr>
          <p:nvPr>
            <p:ph type="title"/>
          </p:nvPr>
        </p:nvSpPr>
        <p:spPr/>
        <p:txBody>
          <a:bodyPr/>
          <a:lstStyle/>
          <a:p>
            <a:r>
              <a:rPr lang="nl-NL" dirty="0"/>
              <a:t> </a:t>
            </a:r>
          </a:p>
        </p:txBody>
      </p:sp>
      <p:sp>
        <p:nvSpPr>
          <p:cNvPr id="3" name="Tijdelijke aanduiding voor inhoud 2">
            <a:extLst>
              <a:ext uri="{FF2B5EF4-FFF2-40B4-BE49-F238E27FC236}">
                <a16:creationId xmlns:a16="http://schemas.microsoft.com/office/drawing/2014/main" id="{722F223E-ED59-2D65-2182-1329C5FE68D2}"/>
              </a:ext>
            </a:extLst>
          </p:cNvPr>
          <p:cNvSpPr>
            <a:spLocks noGrp="1"/>
          </p:cNvSpPr>
          <p:nvPr>
            <p:ph idx="1"/>
          </p:nvPr>
        </p:nvSpPr>
        <p:spPr/>
        <p:txBody>
          <a:bodyPr vert="horz" lIns="91440" tIns="45720" rIns="91440" bIns="45720" rtlCol="0" anchor="t">
            <a:normAutofit/>
          </a:bodyPr>
          <a:lstStyle/>
          <a:p>
            <a:endParaRPr lang="nl-NL"/>
          </a:p>
          <a:p>
            <a:endParaRPr lang="nl-NL"/>
          </a:p>
          <a:p>
            <a:endParaRPr lang="nl-NL"/>
          </a:p>
          <a:p>
            <a:endParaRPr lang="nl-NL"/>
          </a:p>
        </p:txBody>
      </p:sp>
    </p:spTree>
    <p:extLst>
      <p:ext uri="{BB962C8B-B14F-4D97-AF65-F5344CB8AC3E}">
        <p14:creationId xmlns:p14="http://schemas.microsoft.com/office/powerpoint/2010/main" val="61799126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1503</Words>
  <Application>Microsoft Office PowerPoint</Application>
  <PresentationFormat>Breedbeeld</PresentationFormat>
  <Paragraphs>144</Paragraphs>
  <Slides>22</Slides>
  <Notes>10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22</vt:i4>
      </vt:variant>
    </vt:vector>
  </HeadingPairs>
  <TitlesOfParts>
    <vt:vector size="28" baseType="lpstr">
      <vt:lpstr>Arial</vt:lpstr>
      <vt:lpstr>Calibri</vt:lpstr>
      <vt:lpstr>Calibri Light</vt:lpstr>
      <vt:lpstr>Courier New</vt:lpstr>
      <vt:lpstr>Wingdings</vt:lpstr>
      <vt:lpstr>Kantoorthema</vt:lpstr>
      <vt:lpstr>Parkinson en Logopedie </vt:lpstr>
      <vt:lpstr>Progressieve hersenziekte</vt:lpstr>
      <vt:lpstr>Gevolgen </vt:lpstr>
      <vt:lpstr>Logopedie bij de ziekte van Parkinson </vt:lpstr>
      <vt:lpstr>Gevolgen voor communicatie</vt:lpstr>
      <vt:lpstr>ergernissen</vt:lpstr>
      <vt:lpstr>Minder bekend</vt:lpstr>
      <vt:lpstr>Therapie voor spreken </vt:lpstr>
      <vt:lpstr> </vt:lpstr>
      <vt:lpstr>PowerPoint-presentatie</vt:lpstr>
      <vt:lpstr>Kauwen en slikken</vt:lpstr>
      <vt:lpstr>Therapie bij slikklachten: </vt:lpstr>
      <vt:lpstr>Consistentie van Voeding</vt:lpstr>
      <vt:lpstr>Speekselverlies </vt:lpstr>
      <vt:lpstr>Vragen??</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Parkinson en Logopedie</dc:title>
  <dc:creator>Marijke Winkel</dc:creator>
  <cp:lastModifiedBy>Miriam Leenders | Parkinson Vereniging</cp:lastModifiedBy>
  <cp:revision>267</cp:revision>
  <dcterms:created xsi:type="dcterms:W3CDTF">2023-03-19T15:36:30Z</dcterms:created>
  <dcterms:modified xsi:type="dcterms:W3CDTF">2026-07-15T11:33:25Z</dcterms:modified>
</cp:coreProperties>
</file>