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5" r:id="rId2"/>
    <p:sldId id="258" r:id="rId3"/>
    <p:sldId id="289" r:id="rId4"/>
    <p:sldId id="270" r:id="rId5"/>
    <p:sldId id="259" r:id="rId6"/>
    <p:sldId id="288" r:id="rId7"/>
    <p:sldId id="260" r:id="rId8"/>
    <p:sldId id="261" r:id="rId9"/>
    <p:sldId id="262" r:id="rId10"/>
    <p:sldId id="281" r:id="rId11"/>
    <p:sldId id="276" r:id="rId12"/>
    <p:sldId id="290" r:id="rId13"/>
    <p:sldId id="273" r:id="rId14"/>
    <p:sldId id="272" r:id="rId15"/>
    <p:sldId id="287" r:id="rId16"/>
    <p:sldId id="278" r:id="rId17"/>
    <p:sldId id="293" r:id="rId18"/>
    <p:sldId id="294" r:id="rId19"/>
    <p:sldId id="274" r:id="rId20"/>
    <p:sldId id="265" r:id="rId21"/>
    <p:sldId id="269" r:id="rId22"/>
    <p:sldId id="266" r:id="rId23"/>
    <p:sldId id="268" r:id="rId24"/>
    <p:sldId id="267" r:id="rId25"/>
  </p:sldIdLst>
  <p:sldSz cx="12192000" cy="6858000"/>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27B68-8412-4F48-8199-C93E3AAB3F8A}" v="2" dt="2026-03-31T07:46:07.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6" d="100"/>
          <a:sy n="66" d="100"/>
        </p:scale>
        <p:origin x="600"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Verheggen" userId="35976224e566e1be" providerId="LiveId" clId="{DDE0271B-064A-4DAB-9F49-96336D15CB92}"/>
    <pc:docChg chg="modSld">
      <pc:chgData name="Rob Verheggen" userId="35976224e566e1be" providerId="LiveId" clId="{DDE0271B-064A-4DAB-9F49-96336D15CB92}" dt="2026-03-31T07:46:57.115" v="27" actId="1076"/>
      <pc:docMkLst>
        <pc:docMk/>
      </pc:docMkLst>
      <pc:sldChg chg="modSp mod">
        <pc:chgData name="Rob Verheggen" userId="35976224e566e1be" providerId="LiveId" clId="{DDE0271B-064A-4DAB-9F49-96336D15CB92}" dt="2026-03-31T07:46:57.115" v="27" actId="1076"/>
        <pc:sldMkLst>
          <pc:docMk/>
          <pc:sldMk cId="2194473055" sldId="267"/>
        </pc:sldMkLst>
        <pc:spChg chg="mod">
          <ac:chgData name="Rob Verheggen" userId="35976224e566e1be" providerId="LiveId" clId="{DDE0271B-064A-4DAB-9F49-96336D15CB92}" dt="2026-03-31T07:46:57.115" v="27" actId="1076"/>
          <ac:spMkLst>
            <pc:docMk/>
            <pc:sldMk cId="2194473055" sldId="267"/>
            <ac:spMk id="4" creationId="{97949682-07C0-09BB-201D-5669862C9C5B}"/>
          </ac:spMkLst>
        </pc:spChg>
        <pc:spChg chg="mod">
          <ac:chgData name="Rob Verheggen" userId="35976224e566e1be" providerId="LiveId" clId="{DDE0271B-064A-4DAB-9F49-96336D15CB92}" dt="2026-03-31T07:46:52.634" v="26" actId="20577"/>
          <ac:spMkLst>
            <pc:docMk/>
            <pc:sldMk cId="2194473055" sldId="267"/>
            <ac:spMk id="5" creationId="{E911B614-4DC0-B4E3-84BE-0608B4138E20}"/>
          </ac:spMkLst>
        </pc:spChg>
      </pc:sldChg>
      <pc:sldChg chg="modSp mod">
        <pc:chgData name="Rob Verheggen" userId="35976224e566e1be" providerId="LiveId" clId="{DDE0271B-064A-4DAB-9F49-96336D15CB92}" dt="2026-03-31T07:46:24.927" v="23" actId="1076"/>
        <pc:sldMkLst>
          <pc:docMk/>
          <pc:sldMk cId="1913013289" sldId="268"/>
        </pc:sldMkLst>
        <pc:spChg chg="mod">
          <ac:chgData name="Rob Verheggen" userId="35976224e566e1be" providerId="LiveId" clId="{DDE0271B-064A-4DAB-9F49-96336D15CB92}" dt="2026-03-31T07:44:59.730" v="12" actId="14100"/>
          <ac:spMkLst>
            <pc:docMk/>
            <pc:sldMk cId="1913013289" sldId="268"/>
            <ac:spMk id="2" creationId="{CBBC82AB-17BC-B978-CDDB-5CDE7E07ED32}"/>
          </ac:spMkLst>
        </pc:spChg>
        <pc:picChg chg="mod">
          <ac:chgData name="Rob Verheggen" userId="35976224e566e1be" providerId="LiveId" clId="{DDE0271B-064A-4DAB-9F49-96336D15CB92}" dt="2026-03-31T07:45:44.420" v="16" actId="1076"/>
          <ac:picMkLst>
            <pc:docMk/>
            <pc:sldMk cId="1913013289" sldId="268"/>
            <ac:picMk id="6" creationId="{C2FE9EFC-C82F-1462-03F0-4BEA04C7B1A6}"/>
          </ac:picMkLst>
        </pc:picChg>
        <pc:picChg chg="mod">
          <ac:chgData name="Rob Verheggen" userId="35976224e566e1be" providerId="LiveId" clId="{DDE0271B-064A-4DAB-9F49-96336D15CB92}" dt="2026-03-31T07:46:00.581" v="19" actId="1076"/>
          <ac:picMkLst>
            <pc:docMk/>
            <pc:sldMk cId="1913013289" sldId="268"/>
            <ac:picMk id="8" creationId="{DBC5677A-9FE2-6057-D294-260A8654139A}"/>
          </ac:picMkLst>
        </pc:picChg>
        <pc:picChg chg="mod">
          <ac:chgData name="Rob Verheggen" userId="35976224e566e1be" providerId="LiveId" clId="{DDE0271B-064A-4DAB-9F49-96336D15CB92}" dt="2026-03-31T07:46:03.484" v="20" actId="1076"/>
          <ac:picMkLst>
            <pc:docMk/>
            <pc:sldMk cId="1913013289" sldId="268"/>
            <ac:picMk id="10" creationId="{0969A37F-F221-563F-D58A-42F84CA26E4F}"/>
          </ac:picMkLst>
        </pc:picChg>
        <pc:picChg chg="mod">
          <ac:chgData name="Rob Verheggen" userId="35976224e566e1be" providerId="LiveId" clId="{DDE0271B-064A-4DAB-9F49-96336D15CB92}" dt="2026-03-31T07:45:09.376" v="13" actId="1076"/>
          <ac:picMkLst>
            <pc:docMk/>
            <pc:sldMk cId="1913013289" sldId="268"/>
            <ac:picMk id="12" creationId="{401822D4-C6DC-9F63-8CA2-B6E5A093ED80}"/>
          </ac:picMkLst>
        </pc:picChg>
        <pc:picChg chg="mod">
          <ac:chgData name="Rob Verheggen" userId="35976224e566e1be" providerId="LiveId" clId="{DDE0271B-064A-4DAB-9F49-96336D15CB92}" dt="2026-03-31T07:46:24.927" v="23" actId="1076"/>
          <ac:picMkLst>
            <pc:docMk/>
            <pc:sldMk cId="1913013289" sldId="268"/>
            <ac:picMk id="13" creationId="{D769DDBE-3BDE-296F-706C-20D33411A593}"/>
          </ac:picMkLst>
        </pc:picChg>
        <pc:picChg chg="mod">
          <ac:chgData name="Rob Verheggen" userId="35976224e566e1be" providerId="LiveId" clId="{DDE0271B-064A-4DAB-9F49-96336D15CB92}" dt="2026-03-31T07:45:15.028" v="14" actId="1076"/>
          <ac:picMkLst>
            <pc:docMk/>
            <pc:sldMk cId="1913013289" sldId="268"/>
            <ac:picMk id="15" creationId="{3DC5F001-CD80-E402-F026-C5E6D98F78AB}"/>
          </ac:picMkLst>
        </pc:picChg>
        <pc:picChg chg="mod">
          <ac:chgData name="Rob Verheggen" userId="35976224e566e1be" providerId="LiveId" clId="{DDE0271B-064A-4DAB-9F49-96336D15CB92}" dt="2026-03-31T07:45:57.434" v="18" actId="1076"/>
          <ac:picMkLst>
            <pc:docMk/>
            <pc:sldMk cId="1913013289" sldId="268"/>
            <ac:picMk id="17" creationId="{7E9A3172-B492-E2A0-6A5D-CF4827C761EC}"/>
          </ac:picMkLst>
        </pc:picChg>
        <pc:picChg chg="mod">
          <ac:chgData name="Rob Verheggen" userId="35976224e566e1be" providerId="LiveId" clId="{DDE0271B-064A-4DAB-9F49-96336D15CB92}" dt="2026-03-31T07:46:07.191" v="22" actId="1076"/>
          <ac:picMkLst>
            <pc:docMk/>
            <pc:sldMk cId="1913013289" sldId="268"/>
            <ac:picMk id="19" creationId="{F7E083D6-D454-0C71-999B-2FD0F53E760F}"/>
          </ac:picMkLst>
        </pc:picChg>
        <pc:picChg chg="mod">
          <ac:chgData name="Rob Verheggen" userId="35976224e566e1be" providerId="LiveId" clId="{DDE0271B-064A-4DAB-9F49-96336D15CB92}" dt="2026-03-31T07:45:41.616" v="15" actId="1076"/>
          <ac:picMkLst>
            <pc:docMk/>
            <pc:sldMk cId="1913013289" sldId="268"/>
            <ac:picMk id="20" creationId="{6A07A216-970F-82C4-D97D-8F82BBE931EB}"/>
          </ac:picMkLst>
        </pc:picChg>
      </pc:sldChg>
      <pc:sldChg chg="modSp mod">
        <pc:chgData name="Rob Verheggen" userId="35976224e566e1be" providerId="LiveId" clId="{DDE0271B-064A-4DAB-9F49-96336D15CB92}" dt="2026-03-31T07:44:14.097" v="10" actId="14100"/>
        <pc:sldMkLst>
          <pc:docMk/>
          <pc:sldMk cId="2484006570" sldId="274"/>
        </pc:sldMkLst>
        <pc:picChg chg="mod">
          <ac:chgData name="Rob Verheggen" userId="35976224e566e1be" providerId="LiveId" clId="{DDE0271B-064A-4DAB-9F49-96336D15CB92}" dt="2026-03-31T07:43:55.578" v="6" actId="14100"/>
          <ac:picMkLst>
            <pc:docMk/>
            <pc:sldMk cId="2484006570" sldId="274"/>
            <ac:picMk id="5" creationId="{0905E442-92AD-76A7-EF68-960B40637C77}"/>
          </ac:picMkLst>
        </pc:picChg>
        <pc:picChg chg="mod">
          <ac:chgData name="Rob Verheggen" userId="35976224e566e1be" providerId="LiveId" clId="{DDE0271B-064A-4DAB-9F49-96336D15CB92}" dt="2026-03-31T07:44:14.097" v="10" actId="14100"/>
          <ac:picMkLst>
            <pc:docMk/>
            <pc:sldMk cId="2484006570" sldId="274"/>
            <ac:picMk id="9" creationId="{E4FE2771-2002-E015-17B1-AE832442B601}"/>
          </ac:picMkLst>
        </pc:picChg>
        <pc:picChg chg="mod">
          <ac:chgData name="Rob Verheggen" userId="35976224e566e1be" providerId="LiveId" clId="{DDE0271B-064A-4DAB-9F49-96336D15CB92}" dt="2026-03-31T07:44:00.794" v="7" actId="14100"/>
          <ac:picMkLst>
            <pc:docMk/>
            <pc:sldMk cId="2484006570" sldId="274"/>
            <ac:picMk id="11" creationId="{C17272EE-BDA3-929A-DB21-88319FDCA06D}"/>
          </ac:picMkLst>
        </pc:picChg>
      </pc:sldChg>
      <pc:sldChg chg="modSp mod">
        <pc:chgData name="Rob Verheggen" userId="35976224e566e1be" providerId="LiveId" clId="{DDE0271B-064A-4DAB-9F49-96336D15CB92}" dt="2026-03-31T07:43:33.986" v="4" actId="14100"/>
        <pc:sldMkLst>
          <pc:docMk/>
          <pc:sldMk cId="51405081" sldId="276"/>
        </pc:sldMkLst>
        <pc:grpChg chg="mod">
          <ac:chgData name="Rob Verheggen" userId="35976224e566e1be" providerId="LiveId" clId="{DDE0271B-064A-4DAB-9F49-96336D15CB92}" dt="2026-03-31T07:43:33.986" v="4" actId="14100"/>
          <ac:grpSpMkLst>
            <pc:docMk/>
            <pc:sldMk cId="51405081" sldId="276"/>
            <ac:grpSpMk id="4" creationId="{A8CA110B-9D08-DFBD-7626-2C79E789861B}"/>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C20B7-A43A-41BA-8832-BB5E05105C5C}"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FA11DD08-5FC2-4CB4-96A2-63E1DFB50095}">
      <dgm:prSet custT="1"/>
      <dgm:spPr/>
      <dgm:t>
        <a:bodyPr/>
        <a:lstStyle/>
        <a:p>
          <a:r>
            <a:rPr lang="nl-NL" sz="2000"/>
            <a:t>Persoonlijke betrokkenheid</a:t>
          </a:r>
          <a:endParaRPr lang="en-US" sz="2000"/>
        </a:p>
      </dgm:t>
    </dgm:pt>
    <dgm:pt modelId="{8E5429EB-406F-4E40-9CBB-BA27B692F100}" type="parTrans" cxnId="{1B5B4086-2F08-4B3F-8D0F-959DE7D1B89F}">
      <dgm:prSet/>
      <dgm:spPr/>
      <dgm:t>
        <a:bodyPr/>
        <a:lstStyle/>
        <a:p>
          <a:endParaRPr lang="en-US"/>
        </a:p>
      </dgm:t>
    </dgm:pt>
    <dgm:pt modelId="{BFC54FBE-4EC2-4155-94C1-266A3FD0B5D3}" type="sibTrans" cxnId="{1B5B4086-2F08-4B3F-8D0F-959DE7D1B89F}">
      <dgm:prSet/>
      <dgm:spPr/>
      <dgm:t>
        <a:bodyPr/>
        <a:lstStyle/>
        <a:p>
          <a:endParaRPr lang="en-US"/>
        </a:p>
      </dgm:t>
    </dgm:pt>
    <dgm:pt modelId="{D5F00504-82F7-4DA9-AF81-17F6CB1FE40B}">
      <dgm:prSet custT="1"/>
      <dgm:spPr/>
      <dgm:t>
        <a:bodyPr/>
        <a:lstStyle/>
        <a:p>
          <a:r>
            <a:rPr lang="nl-NL" sz="2000"/>
            <a:t>Geen tijdsdruk </a:t>
          </a:r>
          <a:endParaRPr lang="en-US" sz="2000"/>
        </a:p>
      </dgm:t>
    </dgm:pt>
    <dgm:pt modelId="{8E5D5E6B-9E81-4012-B197-D7733431F6B6}" type="parTrans" cxnId="{82573D53-618F-4541-8A25-450E3A5FA88F}">
      <dgm:prSet/>
      <dgm:spPr/>
      <dgm:t>
        <a:bodyPr/>
        <a:lstStyle/>
        <a:p>
          <a:endParaRPr lang="en-US"/>
        </a:p>
      </dgm:t>
    </dgm:pt>
    <dgm:pt modelId="{79B9BD6A-DCC0-4FAC-B365-8C13264AE10B}" type="sibTrans" cxnId="{82573D53-618F-4541-8A25-450E3A5FA88F}">
      <dgm:prSet/>
      <dgm:spPr/>
      <dgm:t>
        <a:bodyPr/>
        <a:lstStyle/>
        <a:p>
          <a:endParaRPr lang="en-US"/>
        </a:p>
      </dgm:t>
    </dgm:pt>
    <dgm:pt modelId="{71326462-4E03-437F-A4D8-2D21637BF7DB}">
      <dgm:prSet custT="1"/>
      <dgm:spPr/>
      <dgm:t>
        <a:bodyPr/>
        <a:lstStyle/>
        <a:p>
          <a:r>
            <a:rPr lang="nl-NL" sz="2000"/>
            <a:t>Ruimte voor persoonlijke vragen/verhalen</a:t>
          </a:r>
          <a:endParaRPr lang="en-US" sz="2000"/>
        </a:p>
      </dgm:t>
    </dgm:pt>
    <dgm:pt modelId="{C8B2619E-67DF-43DF-B86F-3E2517CA3BE8}" type="parTrans" cxnId="{320A160A-2D99-4B29-B89A-8554A701086A}">
      <dgm:prSet/>
      <dgm:spPr/>
      <dgm:t>
        <a:bodyPr/>
        <a:lstStyle/>
        <a:p>
          <a:endParaRPr lang="en-US"/>
        </a:p>
      </dgm:t>
    </dgm:pt>
    <dgm:pt modelId="{173D3D13-28A5-4C6D-A33C-CD5B77793B9E}" type="sibTrans" cxnId="{320A160A-2D99-4B29-B89A-8554A701086A}">
      <dgm:prSet/>
      <dgm:spPr/>
      <dgm:t>
        <a:bodyPr/>
        <a:lstStyle/>
        <a:p>
          <a:endParaRPr lang="en-US"/>
        </a:p>
      </dgm:t>
    </dgm:pt>
    <dgm:pt modelId="{814C1921-0A4E-4C87-A694-6DCBBF8B138B}">
      <dgm:prSet custT="1"/>
      <dgm:spPr/>
      <dgm:t>
        <a:bodyPr/>
        <a:lstStyle/>
        <a:p>
          <a:r>
            <a:rPr lang="nl-NL" sz="2000"/>
            <a:t>Verhoogt zelfreflectie over de ziekte</a:t>
          </a:r>
          <a:endParaRPr lang="en-US" sz="2000"/>
        </a:p>
      </dgm:t>
    </dgm:pt>
    <dgm:pt modelId="{F7EB1FFE-7DFC-4559-8294-D1A1A0DF1848}" type="parTrans" cxnId="{E73D01CB-D7DE-4C44-8491-6BECDFD5DDA1}">
      <dgm:prSet/>
      <dgm:spPr/>
      <dgm:t>
        <a:bodyPr/>
        <a:lstStyle/>
        <a:p>
          <a:endParaRPr lang="en-US"/>
        </a:p>
      </dgm:t>
    </dgm:pt>
    <dgm:pt modelId="{6CB83429-4031-4647-881A-444CFB88F83D}" type="sibTrans" cxnId="{E73D01CB-D7DE-4C44-8491-6BECDFD5DDA1}">
      <dgm:prSet/>
      <dgm:spPr/>
      <dgm:t>
        <a:bodyPr/>
        <a:lstStyle/>
        <a:p>
          <a:endParaRPr lang="en-US"/>
        </a:p>
      </dgm:t>
    </dgm:pt>
    <dgm:pt modelId="{15046AA6-0BF5-467F-BF43-D77FFDF908B5}">
      <dgm:prSet custT="1"/>
      <dgm:spPr/>
      <dgm:t>
        <a:bodyPr/>
        <a:lstStyle/>
        <a:p>
          <a:r>
            <a:rPr lang="nl-NL" sz="2000"/>
            <a:t>Nieuwe kennis over </a:t>
          </a:r>
          <a:r>
            <a:rPr lang="nl-NL" sz="2000" err="1"/>
            <a:t>parkinson</a:t>
          </a:r>
          <a:endParaRPr lang="en-US" sz="2000"/>
        </a:p>
      </dgm:t>
    </dgm:pt>
    <dgm:pt modelId="{D37C7023-7535-472F-BBFF-202A13189D88}" type="parTrans" cxnId="{3832076A-03A0-44EF-964C-43AC549A2CCE}">
      <dgm:prSet/>
      <dgm:spPr/>
      <dgm:t>
        <a:bodyPr/>
        <a:lstStyle/>
        <a:p>
          <a:endParaRPr lang="en-US"/>
        </a:p>
      </dgm:t>
    </dgm:pt>
    <dgm:pt modelId="{7F98047D-D86E-4BFA-A94F-7460D5A675A1}" type="sibTrans" cxnId="{3832076A-03A0-44EF-964C-43AC549A2CCE}">
      <dgm:prSet/>
      <dgm:spPr/>
      <dgm:t>
        <a:bodyPr/>
        <a:lstStyle/>
        <a:p>
          <a:endParaRPr lang="en-US"/>
        </a:p>
      </dgm:t>
    </dgm:pt>
    <dgm:pt modelId="{881CDCD2-3B9F-474D-9D0C-8701C53BE35D}">
      <dgm:prSet custT="1"/>
      <dgm:spPr/>
      <dgm:t>
        <a:bodyPr/>
        <a:lstStyle/>
        <a:p>
          <a:r>
            <a:rPr lang="nl-NL" sz="2000"/>
            <a:t>Uitvalpercentage </a:t>
          </a:r>
          <a:br>
            <a:rPr lang="nl-NL" sz="2000"/>
          </a:br>
          <a:r>
            <a:rPr lang="nl-NL" sz="2000"/>
            <a:t>zeer laag</a:t>
          </a:r>
          <a:endParaRPr lang="en-US" sz="2000"/>
        </a:p>
      </dgm:t>
    </dgm:pt>
    <dgm:pt modelId="{BDA3A6BA-BADE-43F0-8E6E-52B6996922B2}" type="parTrans" cxnId="{2DF9CBFE-B6E8-43E6-A0D7-DAC618BA94E9}">
      <dgm:prSet/>
      <dgm:spPr/>
      <dgm:t>
        <a:bodyPr/>
        <a:lstStyle/>
        <a:p>
          <a:endParaRPr lang="en-US"/>
        </a:p>
      </dgm:t>
    </dgm:pt>
    <dgm:pt modelId="{64DD3F15-14E1-4AE0-8731-19428FF5B40D}" type="sibTrans" cxnId="{2DF9CBFE-B6E8-43E6-A0D7-DAC618BA94E9}">
      <dgm:prSet/>
      <dgm:spPr/>
      <dgm:t>
        <a:bodyPr/>
        <a:lstStyle/>
        <a:p>
          <a:endParaRPr lang="en-US"/>
        </a:p>
      </dgm:t>
    </dgm:pt>
    <dgm:pt modelId="{DD643953-44AC-48CD-9E3A-11A42E60EA81}" type="pres">
      <dgm:prSet presAssocID="{735C20B7-A43A-41BA-8832-BB5E05105C5C}" presName="diagram" presStyleCnt="0">
        <dgm:presLayoutVars>
          <dgm:dir/>
          <dgm:resizeHandles val="exact"/>
        </dgm:presLayoutVars>
      </dgm:prSet>
      <dgm:spPr/>
    </dgm:pt>
    <dgm:pt modelId="{AC037A55-29DF-496C-AB49-250FF66BEB87}" type="pres">
      <dgm:prSet presAssocID="{FA11DD08-5FC2-4CB4-96A2-63E1DFB50095}" presName="node" presStyleLbl="node1" presStyleIdx="0" presStyleCnt="6">
        <dgm:presLayoutVars>
          <dgm:bulletEnabled val="1"/>
        </dgm:presLayoutVars>
      </dgm:prSet>
      <dgm:spPr/>
    </dgm:pt>
    <dgm:pt modelId="{930B0D0C-66E5-4631-A6B6-58DA7C052494}" type="pres">
      <dgm:prSet presAssocID="{BFC54FBE-4EC2-4155-94C1-266A3FD0B5D3}" presName="sibTrans" presStyleCnt="0"/>
      <dgm:spPr/>
    </dgm:pt>
    <dgm:pt modelId="{F7A14F20-689B-4D96-8D51-23DB35BFAC70}" type="pres">
      <dgm:prSet presAssocID="{D5F00504-82F7-4DA9-AF81-17F6CB1FE40B}" presName="node" presStyleLbl="node1" presStyleIdx="1" presStyleCnt="6">
        <dgm:presLayoutVars>
          <dgm:bulletEnabled val="1"/>
        </dgm:presLayoutVars>
      </dgm:prSet>
      <dgm:spPr/>
    </dgm:pt>
    <dgm:pt modelId="{BCEB9F22-8CE3-4CB1-981F-40E572D04773}" type="pres">
      <dgm:prSet presAssocID="{79B9BD6A-DCC0-4FAC-B365-8C13264AE10B}" presName="sibTrans" presStyleCnt="0"/>
      <dgm:spPr/>
    </dgm:pt>
    <dgm:pt modelId="{D18B0A3D-0C3E-4008-8E49-A64828DFCC06}" type="pres">
      <dgm:prSet presAssocID="{71326462-4E03-437F-A4D8-2D21637BF7DB}" presName="node" presStyleLbl="node1" presStyleIdx="2" presStyleCnt="6">
        <dgm:presLayoutVars>
          <dgm:bulletEnabled val="1"/>
        </dgm:presLayoutVars>
      </dgm:prSet>
      <dgm:spPr/>
    </dgm:pt>
    <dgm:pt modelId="{5A55ABD3-E421-43DF-968F-BF359CA6C9D0}" type="pres">
      <dgm:prSet presAssocID="{173D3D13-28A5-4C6D-A33C-CD5B77793B9E}" presName="sibTrans" presStyleCnt="0"/>
      <dgm:spPr/>
    </dgm:pt>
    <dgm:pt modelId="{2393A003-C7D7-4AE9-8148-7B390EFA2589}" type="pres">
      <dgm:prSet presAssocID="{814C1921-0A4E-4C87-A694-6DCBBF8B138B}" presName="node" presStyleLbl="node1" presStyleIdx="3" presStyleCnt="6">
        <dgm:presLayoutVars>
          <dgm:bulletEnabled val="1"/>
        </dgm:presLayoutVars>
      </dgm:prSet>
      <dgm:spPr/>
    </dgm:pt>
    <dgm:pt modelId="{02AE35F6-93C9-44E4-8424-2D7B8349FA52}" type="pres">
      <dgm:prSet presAssocID="{6CB83429-4031-4647-881A-444CFB88F83D}" presName="sibTrans" presStyleCnt="0"/>
      <dgm:spPr/>
    </dgm:pt>
    <dgm:pt modelId="{18CBE929-13D7-43E9-88EC-66F40BA0EB03}" type="pres">
      <dgm:prSet presAssocID="{15046AA6-0BF5-467F-BF43-D77FFDF908B5}" presName="node" presStyleLbl="node1" presStyleIdx="4" presStyleCnt="6">
        <dgm:presLayoutVars>
          <dgm:bulletEnabled val="1"/>
        </dgm:presLayoutVars>
      </dgm:prSet>
      <dgm:spPr/>
    </dgm:pt>
    <dgm:pt modelId="{0EABBFCC-53A5-4312-8ECD-9C0E5235C47C}" type="pres">
      <dgm:prSet presAssocID="{7F98047D-D86E-4BFA-A94F-7460D5A675A1}" presName="sibTrans" presStyleCnt="0"/>
      <dgm:spPr/>
    </dgm:pt>
    <dgm:pt modelId="{67D92E6E-7D40-4E8E-91A7-7F9CB3C4038D}" type="pres">
      <dgm:prSet presAssocID="{881CDCD2-3B9F-474D-9D0C-8701C53BE35D}" presName="node" presStyleLbl="node1" presStyleIdx="5" presStyleCnt="6">
        <dgm:presLayoutVars>
          <dgm:bulletEnabled val="1"/>
        </dgm:presLayoutVars>
      </dgm:prSet>
      <dgm:spPr/>
    </dgm:pt>
  </dgm:ptLst>
  <dgm:cxnLst>
    <dgm:cxn modelId="{320A160A-2D99-4B29-B89A-8554A701086A}" srcId="{735C20B7-A43A-41BA-8832-BB5E05105C5C}" destId="{71326462-4E03-437F-A4D8-2D21637BF7DB}" srcOrd="2" destOrd="0" parTransId="{C8B2619E-67DF-43DF-B86F-3E2517CA3BE8}" sibTransId="{173D3D13-28A5-4C6D-A33C-CD5B77793B9E}"/>
    <dgm:cxn modelId="{22803F25-00FC-406E-BE4C-B0EBC7CF963B}" type="presOf" srcId="{735C20B7-A43A-41BA-8832-BB5E05105C5C}" destId="{DD643953-44AC-48CD-9E3A-11A42E60EA81}" srcOrd="0" destOrd="0" presId="urn:microsoft.com/office/officeart/2005/8/layout/default"/>
    <dgm:cxn modelId="{CA509C43-B65D-44B9-B524-EF65CF7DA3DC}" type="presOf" srcId="{15046AA6-0BF5-467F-BF43-D77FFDF908B5}" destId="{18CBE929-13D7-43E9-88EC-66F40BA0EB03}" srcOrd="0" destOrd="0" presId="urn:microsoft.com/office/officeart/2005/8/layout/default"/>
    <dgm:cxn modelId="{EB1B7F65-379C-46EB-9537-D2618AF83E8F}" type="presOf" srcId="{FA11DD08-5FC2-4CB4-96A2-63E1DFB50095}" destId="{AC037A55-29DF-496C-AB49-250FF66BEB87}" srcOrd="0" destOrd="0" presId="urn:microsoft.com/office/officeart/2005/8/layout/default"/>
    <dgm:cxn modelId="{3832076A-03A0-44EF-964C-43AC549A2CCE}" srcId="{735C20B7-A43A-41BA-8832-BB5E05105C5C}" destId="{15046AA6-0BF5-467F-BF43-D77FFDF908B5}" srcOrd="4" destOrd="0" parTransId="{D37C7023-7535-472F-BBFF-202A13189D88}" sibTransId="{7F98047D-D86E-4BFA-A94F-7460D5A675A1}"/>
    <dgm:cxn modelId="{82573D53-618F-4541-8A25-450E3A5FA88F}" srcId="{735C20B7-A43A-41BA-8832-BB5E05105C5C}" destId="{D5F00504-82F7-4DA9-AF81-17F6CB1FE40B}" srcOrd="1" destOrd="0" parTransId="{8E5D5E6B-9E81-4012-B197-D7733431F6B6}" sibTransId="{79B9BD6A-DCC0-4FAC-B365-8C13264AE10B}"/>
    <dgm:cxn modelId="{84F94A73-C47D-4517-8E71-B3A3ECCAFCB4}" type="presOf" srcId="{881CDCD2-3B9F-474D-9D0C-8701C53BE35D}" destId="{67D92E6E-7D40-4E8E-91A7-7F9CB3C4038D}" srcOrd="0" destOrd="0" presId="urn:microsoft.com/office/officeart/2005/8/layout/default"/>
    <dgm:cxn modelId="{1B5B4086-2F08-4B3F-8D0F-959DE7D1B89F}" srcId="{735C20B7-A43A-41BA-8832-BB5E05105C5C}" destId="{FA11DD08-5FC2-4CB4-96A2-63E1DFB50095}" srcOrd="0" destOrd="0" parTransId="{8E5429EB-406F-4E40-9CBB-BA27B692F100}" sibTransId="{BFC54FBE-4EC2-4155-94C1-266A3FD0B5D3}"/>
    <dgm:cxn modelId="{C6C0148C-3085-4D2D-AD10-215E29FE8705}" type="presOf" srcId="{71326462-4E03-437F-A4D8-2D21637BF7DB}" destId="{D18B0A3D-0C3E-4008-8E49-A64828DFCC06}" srcOrd="0" destOrd="0" presId="urn:microsoft.com/office/officeart/2005/8/layout/default"/>
    <dgm:cxn modelId="{664C3CA9-6EA2-457A-B246-B8C60E1465E0}" type="presOf" srcId="{814C1921-0A4E-4C87-A694-6DCBBF8B138B}" destId="{2393A003-C7D7-4AE9-8148-7B390EFA2589}" srcOrd="0" destOrd="0" presId="urn:microsoft.com/office/officeart/2005/8/layout/default"/>
    <dgm:cxn modelId="{E73D01CB-D7DE-4C44-8491-6BECDFD5DDA1}" srcId="{735C20B7-A43A-41BA-8832-BB5E05105C5C}" destId="{814C1921-0A4E-4C87-A694-6DCBBF8B138B}" srcOrd="3" destOrd="0" parTransId="{F7EB1FFE-7DFC-4559-8294-D1A1A0DF1848}" sibTransId="{6CB83429-4031-4647-881A-444CFB88F83D}"/>
    <dgm:cxn modelId="{151618DB-2BA8-41C4-BD1F-630A12DCAAF5}" type="presOf" srcId="{D5F00504-82F7-4DA9-AF81-17F6CB1FE40B}" destId="{F7A14F20-689B-4D96-8D51-23DB35BFAC70}" srcOrd="0" destOrd="0" presId="urn:microsoft.com/office/officeart/2005/8/layout/default"/>
    <dgm:cxn modelId="{2DF9CBFE-B6E8-43E6-A0D7-DAC618BA94E9}" srcId="{735C20B7-A43A-41BA-8832-BB5E05105C5C}" destId="{881CDCD2-3B9F-474D-9D0C-8701C53BE35D}" srcOrd="5" destOrd="0" parTransId="{BDA3A6BA-BADE-43F0-8E6E-52B6996922B2}" sibTransId="{64DD3F15-14E1-4AE0-8731-19428FF5B40D}"/>
    <dgm:cxn modelId="{85D606FD-BD11-4429-8D0D-E46C02931EC8}" type="presParOf" srcId="{DD643953-44AC-48CD-9E3A-11A42E60EA81}" destId="{AC037A55-29DF-496C-AB49-250FF66BEB87}" srcOrd="0" destOrd="0" presId="urn:microsoft.com/office/officeart/2005/8/layout/default"/>
    <dgm:cxn modelId="{EEBD1E1A-D176-4D57-9F3A-F3BFF54B082E}" type="presParOf" srcId="{DD643953-44AC-48CD-9E3A-11A42E60EA81}" destId="{930B0D0C-66E5-4631-A6B6-58DA7C052494}" srcOrd="1" destOrd="0" presId="urn:microsoft.com/office/officeart/2005/8/layout/default"/>
    <dgm:cxn modelId="{FFD29E33-0AD4-49DF-9086-AD0329CA79F0}" type="presParOf" srcId="{DD643953-44AC-48CD-9E3A-11A42E60EA81}" destId="{F7A14F20-689B-4D96-8D51-23DB35BFAC70}" srcOrd="2" destOrd="0" presId="urn:microsoft.com/office/officeart/2005/8/layout/default"/>
    <dgm:cxn modelId="{36CA1448-0FB9-459A-AAA7-1DD9BA4A7036}" type="presParOf" srcId="{DD643953-44AC-48CD-9E3A-11A42E60EA81}" destId="{BCEB9F22-8CE3-4CB1-981F-40E572D04773}" srcOrd="3" destOrd="0" presId="urn:microsoft.com/office/officeart/2005/8/layout/default"/>
    <dgm:cxn modelId="{C0BE598E-A86A-4CD0-A556-02C680DDED5F}" type="presParOf" srcId="{DD643953-44AC-48CD-9E3A-11A42E60EA81}" destId="{D18B0A3D-0C3E-4008-8E49-A64828DFCC06}" srcOrd="4" destOrd="0" presId="urn:microsoft.com/office/officeart/2005/8/layout/default"/>
    <dgm:cxn modelId="{D58E7E5B-0199-49EE-AB20-6EEA59C8CA6E}" type="presParOf" srcId="{DD643953-44AC-48CD-9E3A-11A42E60EA81}" destId="{5A55ABD3-E421-43DF-968F-BF359CA6C9D0}" srcOrd="5" destOrd="0" presId="urn:microsoft.com/office/officeart/2005/8/layout/default"/>
    <dgm:cxn modelId="{27246442-DDC1-466C-AC21-FA4203B21D25}" type="presParOf" srcId="{DD643953-44AC-48CD-9E3A-11A42E60EA81}" destId="{2393A003-C7D7-4AE9-8148-7B390EFA2589}" srcOrd="6" destOrd="0" presId="urn:microsoft.com/office/officeart/2005/8/layout/default"/>
    <dgm:cxn modelId="{7997A10B-56BE-4DB2-942E-A8D4F744E947}" type="presParOf" srcId="{DD643953-44AC-48CD-9E3A-11A42E60EA81}" destId="{02AE35F6-93C9-44E4-8424-2D7B8349FA52}" srcOrd="7" destOrd="0" presId="urn:microsoft.com/office/officeart/2005/8/layout/default"/>
    <dgm:cxn modelId="{6279D064-A173-4409-97D3-9B61C29F5F07}" type="presParOf" srcId="{DD643953-44AC-48CD-9E3A-11A42E60EA81}" destId="{18CBE929-13D7-43E9-88EC-66F40BA0EB03}" srcOrd="8" destOrd="0" presId="urn:microsoft.com/office/officeart/2005/8/layout/default"/>
    <dgm:cxn modelId="{EDB4E178-9550-4BB6-8E59-676796FD5966}" type="presParOf" srcId="{DD643953-44AC-48CD-9E3A-11A42E60EA81}" destId="{0EABBFCC-53A5-4312-8ECD-9C0E5235C47C}" srcOrd="9" destOrd="0" presId="urn:microsoft.com/office/officeart/2005/8/layout/default"/>
    <dgm:cxn modelId="{C6764D91-367F-46F6-BC47-2008C4735F53}" type="presParOf" srcId="{DD643953-44AC-48CD-9E3A-11A42E60EA81}" destId="{67D92E6E-7D40-4E8E-91A7-7F9CB3C4038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37A55-29DF-496C-AB49-250FF66BEB87}">
      <dsp:nvSpPr>
        <dsp:cNvPr id="0" name=""/>
        <dsp:cNvSpPr/>
      </dsp:nvSpPr>
      <dsp:spPr>
        <a:xfrm>
          <a:off x="227812" y="553"/>
          <a:ext cx="3232617" cy="19395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Persoonlijke betrokkenheid</a:t>
          </a:r>
          <a:endParaRPr lang="en-US" sz="2000" kern="1200"/>
        </a:p>
      </dsp:txBody>
      <dsp:txXfrm>
        <a:off x="227812" y="553"/>
        <a:ext cx="3232617" cy="1939570"/>
      </dsp:txXfrm>
    </dsp:sp>
    <dsp:sp modelId="{F7A14F20-689B-4D96-8D51-23DB35BFAC70}">
      <dsp:nvSpPr>
        <dsp:cNvPr id="0" name=""/>
        <dsp:cNvSpPr/>
      </dsp:nvSpPr>
      <dsp:spPr>
        <a:xfrm>
          <a:off x="3783691" y="553"/>
          <a:ext cx="3232617" cy="19395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Geen tijdsdruk </a:t>
          </a:r>
          <a:endParaRPr lang="en-US" sz="2000" kern="1200"/>
        </a:p>
      </dsp:txBody>
      <dsp:txXfrm>
        <a:off x="3783691" y="553"/>
        <a:ext cx="3232617" cy="1939570"/>
      </dsp:txXfrm>
    </dsp:sp>
    <dsp:sp modelId="{D18B0A3D-0C3E-4008-8E49-A64828DFCC06}">
      <dsp:nvSpPr>
        <dsp:cNvPr id="0" name=""/>
        <dsp:cNvSpPr/>
      </dsp:nvSpPr>
      <dsp:spPr>
        <a:xfrm>
          <a:off x="7339570" y="553"/>
          <a:ext cx="3232617" cy="19395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Ruimte voor persoonlijke vragen/verhalen</a:t>
          </a:r>
          <a:endParaRPr lang="en-US" sz="2000" kern="1200"/>
        </a:p>
      </dsp:txBody>
      <dsp:txXfrm>
        <a:off x="7339570" y="553"/>
        <a:ext cx="3232617" cy="1939570"/>
      </dsp:txXfrm>
    </dsp:sp>
    <dsp:sp modelId="{2393A003-C7D7-4AE9-8148-7B390EFA2589}">
      <dsp:nvSpPr>
        <dsp:cNvPr id="0" name=""/>
        <dsp:cNvSpPr/>
      </dsp:nvSpPr>
      <dsp:spPr>
        <a:xfrm>
          <a:off x="227812" y="2263385"/>
          <a:ext cx="3232617" cy="19395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Verhoogt zelfreflectie over de ziekte</a:t>
          </a:r>
          <a:endParaRPr lang="en-US" sz="2000" kern="1200"/>
        </a:p>
      </dsp:txBody>
      <dsp:txXfrm>
        <a:off x="227812" y="2263385"/>
        <a:ext cx="3232617" cy="1939570"/>
      </dsp:txXfrm>
    </dsp:sp>
    <dsp:sp modelId="{18CBE929-13D7-43E9-88EC-66F40BA0EB03}">
      <dsp:nvSpPr>
        <dsp:cNvPr id="0" name=""/>
        <dsp:cNvSpPr/>
      </dsp:nvSpPr>
      <dsp:spPr>
        <a:xfrm>
          <a:off x="3783691" y="2263385"/>
          <a:ext cx="3232617" cy="19395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Nieuwe kennis over </a:t>
          </a:r>
          <a:r>
            <a:rPr lang="nl-NL" sz="2000" kern="1200" err="1"/>
            <a:t>parkinson</a:t>
          </a:r>
          <a:endParaRPr lang="en-US" sz="2000" kern="1200"/>
        </a:p>
      </dsp:txBody>
      <dsp:txXfrm>
        <a:off x="3783691" y="2263385"/>
        <a:ext cx="3232617" cy="1939570"/>
      </dsp:txXfrm>
    </dsp:sp>
    <dsp:sp modelId="{67D92E6E-7D40-4E8E-91A7-7F9CB3C4038D}">
      <dsp:nvSpPr>
        <dsp:cNvPr id="0" name=""/>
        <dsp:cNvSpPr/>
      </dsp:nvSpPr>
      <dsp:spPr>
        <a:xfrm>
          <a:off x="7339570" y="2263385"/>
          <a:ext cx="3232617" cy="19395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Uitvalpercentage </a:t>
          </a:r>
          <a:br>
            <a:rPr lang="nl-NL" sz="2000" kern="1200"/>
          </a:br>
          <a:r>
            <a:rPr lang="nl-NL" sz="2000" kern="1200"/>
            <a:t>zeer laag</a:t>
          </a:r>
          <a:endParaRPr lang="en-US" sz="2000" kern="1200"/>
        </a:p>
      </dsp:txBody>
      <dsp:txXfrm>
        <a:off x="7339570" y="2263385"/>
        <a:ext cx="3232617" cy="19395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61451764-260D-4461-81BB-C0339C580FA4}" type="datetimeFigureOut">
              <a:rPr lang="nl-NL" smtClean="0"/>
              <a:t>31-3-2026</a:t>
            </a:fld>
            <a:endParaRPr lang="nl-NL"/>
          </a:p>
        </p:txBody>
      </p:sp>
      <p:sp>
        <p:nvSpPr>
          <p:cNvPr id="4" name="Tijdelijke aanduiding voor dia-afbeelding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nl-NL"/>
          </a:p>
        </p:txBody>
      </p:sp>
      <p:sp>
        <p:nvSpPr>
          <p:cNvPr id="5" name="Tijdelijke aanduiding voor notities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BA647B48-90E3-4273-B4D4-C2813D4EFF72}" type="slidenum">
              <a:rPr lang="nl-NL" smtClean="0"/>
              <a:t>‹nr.›</a:t>
            </a:fld>
            <a:endParaRPr lang="nl-NL"/>
          </a:p>
        </p:txBody>
      </p:sp>
    </p:spTree>
    <p:extLst>
      <p:ext uri="{BB962C8B-B14F-4D97-AF65-F5344CB8AC3E}">
        <p14:creationId xmlns:p14="http://schemas.microsoft.com/office/powerpoint/2010/main" val="61058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radboudumc.nl/lopende-onderzoeken/ppmi-promodra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Voorstellen + functie binnen het team toelichten</a:t>
            </a:r>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2</a:t>
            </a:fld>
            <a:endParaRPr lang="nl-NL"/>
          </a:p>
        </p:txBody>
      </p:sp>
    </p:spTree>
    <p:extLst>
      <p:ext uri="{BB962C8B-B14F-4D97-AF65-F5344CB8AC3E}">
        <p14:creationId xmlns:p14="http://schemas.microsoft.com/office/powerpoint/2010/main" val="101495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Tijdens meetdagen voor de onderzoeken worden er verschillende testen afgenomen. Het verschilt per onderzoek welke testen er worden afgenomen. Het ene onderzoek is veel uitgebreider dan het andere. Met dit plaatje zal ik een voorbeeld geven van de testen die zoal kunnen worden afgenomen om u een goed beeld te geven.</a:t>
            </a:r>
          </a:p>
          <a:p>
            <a:endParaRPr lang="nl-NL"/>
          </a:p>
          <a:p>
            <a:pPr marL="263042" indent="-263042">
              <a:buFontTx/>
              <a:buChar char="-"/>
            </a:pPr>
            <a:r>
              <a:rPr lang="nl-NL" sz="1300" b="1"/>
              <a:t>Bloedafname </a:t>
            </a:r>
            <a:r>
              <a:rPr lang="nl-NL" sz="1300"/>
              <a:t>-</a:t>
            </a:r>
            <a:r>
              <a:rPr lang="nl-NL" sz="1300" b="1"/>
              <a:t> </a:t>
            </a:r>
            <a:r>
              <a:rPr lang="nl-NL" sz="1300"/>
              <a:t>Hiermee willen we bijvoorbeeld DNA analyse doen, eiwitten, en bijvoorbeeld ontstekingswaardes</a:t>
            </a:r>
          </a:p>
          <a:p>
            <a:pPr marL="263042" indent="-263042">
              <a:buFontTx/>
              <a:buChar char="-"/>
            </a:pPr>
            <a:r>
              <a:rPr lang="nl-NL" sz="1300" b="1"/>
              <a:t>Ruggenprik</a:t>
            </a:r>
            <a:r>
              <a:rPr lang="nl-NL" sz="1300"/>
              <a:t> - dit noemen wij een Lumbaalpunctie</a:t>
            </a:r>
            <a:r>
              <a:rPr lang="nl-NL" sz="1300" b="1"/>
              <a:t> </a:t>
            </a:r>
            <a:r>
              <a:rPr lang="nl-NL" sz="1300"/>
              <a:t>-  hersenvloeistof uit de ruggenwervel - Een soort vingerafdruk van de hersenen.</a:t>
            </a:r>
          </a:p>
          <a:p>
            <a:pPr marL="263042" indent="-263042">
              <a:buFontTx/>
              <a:buChar char="-"/>
            </a:pPr>
            <a:r>
              <a:rPr lang="nl-NL" sz="1300" b="1"/>
              <a:t>Hartfilmpje (10sec)  </a:t>
            </a:r>
            <a:r>
              <a:rPr lang="nl-NL" sz="1300"/>
              <a:t>- ECG en </a:t>
            </a:r>
            <a:r>
              <a:rPr lang="nl-NL" sz="1300" err="1"/>
              <a:t>holter</a:t>
            </a:r>
            <a:r>
              <a:rPr lang="nl-NL" sz="1300"/>
              <a:t> tijdens </a:t>
            </a:r>
            <a:r>
              <a:rPr lang="nl-NL" sz="1300" err="1"/>
              <a:t>visit</a:t>
            </a:r>
            <a:r>
              <a:rPr lang="nl-NL" sz="1300"/>
              <a:t> dagen - mini versie </a:t>
            </a:r>
            <a:r>
              <a:rPr lang="nl-NL" sz="1300" err="1"/>
              <a:t>holter</a:t>
            </a:r>
            <a:r>
              <a:rPr lang="nl-NL" sz="1300"/>
              <a:t> genoemd en meet de hele dag het hartritme en hartslag</a:t>
            </a:r>
          </a:p>
          <a:p>
            <a:pPr marL="263042" indent="-263042">
              <a:buFontTx/>
              <a:buChar char="-"/>
            </a:pPr>
            <a:r>
              <a:rPr lang="nl-NL" sz="1300" b="1"/>
              <a:t>Ontlasting opvangen</a:t>
            </a:r>
            <a:r>
              <a:rPr lang="nl-NL" sz="1300"/>
              <a:t>- het wordt steeds bekender dat de darm flora veel effect heeft op de hersenen en specifiek voor </a:t>
            </a:r>
            <a:r>
              <a:rPr lang="nl-NL" sz="1300" err="1"/>
              <a:t>parkinson</a:t>
            </a:r>
            <a:r>
              <a:rPr lang="nl-NL" sz="1300"/>
              <a:t>. </a:t>
            </a:r>
          </a:p>
          <a:p>
            <a:pPr marL="263042" indent="-263042">
              <a:buFontTx/>
              <a:buChar char="-"/>
            </a:pPr>
            <a:r>
              <a:rPr lang="nl-NL" sz="1300" b="1"/>
              <a:t>Hersenscan</a:t>
            </a:r>
            <a:r>
              <a:rPr lang="nl-NL" sz="1300"/>
              <a:t> – diverse scans waaronder een </a:t>
            </a:r>
            <a:r>
              <a:rPr lang="nl-NL" sz="1300" err="1"/>
              <a:t>mri</a:t>
            </a:r>
            <a:r>
              <a:rPr lang="nl-NL" sz="1300"/>
              <a:t> scan, een taak uitvoeren bv een patroon herkennen</a:t>
            </a:r>
          </a:p>
          <a:p>
            <a:pPr marL="263042" indent="-263042">
              <a:buFontTx/>
              <a:buChar char="-"/>
            </a:pPr>
            <a:r>
              <a:rPr lang="nl-NL" sz="1300" b="1"/>
              <a:t>Testen en vragenlijsten </a:t>
            </a:r>
            <a:r>
              <a:rPr lang="nl-NL" sz="1300"/>
              <a:t>- dit komt meer overeen met de testen die je bij de neuroloog doet. Bijvoorbeeld motorische testen zoals een vuist maken of met de armen draaien, stukjes lopen, evenwicht, balans. Daarnaast doen we ook neuropsychologische testen waarbij we bijvoorbeeld het geheugen te testen door te vragen te vragen om een lange rij woorden te onthouden of te rekenen.</a:t>
            </a:r>
          </a:p>
          <a:p>
            <a:pPr marL="263042" indent="-263042">
              <a:buFontTx/>
              <a:buChar char="-"/>
            </a:pPr>
            <a:r>
              <a:rPr lang="nl-NL" sz="1300" b="1" err="1"/>
              <a:t>Onderzoekshorloge</a:t>
            </a:r>
            <a:r>
              <a:rPr lang="nl-NL" sz="1300" b="1"/>
              <a:t> </a:t>
            </a:r>
            <a:r>
              <a:rPr lang="nl-NL" sz="1300"/>
              <a:t>– volgende slide meer uitleg</a:t>
            </a:r>
          </a:p>
          <a:p>
            <a:pPr marL="263042" indent="-263042">
              <a:buFontTx/>
              <a:buChar char="-"/>
            </a:pPr>
            <a:endParaRPr lang="nl-NL" sz="1300"/>
          </a:p>
          <a:p>
            <a:pPr marL="263042" indent="-263042">
              <a:buFontTx/>
              <a:buChar char="-"/>
            </a:pPr>
            <a:endParaRPr lang="nl-NL" sz="1300"/>
          </a:p>
          <a:p>
            <a:pPr>
              <a:buClr>
                <a:srgbClr val="89BCE3"/>
              </a:buClr>
            </a:pPr>
            <a:r>
              <a:rPr lang="nl-NL" sz="1300" b="1" err="1">
                <a:solidFill>
                  <a:schemeClr val="bg1">
                    <a:lumMod val="50000"/>
                  </a:schemeClr>
                </a:solidFill>
                <a:latin typeface="Calibri" panose="020F0502020204030204" pitchFamily="34" charset="0"/>
                <a:cs typeface="Calibri" panose="020F0502020204030204" pitchFamily="34" charset="0"/>
              </a:rPr>
              <a:t>Onderzoekshorloge</a:t>
            </a:r>
            <a:endParaRPr lang="nl-NL" sz="1300" b="1">
              <a:solidFill>
                <a:schemeClr val="bg1">
                  <a:lumMod val="50000"/>
                </a:schemeClr>
              </a:solidFill>
              <a:latin typeface="Calibri" panose="020F0502020204030204" pitchFamily="34" charset="0"/>
              <a:cs typeface="Calibri" panose="020F0502020204030204" pitchFamily="34" charset="0"/>
            </a:endParaRPr>
          </a:p>
          <a:p>
            <a:pPr marL="526085" indent="-526085">
              <a:buClr>
                <a:srgbClr val="89BCE3"/>
              </a:buClr>
              <a:buFont typeface="Arial" panose="020B0604020202020204" pitchFamily="34" charset="0"/>
              <a:buChar char="•"/>
            </a:pPr>
            <a:r>
              <a:rPr lang="nl-NL" sz="1300">
                <a:solidFill>
                  <a:schemeClr val="bg1">
                    <a:lumMod val="50000"/>
                  </a:schemeClr>
                </a:solidFill>
                <a:latin typeface="Calibri" panose="020F0502020204030204" pitchFamily="34" charset="0"/>
                <a:cs typeface="Calibri" panose="020F0502020204030204" pitchFamily="34" charset="0"/>
              </a:rPr>
              <a:t>24 uur per dag voor een lange periode</a:t>
            </a:r>
          </a:p>
          <a:p>
            <a:pPr marL="526085" indent="-526085">
              <a:buClr>
                <a:srgbClr val="89BCE3"/>
              </a:buClr>
              <a:buFont typeface="Arial" panose="020B0604020202020204" pitchFamily="34" charset="0"/>
              <a:buChar char="•"/>
            </a:pPr>
            <a:r>
              <a:rPr lang="nl-NL" sz="1300">
                <a:solidFill>
                  <a:schemeClr val="bg1">
                    <a:lumMod val="50000"/>
                  </a:schemeClr>
                </a:solidFill>
                <a:latin typeface="Calibri" panose="020F0502020204030204" pitchFamily="34" charset="0"/>
                <a:cs typeface="Calibri" panose="020F0502020204030204" pitchFamily="34" charset="0"/>
              </a:rPr>
              <a:t>Objectief en nauwkeurig</a:t>
            </a:r>
          </a:p>
          <a:p>
            <a:pPr marL="526085" indent="-526085">
              <a:buClr>
                <a:srgbClr val="89BCE3"/>
              </a:buClr>
              <a:buFont typeface="Arial" panose="020B0604020202020204" pitchFamily="34" charset="0"/>
              <a:buChar char="•"/>
            </a:pPr>
            <a:r>
              <a:rPr lang="nl-NL" sz="1300">
                <a:solidFill>
                  <a:schemeClr val="bg1">
                    <a:lumMod val="50000"/>
                  </a:schemeClr>
                </a:solidFill>
                <a:latin typeface="Calibri" panose="020F0502020204030204" pitchFamily="34" charset="0"/>
                <a:cs typeface="Calibri" panose="020F0502020204030204" pitchFamily="34" charset="0"/>
              </a:rPr>
              <a:t>Bij mensen thuis</a:t>
            </a:r>
          </a:p>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11</a:t>
            </a:fld>
            <a:endParaRPr lang="nl-NL"/>
          </a:p>
        </p:txBody>
      </p:sp>
    </p:spTree>
    <p:extLst>
      <p:ext uri="{BB962C8B-B14F-4D97-AF65-F5344CB8AC3E}">
        <p14:creationId xmlns:p14="http://schemas.microsoft.com/office/powerpoint/2010/main" val="258119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1402893">
              <a:defRPr/>
            </a:pPr>
            <a:r>
              <a:rPr lang="nl-NL" sz="1300"/>
              <a:t>Voor het verkrijgen van de gegevens beoordeelt een data commissie (WMO/CCMO?) eerst: </a:t>
            </a:r>
            <a:br>
              <a:rPr lang="nl-NL" sz="1300">
                <a:cs typeface="+mn-lt"/>
              </a:rPr>
            </a:br>
            <a:r>
              <a:rPr lang="nl-NL" sz="1300"/>
              <a:t>- of de onderzoeker bekwaam is</a:t>
            </a:r>
            <a:br>
              <a:rPr lang="nl-NL" sz="1300">
                <a:cs typeface="+mn-lt"/>
              </a:rPr>
            </a:br>
            <a:r>
              <a:rPr lang="nl-NL" sz="1300"/>
              <a:t>- </a:t>
            </a:r>
            <a:r>
              <a:rPr lang="nl-NL" sz="1300">
                <a:solidFill>
                  <a:schemeClr val="bg1">
                    <a:lumMod val="50000"/>
                  </a:schemeClr>
                </a:solidFill>
                <a:latin typeface="Calibri"/>
                <a:ea typeface="Calibri"/>
                <a:cs typeface="Calibri"/>
              </a:rPr>
              <a:t>het onderzoek </a:t>
            </a:r>
            <a:r>
              <a:rPr lang="nl-NL" sz="1300" err="1">
                <a:solidFill>
                  <a:schemeClr val="bg1">
                    <a:lumMod val="50000"/>
                  </a:schemeClr>
                </a:solidFill>
                <a:latin typeface="Calibri"/>
                <a:ea typeface="Calibri"/>
                <a:cs typeface="Calibri"/>
              </a:rPr>
              <a:t>parkinson</a:t>
            </a:r>
            <a:r>
              <a:rPr lang="nl-NL" sz="1300">
                <a:solidFill>
                  <a:schemeClr val="bg1">
                    <a:lumMod val="50000"/>
                  </a:schemeClr>
                </a:solidFill>
                <a:latin typeface="Calibri"/>
                <a:ea typeface="Calibri"/>
                <a:cs typeface="Calibri"/>
              </a:rPr>
              <a:t> gerelateerd is</a:t>
            </a:r>
            <a:br>
              <a:rPr lang="nl-NL" sz="1300">
                <a:cs typeface="+mn-lt"/>
              </a:rPr>
            </a:br>
            <a:r>
              <a:rPr lang="nl-NL" sz="1300"/>
              <a:t>- de manier waarop ze deze data willen gebruiken</a:t>
            </a:r>
            <a:endParaRPr lang="en-US"/>
          </a:p>
          <a:p>
            <a:pPr defTabSz="1402893">
              <a:defRPr/>
            </a:pPr>
            <a:br>
              <a:rPr lang="nl-NL" sz="1300">
                <a:cs typeface="+mn-lt"/>
              </a:rPr>
            </a:br>
            <a:r>
              <a:rPr lang="nl-NL" sz="1300"/>
              <a:t>WMO - (Wet Medisch-wetenschappelijk Onderzoek met mensen)</a:t>
            </a:r>
            <a:br>
              <a:rPr lang="nl-NL" sz="1300">
                <a:cs typeface="+mn-lt"/>
              </a:rPr>
            </a:br>
            <a:r>
              <a:rPr lang="nl-NL" sz="1300"/>
              <a:t>CCMO - Centrale Commissie </a:t>
            </a:r>
            <a:r>
              <a:rPr lang="nl-NL" sz="1300" err="1"/>
              <a:t>Mensgebonden</a:t>
            </a:r>
            <a:r>
              <a:rPr lang="nl-NL" sz="1300"/>
              <a:t> Onderzoek</a:t>
            </a:r>
            <a:endParaRPr lang="nl-NL" sz="1300" b="1"/>
          </a:p>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12</a:t>
            </a:fld>
            <a:endParaRPr lang="nl-NL"/>
          </a:p>
        </p:txBody>
      </p:sp>
    </p:spTree>
    <p:extLst>
      <p:ext uri="{BB962C8B-B14F-4D97-AF65-F5344CB8AC3E}">
        <p14:creationId xmlns:p14="http://schemas.microsoft.com/office/powerpoint/2010/main" val="4025686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b="1"/>
              <a:t>Wat doen wij voor deelnemers?</a:t>
            </a:r>
          </a:p>
          <a:p>
            <a:r>
              <a:rPr lang="nl-NL" sz="1300"/>
              <a:t>Wij proberen de meetdagen voor deelnemers zo prettig mogelijk te laten verlopen en willen u zoveel mogelijk ontlasten.</a:t>
            </a:r>
            <a:endParaRPr lang="nl-NL" sz="1300">
              <a:ea typeface="Calibri"/>
              <a:cs typeface="Calibri"/>
            </a:endParaRPr>
          </a:p>
          <a:p>
            <a:endParaRPr lang="nl-NL" sz="1300"/>
          </a:p>
          <a:p>
            <a:r>
              <a:rPr lang="nl-NL" sz="1300" b="1"/>
              <a:t>Vergoeding</a:t>
            </a:r>
            <a:br>
              <a:rPr lang="nl-NL" sz="1300">
                <a:cs typeface="+mn-lt"/>
              </a:rPr>
            </a:br>
            <a:r>
              <a:rPr lang="nl-NL" sz="1300"/>
              <a:t>Reiskosten – Km auto, openbaar vervoer, taxi, parkeerkosten altijd vergoed</a:t>
            </a:r>
            <a:br>
              <a:rPr lang="nl-NL" sz="1300">
                <a:cs typeface="+mn-lt"/>
              </a:rPr>
            </a:br>
            <a:br>
              <a:rPr lang="nl-NL" sz="1300" b="1">
                <a:cs typeface="+mn-lt"/>
              </a:rPr>
            </a:br>
            <a:r>
              <a:rPr lang="nl-NL" sz="1300" b="1"/>
              <a:t>Meestal</a:t>
            </a:r>
            <a:br>
              <a:rPr lang="nl-NL" sz="1300">
                <a:cs typeface="+mn-lt"/>
              </a:rPr>
            </a:br>
            <a:r>
              <a:rPr lang="nl-NL" sz="1300"/>
              <a:t>Lunch (indien van toepassing)</a:t>
            </a:r>
            <a:endParaRPr lang="nl-NL" sz="1300">
              <a:ea typeface="Calibri"/>
              <a:cs typeface="Calibri"/>
            </a:endParaRPr>
          </a:p>
          <a:p>
            <a:endParaRPr lang="nl-NL" sz="1300"/>
          </a:p>
          <a:p>
            <a:r>
              <a:rPr lang="nl-NL" sz="1300" b="1"/>
              <a:t>Soms</a:t>
            </a:r>
            <a:endParaRPr lang="nl-NL" sz="1300" b="1">
              <a:ea typeface="Calibri"/>
              <a:cs typeface="Calibri"/>
            </a:endParaRPr>
          </a:p>
          <a:p>
            <a:r>
              <a:rPr lang="nl-NL" sz="1300"/>
              <a:t>Hotelovernachting &amp; taxi voor specifieke onderzoeken</a:t>
            </a:r>
            <a:r>
              <a:rPr lang="nl-NL"/>
              <a:t> (bijvoorbeeld wanneer iemand zonder medicatie moet starten)</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13</a:t>
            </a:fld>
            <a:endParaRPr lang="nl-NL"/>
          </a:p>
        </p:txBody>
      </p:sp>
    </p:spTree>
    <p:extLst>
      <p:ext uri="{BB962C8B-B14F-4D97-AF65-F5344CB8AC3E}">
        <p14:creationId xmlns:p14="http://schemas.microsoft.com/office/powerpoint/2010/main" val="292545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6246">
              <a:defRPr/>
            </a:pPr>
            <a:r>
              <a:rPr lang="nl-NL" sz="1300">
                <a:solidFill>
                  <a:schemeClr val="bg1">
                    <a:lumMod val="50000"/>
                  </a:schemeClr>
                </a:solidFill>
                <a:latin typeface="Calibri" panose="020F0502020204030204" pitchFamily="34" charset="0"/>
                <a:cs typeface="Calibri" panose="020F0502020204030204" pitchFamily="34" charset="0"/>
              </a:rPr>
              <a:t>Uitvalpercentage &lt; 2%  bij Parkinson Op Maat onderzoek    -  15% uitval in vergelijkbare onderzoeken</a:t>
            </a:r>
          </a:p>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14</a:t>
            </a:fld>
            <a:endParaRPr lang="nl-NL"/>
          </a:p>
        </p:txBody>
      </p:sp>
    </p:spTree>
    <p:extLst>
      <p:ext uri="{BB962C8B-B14F-4D97-AF65-F5344CB8AC3E}">
        <p14:creationId xmlns:p14="http://schemas.microsoft.com/office/powerpoint/2010/main" val="1865293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ea typeface="Calibri"/>
                <a:cs typeface="Calibri"/>
              </a:rPr>
              <a:t>Ginny</a:t>
            </a:r>
            <a:endParaRPr lang="nl-NL" err="1"/>
          </a:p>
          <a:p>
            <a:r>
              <a:rPr lang="nl-NL"/>
              <a:t>3 lopende onderzoeken toevoegen: Geuronderzoek, SENSS, STIL Orthese</a:t>
            </a:r>
            <a:endParaRPr lang="nl-NL">
              <a:ea typeface="Calibri" panose="020F0502020204030204"/>
              <a:cs typeface="Calibri" panose="020F0502020204030204"/>
            </a:endParaRPr>
          </a:p>
          <a:p>
            <a:endParaRPr lang="nl-NL">
              <a:ea typeface="Calibri" panose="020F0502020204030204"/>
              <a:cs typeface="Calibri" panose="020F0502020204030204"/>
            </a:endParaRPr>
          </a:p>
          <a:p>
            <a:endParaRPr lang="nl-NL">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15</a:t>
            </a:fld>
            <a:endParaRPr lang="nl-NL"/>
          </a:p>
        </p:txBody>
      </p:sp>
    </p:spTree>
    <p:extLst>
      <p:ext uri="{BB962C8B-B14F-4D97-AF65-F5344CB8AC3E}">
        <p14:creationId xmlns:p14="http://schemas.microsoft.com/office/powerpoint/2010/main" val="1630532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Ginny</a:t>
            </a:r>
          </a:p>
          <a:p>
            <a:endParaRPr lang="en-US">
              <a:ea typeface="Calibri"/>
              <a:cs typeface="Calibri"/>
            </a:endParaRPr>
          </a:p>
          <a:p>
            <a:r>
              <a:rPr lang="en-US">
                <a:solidFill>
                  <a:srgbClr val="575757"/>
                </a:solidFill>
              </a:rPr>
              <a:t>Er </a:t>
            </a:r>
            <a:r>
              <a:rPr lang="en-US" err="1">
                <a:solidFill>
                  <a:srgbClr val="575757"/>
                </a:solidFill>
              </a:rPr>
              <a:t>bestaat</a:t>
            </a:r>
            <a:r>
              <a:rPr lang="en-US">
                <a:solidFill>
                  <a:srgbClr val="575757"/>
                </a:solidFill>
              </a:rPr>
              <a:t> </a:t>
            </a:r>
            <a:r>
              <a:rPr lang="en-US" err="1">
                <a:solidFill>
                  <a:srgbClr val="575757"/>
                </a:solidFill>
              </a:rPr>
              <a:t>een</a:t>
            </a:r>
            <a:r>
              <a:rPr lang="en-US">
                <a:solidFill>
                  <a:srgbClr val="575757"/>
                </a:solidFill>
              </a:rPr>
              <a:t> link </a:t>
            </a:r>
            <a:r>
              <a:rPr lang="en-US" err="1">
                <a:solidFill>
                  <a:srgbClr val="575757"/>
                </a:solidFill>
              </a:rPr>
              <a:t>tussen</a:t>
            </a:r>
            <a:r>
              <a:rPr lang="en-US">
                <a:solidFill>
                  <a:srgbClr val="575757"/>
                </a:solidFill>
              </a:rPr>
              <a:t> </a:t>
            </a:r>
            <a:r>
              <a:rPr lang="en-US" err="1">
                <a:solidFill>
                  <a:srgbClr val="575757"/>
                </a:solidFill>
              </a:rPr>
              <a:t>reukverlies</a:t>
            </a:r>
            <a:r>
              <a:rPr lang="en-US">
                <a:solidFill>
                  <a:srgbClr val="575757"/>
                </a:solidFill>
              </a:rPr>
              <a:t> </a:t>
            </a:r>
            <a:r>
              <a:rPr lang="en-US" err="1">
                <a:solidFill>
                  <a:srgbClr val="575757"/>
                </a:solidFill>
              </a:rPr>
              <a:t>en</a:t>
            </a:r>
            <a:r>
              <a:rPr lang="en-US">
                <a:solidFill>
                  <a:srgbClr val="575757"/>
                </a:solidFill>
              </a:rPr>
              <a:t> (het </a:t>
            </a:r>
            <a:r>
              <a:rPr lang="en-US" err="1">
                <a:solidFill>
                  <a:srgbClr val="575757"/>
                </a:solidFill>
              </a:rPr>
              <a:t>risico</a:t>
            </a:r>
            <a:r>
              <a:rPr lang="en-US">
                <a:solidFill>
                  <a:srgbClr val="575757"/>
                </a:solidFill>
              </a:rPr>
              <a:t> op) </a:t>
            </a:r>
            <a:r>
              <a:rPr lang="en-US" err="1">
                <a:solidFill>
                  <a:srgbClr val="575757"/>
                </a:solidFill>
              </a:rPr>
              <a:t>hersenziekten</a:t>
            </a:r>
            <a:r>
              <a:rPr lang="en-US">
                <a:solidFill>
                  <a:srgbClr val="575757"/>
                </a:solidFill>
              </a:rPr>
              <a:t>, </a:t>
            </a:r>
            <a:r>
              <a:rPr lang="en-US" err="1">
                <a:solidFill>
                  <a:srgbClr val="575757"/>
                </a:solidFill>
              </a:rPr>
              <a:t>zoals</a:t>
            </a:r>
            <a:r>
              <a:rPr lang="en-US">
                <a:solidFill>
                  <a:srgbClr val="575757"/>
                </a:solidFill>
              </a:rPr>
              <a:t> </a:t>
            </a:r>
            <a:r>
              <a:rPr lang="en-US" err="1">
                <a:solidFill>
                  <a:srgbClr val="575757"/>
                </a:solidFill>
              </a:rPr>
              <a:t>parkinson</a:t>
            </a:r>
            <a:r>
              <a:rPr lang="en-US">
                <a:solidFill>
                  <a:srgbClr val="575757"/>
                </a:solidFill>
              </a:rPr>
              <a:t>. </a:t>
            </a:r>
            <a:r>
              <a:rPr lang="en-US" err="1">
                <a:solidFill>
                  <a:srgbClr val="575757"/>
                </a:solidFill>
              </a:rPr>
              <a:t>Onderzoekers</a:t>
            </a:r>
            <a:r>
              <a:rPr lang="en-US">
                <a:solidFill>
                  <a:srgbClr val="575757"/>
                </a:solidFill>
              </a:rPr>
              <a:t> </a:t>
            </a:r>
            <a:r>
              <a:rPr lang="en-US" err="1">
                <a:solidFill>
                  <a:srgbClr val="575757"/>
                </a:solidFill>
              </a:rPr>
              <a:t>proberen</a:t>
            </a:r>
            <a:r>
              <a:rPr lang="en-US">
                <a:solidFill>
                  <a:srgbClr val="575757"/>
                </a:solidFill>
              </a:rPr>
              <a:t> </a:t>
            </a:r>
            <a:r>
              <a:rPr lang="en-US" err="1">
                <a:solidFill>
                  <a:srgbClr val="575757"/>
                </a:solidFill>
              </a:rPr>
              <a:t>deze</a:t>
            </a:r>
            <a:r>
              <a:rPr lang="en-US">
                <a:solidFill>
                  <a:srgbClr val="575757"/>
                </a:solidFill>
              </a:rPr>
              <a:t> link </a:t>
            </a:r>
            <a:r>
              <a:rPr lang="en-US" err="1">
                <a:solidFill>
                  <a:srgbClr val="575757"/>
                </a:solidFill>
              </a:rPr>
              <a:t>beter</a:t>
            </a:r>
            <a:r>
              <a:rPr lang="en-US">
                <a:solidFill>
                  <a:srgbClr val="575757"/>
                </a:solidFill>
              </a:rPr>
              <a:t> </a:t>
            </a:r>
            <a:r>
              <a:rPr lang="en-US" err="1">
                <a:solidFill>
                  <a:srgbClr val="575757"/>
                </a:solidFill>
              </a:rPr>
              <a:t>te</a:t>
            </a:r>
            <a:r>
              <a:rPr lang="en-US">
                <a:solidFill>
                  <a:srgbClr val="575757"/>
                </a:solidFill>
              </a:rPr>
              <a:t> </a:t>
            </a:r>
            <a:r>
              <a:rPr lang="en-US" err="1">
                <a:solidFill>
                  <a:srgbClr val="575757"/>
                </a:solidFill>
              </a:rPr>
              <a:t>begrijpen</a:t>
            </a:r>
            <a:r>
              <a:rPr lang="en-US">
                <a:solidFill>
                  <a:srgbClr val="575757"/>
                </a:solidFill>
              </a:rPr>
              <a:t> door </a:t>
            </a:r>
            <a:r>
              <a:rPr lang="en-US" err="1">
                <a:solidFill>
                  <a:srgbClr val="575757"/>
                </a:solidFill>
              </a:rPr>
              <a:t>duizenden</a:t>
            </a:r>
            <a:r>
              <a:rPr lang="en-US">
                <a:solidFill>
                  <a:srgbClr val="575757"/>
                </a:solidFill>
              </a:rPr>
              <a:t> </a:t>
            </a:r>
            <a:r>
              <a:rPr lang="en-US" err="1">
                <a:solidFill>
                  <a:srgbClr val="575757"/>
                </a:solidFill>
              </a:rPr>
              <a:t>mensen</a:t>
            </a:r>
            <a:r>
              <a:rPr lang="en-US">
                <a:solidFill>
                  <a:srgbClr val="575757"/>
                </a:solidFill>
              </a:rPr>
              <a:t> </a:t>
            </a:r>
            <a:r>
              <a:rPr lang="en-US" err="1">
                <a:solidFill>
                  <a:srgbClr val="575757"/>
                </a:solidFill>
              </a:rPr>
              <a:t>te</a:t>
            </a:r>
            <a:r>
              <a:rPr lang="en-US">
                <a:solidFill>
                  <a:srgbClr val="575757"/>
                </a:solidFill>
              </a:rPr>
              <a:t> </a:t>
            </a:r>
            <a:r>
              <a:rPr lang="en-US" err="1">
                <a:solidFill>
                  <a:srgbClr val="575757"/>
                </a:solidFill>
              </a:rPr>
              <a:t>vragen</a:t>
            </a:r>
            <a:r>
              <a:rPr lang="en-US">
                <a:solidFill>
                  <a:srgbClr val="575757"/>
                </a:solidFill>
              </a:rPr>
              <a:t> </a:t>
            </a:r>
            <a:r>
              <a:rPr lang="en-US" err="1">
                <a:solidFill>
                  <a:srgbClr val="575757"/>
                </a:solidFill>
              </a:rPr>
              <a:t>thuis</a:t>
            </a:r>
            <a:r>
              <a:rPr lang="en-US">
                <a:solidFill>
                  <a:srgbClr val="575757"/>
                </a:solidFill>
              </a:rPr>
              <a:t> </a:t>
            </a:r>
            <a:r>
              <a:rPr lang="en-US" err="1">
                <a:solidFill>
                  <a:srgbClr val="575757"/>
                </a:solidFill>
              </a:rPr>
              <a:t>een</a:t>
            </a:r>
            <a:r>
              <a:rPr lang="en-US">
                <a:solidFill>
                  <a:srgbClr val="575757"/>
                </a:solidFill>
              </a:rPr>
              <a:t> </a:t>
            </a:r>
            <a:r>
              <a:rPr lang="en-US" err="1">
                <a:solidFill>
                  <a:srgbClr val="575757"/>
                </a:solidFill>
              </a:rPr>
              <a:t>simpele</a:t>
            </a:r>
            <a:r>
              <a:rPr lang="en-US">
                <a:solidFill>
                  <a:srgbClr val="575757"/>
                </a:solidFill>
              </a:rPr>
              <a:t> </a:t>
            </a:r>
            <a:r>
              <a:rPr lang="en-US" err="1">
                <a:solidFill>
                  <a:srgbClr val="575757"/>
                </a:solidFill>
              </a:rPr>
              <a:t>geurtest</a:t>
            </a:r>
            <a:r>
              <a:rPr lang="en-US">
                <a:solidFill>
                  <a:srgbClr val="575757"/>
                </a:solidFill>
              </a:rPr>
              <a:t> </a:t>
            </a:r>
            <a:r>
              <a:rPr lang="en-US" err="1">
                <a:solidFill>
                  <a:srgbClr val="575757"/>
                </a:solidFill>
              </a:rPr>
              <a:t>te</a:t>
            </a:r>
            <a:r>
              <a:rPr lang="en-US">
                <a:solidFill>
                  <a:srgbClr val="575757"/>
                </a:solidFill>
              </a:rPr>
              <a:t> </a:t>
            </a:r>
            <a:r>
              <a:rPr lang="en-US" err="1">
                <a:solidFill>
                  <a:srgbClr val="575757"/>
                </a:solidFill>
              </a:rPr>
              <a:t>doen</a:t>
            </a:r>
            <a:r>
              <a:rPr lang="en-US">
                <a:solidFill>
                  <a:srgbClr val="575757"/>
                </a:solidFill>
              </a:rPr>
              <a:t>.</a:t>
            </a:r>
            <a:endParaRPr lang="en-US"/>
          </a:p>
          <a:p>
            <a:endParaRPr lang="en-US">
              <a:ea typeface="Calibri"/>
              <a:cs typeface="Calibri"/>
            </a:endParaRPr>
          </a:p>
          <a:p>
            <a:r>
              <a:rPr lang="en-US" err="1">
                <a:solidFill>
                  <a:srgbClr val="575757"/>
                </a:solidFill>
              </a:rPr>
              <a:t>Mogelijk</a:t>
            </a:r>
            <a:r>
              <a:rPr lang="en-US">
                <a:solidFill>
                  <a:srgbClr val="575757"/>
                </a:solidFill>
              </a:rPr>
              <a:t> </a:t>
            </a:r>
            <a:r>
              <a:rPr lang="en-US" err="1">
                <a:solidFill>
                  <a:srgbClr val="575757"/>
                </a:solidFill>
              </a:rPr>
              <a:t>kunnen</a:t>
            </a:r>
            <a:r>
              <a:rPr lang="en-US">
                <a:solidFill>
                  <a:srgbClr val="575757"/>
                </a:solidFill>
              </a:rPr>
              <a:t> </a:t>
            </a:r>
            <a:r>
              <a:rPr lang="en-US" err="1">
                <a:solidFill>
                  <a:srgbClr val="575757"/>
                </a:solidFill>
              </a:rPr>
              <a:t>uw</a:t>
            </a:r>
            <a:r>
              <a:rPr lang="en-US">
                <a:solidFill>
                  <a:srgbClr val="575757"/>
                </a:solidFill>
              </a:rPr>
              <a:t> </a:t>
            </a:r>
            <a:r>
              <a:rPr lang="en-US" err="1">
                <a:solidFill>
                  <a:srgbClr val="575757"/>
                </a:solidFill>
              </a:rPr>
              <a:t>antwoorden</a:t>
            </a:r>
            <a:r>
              <a:rPr lang="en-US">
                <a:solidFill>
                  <a:srgbClr val="575757"/>
                </a:solidFill>
              </a:rPr>
              <a:t> </a:t>
            </a:r>
            <a:r>
              <a:rPr lang="en-US" err="1">
                <a:solidFill>
                  <a:srgbClr val="575757"/>
                </a:solidFill>
              </a:rPr>
              <a:t>en</a:t>
            </a:r>
            <a:r>
              <a:rPr lang="en-US">
                <a:solidFill>
                  <a:srgbClr val="575757"/>
                </a:solidFill>
              </a:rPr>
              <a:t> </a:t>
            </a:r>
            <a:r>
              <a:rPr lang="en-US" err="1">
                <a:solidFill>
                  <a:srgbClr val="575757"/>
                </a:solidFill>
              </a:rPr>
              <a:t>resultaten</a:t>
            </a:r>
            <a:r>
              <a:rPr lang="en-US">
                <a:solidFill>
                  <a:srgbClr val="575757"/>
                </a:solidFill>
              </a:rPr>
              <a:t> </a:t>
            </a:r>
            <a:r>
              <a:rPr lang="en-US" err="1">
                <a:solidFill>
                  <a:srgbClr val="575757"/>
                </a:solidFill>
              </a:rPr>
              <a:t>betekenen</a:t>
            </a:r>
            <a:r>
              <a:rPr lang="en-US">
                <a:solidFill>
                  <a:srgbClr val="575757"/>
                </a:solidFill>
              </a:rPr>
              <a:t> </a:t>
            </a:r>
            <a:r>
              <a:rPr lang="en-US" err="1">
                <a:solidFill>
                  <a:srgbClr val="575757"/>
                </a:solidFill>
              </a:rPr>
              <a:t>dat</a:t>
            </a:r>
            <a:r>
              <a:rPr lang="en-US">
                <a:solidFill>
                  <a:srgbClr val="575757"/>
                </a:solidFill>
              </a:rPr>
              <a:t> u </a:t>
            </a:r>
            <a:r>
              <a:rPr lang="en-US" err="1">
                <a:solidFill>
                  <a:srgbClr val="575757"/>
                </a:solidFill>
              </a:rPr>
              <a:t>geschikt</a:t>
            </a:r>
            <a:r>
              <a:rPr lang="en-US">
                <a:solidFill>
                  <a:srgbClr val="575757"/>
                </a:solidFill>
              </a:rPr>
              <a:t> </a:t>
            </a:r>
            <a:r>
              <a:rPr lang="en-US" err="1">
                <a:solidFill>
                  <a:srgbClr val="575757"/>
                </a:solidFill>
              </a:rPr>
              <a:t>lijkt</a:t>
            </a:r>
            <a:r>
              <a:rPr lang="en-US">
                <a:solidFill>
                  <a:srgbClr val="575757"/>
                </a:solidFill>
              </a:rPr>
              <a:t> </a:t>
            </a:r>
            <a:r>
              <a:rPr lang="en-US" err="1">
                <a:solidFill>
                  <a:srgbClr val="575757"/>
                </a:solidFill>
              </a:rPr>
              <a:t>voor</a:t>
            </a:r>
            <a:r>
              <a:rPr lang="en-US">
                <a:solidFill>
                  <a:srgbClr val="575757"/>
                </a:solidFill>
              </a:rPr>
              <a:t> het </a:t>
            </a:r>
            <a:r>
              <a:rPr lang="en-US" u="sng">
                <a:solidFill>
                  <a:srgbClr val="00AFDC"/>
                </a:solidFill>
                <a:hlinkClick r:id="rId3"/>
              </a:rPr>
              <a:t>PPMI-hoofdonderzoek</a:t>
            </a:r>
            <a:r>
              <a:rPr lang="en-US">
                <a:solidFill>
                  <a:srgbClr val="575757"/>
                </a:solidFill>
              </a:rPr>
              <a:t> in het </a:t>
            </a:r>
            <a:r>
              <a:rPr lang="en-US" err="1">
                <a:solidFill>
                  <a:srgbClr val="575757"/>
                </a:solidFill>
              </a:rPr>
              <a:t>Radboudumc</a:t>
            </a:r>
            <a:r>
              <a:rPr lang="en-US">
                <a:solidFill>
                  <a:srgbClr val="575757"/>
                </a:solidFill>
              </a:rPr>
              <a:t> Nijmegen. </a:t>
            </a:r>
            <a:r>
              <a:rPr lang="en-US" err="1">
                <a:solidFill>
                  <a:srgbClr val="575757"/>
                </a:solidFill>
              </a:rPr>
              <a:t>Wij</a:t>
            </a:r>
            <a:r>
              <a:rPr lang="en-US">
                <a:solidFill>
                  <a:srgbClr val="575757"/>
                </a:solidFill>
              </a:rPr>
              <a:t> </a:t>
            </a:r>
            <a:r>
              <a:rPr lang="en-US" err="1">
                <a:solidFill>
                  <a:srgbClr val="575757"/>
                </a:solidFill>
              </a:rPr>
              <a:t>kunnen</a:t>
            </a:r>
            <a:r>
              <a:rPr lang="en-US">
                <a:solidFill>
                  <a:srgbClr val="575757"/>
                </a:solidFill>
              </a:rPr>
              <a:t> contact </a:t>
            </a:r>
            <a:r>
              <a:rPr lang="en-US" err="1">
                <a:solidFill>
                  <a:srgbClr val="575757"/>
                </a:solidFill>
              </a:rPr>
              <a:t>opnemen</a:t>
            </a:r>
            <a:r>
              <a:rPr lang="en-US">
                <a:solidFill>
                  <a:srgbClr val="575757"/>
                </a:solidFill>
              </a:rPr>
              <a:t> om </a:t>
            </a:r>
            <a:r>
              <a:rPr lang="en-US" err="1">
                <a:solidFill>
                  <a:srgbClr val="575757"/>
                </a:solidFill>
              </a:rPr>
              <a:t>dit</a:t>
            </a:r>
            <a:r>
              <a:rPr lang="en-US">
                <a:solidFill>
                  <a:srgbClr val="575757"/>
                </a:solidFill>
              </a:rPr>
              <a:t> met u </a:t>
            </a:r>
            <a:r>
              <a:rPr lang="en-US" err="1">
                <a:solidFill>
                  <a:srgbClr val="575757"/>
                </a:solidFill>
              </a:rPr>
              <a:t>te</a:t>
            </a:r>
            <a:r>
              <a:rPr lang="en-US">
                <a:solidFill>
                  <a:srgbClr val="575757"/>
                </a:solidFill>
              </a:rPr>
              <a:t> </a:t>
            </a:r>
            <a:r>
              <a:rPr lang="en-US" err="1">
                <a:solidFill>
                  <a:srgbClr val="575757"/>
                </a:solidFill>
              </a:rPr>
              <a:t>bespreken</a:t>
            </a:r>
            <a:r>
              <a:rPr lang="en-US">
                <a:solidFill>
                  <a:srgbClr val="575757"/>
                </a:solidFill>
              </a:rPr>
              <a:t> </a:t>
            </a:r>
            <a:r>
              <a:rPr lang="en-US" err="1">
                <a:solidFill>
                  <a:srgbClr val="575757"/>
                </a:solidFill>
              </a:rPr>
              <a:t>en</a:t>
            </a:r>
            <a:r>
              <a:rPr lang="en-US">
                <a:solidFill>
                  <a:srgbClr val="575757"/>
                </a:solidFill>
              </a:rPr>
              <a:t> </a:t>
            </a:r>
            <a:r>
              <a:rPr lang="en-US" err="1">
                <a:solidFill>
                  <a:srgbClr val="575757"/>
                </a:solidFill>
              </a:rPr>
              <a:t>te</a:t>
            </a:r>
            <a:r>
              <a:rPr lang="en-US">
                <a:solidFill>
                  <a:srgbClr val="575757"/>
                </a:solidFill>
              </a:rPr>
              <a:t> </a:t>
            </a:r>
            <a:r>
              <a:rPr lang="en-US" err="1">
                <a:solidFill>
                  <a:srgbClr val="575757"/>
                </a:solidFill>
              </a:rPr>
              <a:t>vragen</a:t>
            </a:r>
            <a:r>
              <a:rPr lang="en-US">
                <a:solidFill>
                  <a:srgbClr val="575757"/>
                </a:solidFill>
              </a:rPr>
              <a:t> of u </a:t>
            </a:r>
            <a:r>
              <a:rPr lang="en-US" err="1">
                <a:solidFill>
                  <a:srgbClr val="575757"/>
                </a:solidFill>
              </a:rPr>
              <a:t>hier</a:t>
            </a:r>
            <a:r>
              <a:rPr lang="en-US">
                <a:solidFill>
                  <a:srgbClr val="575757"/>
                </a:solidFill>
              </a:rPr>
              <a:t> </a:t>
            </a:r>
            <a:r>
              <a:rPr lang="en-US" err="1">
                <a:solidFill>
                  <a:srgbClr val="575757"/>
                </a:solidFill>
              </a:rPr>
              <a:t>aan</a:t>
            </a:r>
            <a:r>
              <a:rPr lang="en-US">
                <a:solidFill>
                  <a:srgbClr val="575757"/>
                </a:solidFill>
              </a:rPr>
              <a:t> </a:t>
            </a:r>
            <a:r>
              <a:rPr lang="en-US" err="1">
                <a:solidFill>
                  <a:srgbClr val="575757"/>
                </a:solidFill>
              </a:rPr>
              <a:t>deel</a:t>
            </a:r>
            <a:r>
              <a:rPr lang="en-US">
                <a:solidFill>
                  <a:srgbClr val="575757"/>
                </a:solidFill>
              </a:rPr>
              <a:t> wilt </a:t>
            </a:r>
            <a:r>
              <a:rPr lang="en-US" err="1">
                <a:solidFill>
                  <a:srgbClr val="575757"/>
                </a:solidFill>
              </a:rPr>
              <a:t>nemen</a:t>
            </a:r>
            <a:r>
              <a:rPr lang="en-US">
                <a:solidFill>
                  <a:srgbClr val="575757"/>
                </a:solidFill>
              </a:rPr>
              <a:t>. </a:t>
            </a:r>
            <a:r>
              <a:rPr lang="en-US" err="1">
                <a:solidFill>
                  <a:srgbClr val="575757"/>
                </a:solidFill>
              </a:rPr>
              <a:t>Indien</a:t>
            </a:r>
            <a:r>
              <a:rPr lang="en-US">
                <a:solidFill>
                  <a:srgbClr val="575757"/>
                </a:solidFill>
              </a:rPr>
              <a:t> u </a:t>
            </a:r>
            <a:r>
              <a:rPr lang="en-US" err="1">
                <a:solidFill>
                  <a:srgbClr val="575757"/>
                </a:solidFill>
              </a:rPr>
              <a:t>deel</a:t>
            </a:r>
            <a:r>
              <a:rPr lang="en-US">
                <a:solidFill>
                  <a:srgbClr val="575757"/>
                </a:solidFill>
              </a:rPr>
              <a:t> wilt </a:t>
            </a:r>
            <a:r>
              <a:rPr lang="en-US" err="1">
                <a:solidFill>
                  <a:srgbClr val="575757"/>
                </a:solidFill>
              </a:rPr>
              <a:t>nemen</a:t>
            </a:r>
            <a:r>
              <a:rPr lang="en-US">
                <a:solidFill>
                  <a:srgbClr val="575757"/>
                </a:solidFill>
              </a:rPr>
              <a:t> </a:t>
            </a:r>
            <a:r>
              <a:rPr lang="en-US" err="1">
                <a:solidFill>
                  <a:srgbClr val="575757"/>
                </a:solidFill>
              </a:rPr>
              <a:t>aan</a:t>
            </a:r>
            <a:r>
              <a:rPr lang="en-US">
                <a:solidFill>
                  <a:srgbClr val="575757"/>
                </a:solidFill>
              </a:rPr>
              <a:t> het PPMI-</a:t>
            </a:r>
            <a:r>
              <a:rPr lang="en-US" err="1">
                <a:solidFill>
                  <a:srgbClr val="575757"/>
                </a:solidFill>
              </a:rPr>
              <a:t>hoofonderzoek</a:t>
            </a:r>
            <a:r>
              <a:rPr lang="en-US">
                <a:solidFill>
                  <a:srgbClr val="575757"/>
                </a:solidFill>
              </a:rPr>
              <a:t>, </a:t>
            </a:r>
            <a:r>
              <a:rPr lang="en-US" err="1">
                <a:solidFill>
                  <a:srgbClr val="575757"/>
                </a:solidFill>
              </a:rPr>
              <a:t>zullen</a:t>
            </a:r>
            <a:r>
              <a:rPr lang="en-US">
                <a:solidFill>
                  <a:srgbClr val="575757"/>
                </a:solidFill>
              </a:rPr>
              <a:t> </a:t>
            </a:r>
            <a:r>
              <a:rPr lang="en-US" err="1">
                <a:solidFill>
                  <a:srgbClr val="575757"/>
                </a:solidFill>
              </a:rPr>
              <a:t>wij</a:t>
            </a:r>
            <a:r>
              <a:rPr lang="en-US">
                <a:solidFill>
                  <a:srgbClr val="575757"/>
                </a:solidFill>
              </a:rPr>
              <a:t> u </a:t>
            </a:r>
            <a:r>
              <a:rPr lang="en-US" err="1">
                <a:solidFill>
                  <a:srgbClr val="575757"/>
                </a:solidFill>
              </a:rPr>
              <a:t>hiervoor</a:t>
            </a:r>
            <a:r>
              <a:rPr lang="en-US">
                <a:solidFill>
                  <a:srgbClr val="575757"/>
                </a:solidFill>
              </a:rPr>
              <a:t> om </a:t>
            </a:r>
            <a:r>
              <a:rPr lang="en-US" err="1">
                <a:solidFill>
                  <a:srgbClr val="575757"/>
                </a:solidFill>
              </a:rPr>
              <a:t>schriftelijke</a:t>
            </a:r>
            <a:r>
              <a:rPr lang="en-US">
                <a:solidFill>
                  <a:srgbClr val="575757"/>
                </a:solidFill>
              </a:rPr>
              <a:t> </a:t>
            </a:r>
            <a:r>
              <a:rPr lang="en-US" err="1">
                <a:solidFill>
                  <a:srgbClr val="575757"/>
                </a:solidFill>
              </a:rPr>
              <a:t>toestemming</a:t>
            </a:r>
            <a:r>
              <a:rPr lang="en-US">
                <a:solidFill>
                  <a:srgbClr val="575757"/>
                </a:solidFill>
              </a:rPr>
              <a:t> </a:t>
            </a:r>
            <a:r>
              <a:rPr lang="en-US" err="1">
                <a:solidFill>
                  <a:srgbClr val="575757"/>
                </a:solidFill>
              </a:rPr>
              <a:t>vragen</a:t>
            </a:r>
            <a:r>
              <a:rPr lang="en-US">
                <a:solidFill>
                  <a:srgbClr val="575757"/>
                </a:solidFill>
              </a:rPr>
              <a:t>.</a:t>
            </a:r>
            <a:endParaRPr lang="en-US"/>
          </a:p>
        </p:txBody>
      </p:sp>
      <p:sp>
        <p:nvSpPr>
          <p:cNvPr id="4" name="Slide Number Placeholder 3"/>
          <p:cNvSpPr>
            <a:spLocks noGrp="1"/>
          </p:cNvSpPr>
          <p:nvPr>
            <p:ph type="sldNum" sz="quarter" idx="5"/>
          </p:nvPr>
        </p:nvSpPr>
        <p:spPr/>
        <p:txBody>
          <a:bodyPr/>
          <a:lstStyle/>
          <a:p>
            <a:fld id="{9A778F10-01A1-430E-AE20-FBEDBA92D690}" type="slidenum">
              <a:rPr lang="nl-NL" smtClean="0"/>
              <a:t>16</a:t>
            </a:fld>
            <a:endParaRPr lang="nl-NL"/>
          </a:p>
        </p:txBody>
      </p:sp>
    </p:spTree>
    <p:extLst>
      <p:ext uri="{BB962C8B-B14F-4D97-AF65-F5344CB8AC3E}">
        <p14:creationId xmlns:p14="http://schemas.microsoft.com/office/powerpoint/2010/main" val="2010367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Ondanks</a:t>
            </a:r>
            <a:r>
              <a:rPr lang="en-US"/>
              <a:t> </a:t>
            </a:r>
            <a:r>
              <a:rPr lang="en-US" err="1"/>
              <a:t>dat</a:t>
            </a:r>
            <a:r>
              <a:rPr lang="en-US"/>
              <a:t> de </a:t>
            </a:r>
            <a:r>
              <a:rPr lang="en-US" err="1"/>
              <a:t>ziekte</a:t>
            </a:r>
            <a:r>
              <a:rPr lang="en-US"/>
              <a:t> </a:t>
            </a:r>
            <a:r>
              <a:rPr lang="en-US" err="1"/>
              <a:t>erger</a:t>
            </a:r>
            <a:r>
              <a:rPr lang="en-US"/>
              <a:t> </a:t>
            </a:r>
            <a:r>
              <a:rPr lang="en-US" err="1"/>
              <a:t>wordt</a:t>
            </a:r>
            <a:r>
              <a:rPr lang="en-US"/>
              <a:t>, </a:t>
            </a:r>
            <a:r>
              <a:rPr lang="en-US" err="1"/>
              <a:t>hoort</a:t>
            </a:r>
            <a:r>
              <a:rPr lang="en-US"/>
              <a:t> levodopa </a:t>
            </a:r>
            <a:r>
              <a:rPr lang="en-US" err="1"/>
              <a:t>gedurende</a:t>
            </a:r>
            <a:r>
              <a:rPr lang="en-US"/>
              <a:t> de hele </a:t>
            </a:r>
            <a:r>
              <a:rPr lang="en-US" err="1"/>
              <a:t>ziekte</a:t>
            </a:r>
            <a:r>
              <a:rPr lang="en-US"/>
              <a:t> </a:t>
            </a:r>
            <a:r>
              <a:rPr lang="en-US" err="1"/>
              <a:t>te</a:t>
            </a:r>
            <a:r>
              <a:rPr lang="en-US"/>
              <a:t> </a:t>
            </a:r>
            <a:r>
              <a:rPr lang="en-US" err="1"/>
              <a:t>werken</a:t>
            </a:r>
            <a:r>
              <a:rPr lang="en-US"/>
              <a:t> op de </a:t>
            </a:r>
            <a:r>
              <a:rPr lang="en-US" err="1"/>
              <a:t>verschijnselen</a:t>
            </a:r>
            <a:r>
              <a:rPr lang="en-US"/>
              <a:t>. Maar </a:t>
            </a:r>
            <a:r>
              <a:rPr lang="en-US" err="1"/>
              <a:t>bij</a:t>
            </a:r>
            <a:r>
              <a:rPr lang="en-US"/>
              <a:t> </a:t>
            </a:r>
            <a:r>
              <a:rPr lang="en-US" err="1"/>
              <a:t>sommige</a:t>
            </a:r>
            <a:r>
              <a:rPr lang="en-US"/>
              <a:t> </a:t>
            </a:r>
            <a:r>
              <a:rPr lang="en-US" err="1"/>
              <a:t>mensen</a:t>
            </a:r>
            <a:r>
              <a:rPr lang="en-US"/>
              <a:t> met de </a:t>
            </a:r>
            <a:r>
              <a:rPr lang="en-US" err="1"/>
              <a:t>ziekte</a:t>
            </a:r>
            <a:r>
              <a:rPr lang="en-US"/>
              <a:t> van Parkinson </a:t>
            </a:r>
            <a:r>
              <a:rPr lang="en-US" err="1"/>
              <a:t>neemt</a:t>
            </a:r>
            <a:r>
              <a:rPr lang="en-US"/>
              <a:t> de </a:t>
            </a:r>
            <a:r>
              <a:rPr lang="en-US" err="1"/>
              <a:t>werking</a:t>
            </a:r>
            <a:r>
              <a:rPr lang="en-US"/>
              <a:t> van levodopa in de loop van de </a:t>
            </a:r>
            <a:r>
              <a:rPr lang="en-US" err="1"/>
              <a:t>tijd</a:t>
            </a:r>
            <a:r>
              <a:rPr lang="en-US"/>
              <a:t> </a:t>
            </a:r>
            <a:r>
              <a:rPr lang="en-US" err="1"/>
              <a:t>af</a:t>
            </a:r>
            <a:r>
              <a:rPr lang="en-US"/>
              <a:t>. Ook </a:t>
            </a:r>
            <a:r>
              <a:rPr lang="en-US" err="1"/>
              <a:t>zijn</a:t>
            </a:r>
            <a:r>
              <a:rPr lang="en-US"/>
              <a:t> er </a:t>
            </a:r>
            <a:r>
              <a:rPr lang="en-US" err="1"/>
              <a:t>mensen</a:t>
            </a:r>
            <a:r>
              <a:rPr lang="en-US"/>
              <a:t> die </a:t>
            </a:r>
            <a:r>
              <a:rPr lang="en-US" err="1"/>
              <a:t>tijdens</a:t>
            </a:r>
            <a:r>
              <a:rPr lang="en-US"/>
              <a:t> </a:t>
            </a:r>
            <a:r>
              <a:rPr lang="en-US" err="1"/>
              <a:t>hun</a:t>
            </a:r>
            <a:r>
              <a:rPr lang="en-US"/>
              <a:t> </a:t>
            </a:r>
            <a:r>
              <a:rPr lang="en-US" err="1"/>
              <a:t>ziekte</a:t>
            </a:r>
            <a:r>
              <a:rPr lang="en-US"/>
              <a:t> nooit </a:t>
            </a:r>
            <a:r>
              <a:rPr lang="en-US" err="1"/>
              <a:t>een</a:t>
            </a:r>
            <a:r>
              <a:rPr lang="en-US"/>
              <a:t> </a:t>
            </a:r>
            <a:r>
              <a:rPr lang="en-US" err="1"/>
              <a:t>goede</a:t>
            </a:r>
            <a:r>
              <a:rPr lang="en-US"/>
              <a:t> </a:t>
            </a:r>
            <a:r>
              <a:rPr lang="en-US" err="1"/>
              <a:t>werking</a:t>
            </a:r>
            <a:r>
              <a:rPr lang="en-US"/>
              <a:t> </a:t>
            </a:r>
            <a:r>
              <a:rPr lang="en-US" err="1"/>
              <a:t>hebben</a:t>
            </a:r>
            <a:r>
              <a:rPr lang="en-US"/>
              <a:t> </a:t>
            </a:r>
            <a:r>
              <a:rPr lang="en-US" err="1"/>
              <a:t>ervaren</a:t>
            </a:r>
            <a:r>
              <a:rPr lang="en-US"/>
              <a:t> van levodopa. </a:t>
            </a:r>
          </a:p>
          <a:p>
            <a:endParaRPr lang="en-US">
              <a:ea typeface="Calibri"/>
              <a:cs typeface="Calibri"/>
            </a:endParaRPr>
          </a:p>
          <a:p>
            <a:r>
              <a:rPr lang="en-US"/>
              <a:t>. Bij </a:t>
            </a:r>
            <a:r>
              <a:rPr lang="en-US" err="1"/>
              <a:t>eerder</a:t>
            </a:r>
            <a:r>
              <a:rPr lang="en-US"/>
              <a:t> </a:t>
            </a:r>
            <a:r>
              <a:rPr lang="en-US" err="1"/>
              <a:t>onderzoek</a:t>
            </a:r>
            <a:r>
              <a:rPr lang="en-US"/>
              <a:t> </a:t>
            </a:r>
            <a:r>
              <a:rPr lang="en-US" err="1"/>
              <a:t>zijn</a:t>
            </a:r>
            <a:r>
              <a:rPr lang="en-US"/>
              <a:t> </a:t>
            </a:r>
            <a:r>
              <a:rPr lang="en-US" err="1"/>
              <a:t>hiervoor</a:t>
            </a:r>
            <a:r>
              <a:rPr lang="en-US"/>
              <a:t> twee </a:t>
            </a:r>
            <a:r>
              <a:rPr lang="en-US" err="1"/>
              <a:t>mogelijke</a:t>
            </a:r>
            <a:r>
              <a:rPr lang="en-US"/>
              <a:t> </a:t>
            </a:r>
            <a:r>
              <a:rPr lang="en-US" err="1"/>
              <a:t>verklaringen</a:t>
            </a:r>
            <a:r>
              <a:rPr lang="en-US"/>
              <a:t> </a:t>
            </a:r>
            <a:r>
              <a:rPr lang="en-US" err="1"/>
              <a:t>gevonden</a:t>
            </a:r>
            <a:r>
              <a:rPr lang="en-US"/>
              <a:t>: ▪ de </a:t>
            </a:r>
            <a:r>
              <a:rPr lang="en-US" err="1"/>
              <a:t>activiteit</a:t>
            </a:r>
            <a:r>
              <a:rPr lang="en-US"/>
              <a:t> </a:t>
            </a:r>
            <a:r>
              <a:rPr lang="en-US" err="1"/>
              <a:t>kan</a:t>
            </a:r>
            <a:r>
              <a:rPr lang="en-US"/>
              <a:t> </a:t>
            </a:r>
            <a:r>
              <a:rPr lang="en-US" err="1"/>
              <a:t>verhoogd</a:t>
            </a:r>
            <a:r>
              <a:rPr lang="en-US"/>
              <a:t> </a:t>
            </a:r>
            <a:r>
              <a:rPr lang="en-US" err="1"/>
              <a:t>zijn</a:t>
            </a:r>
            <a:r>
              <a:rPr lang="en-US"/>
              <a:t> van </a:t>
            </a:r>
            <a:r>
              <a:rPr lang="en-US" err="1"/>
              <a:t>aromatisch</a:t>
            </a:r>
            <a:r>
              <a:rPr lang="en-US"/>
              <a:t> L-</a:t>
            </a:r>
            <a:r>
              <a:rPr lang="en-US" err="1"/>
              <a:t>aminozuurdecarboxylase</a:t>
            </a:r>
            <a:r>
              <a:rPr lang="en-US"/>
              <a:t> (AADC). Dit is </a:t>
            </a:r>
            <a:r>
              <a:rPr lang="en-US" err="1"/>
              <a:t>een</a:t>
            </a:r>
            <a:r>
              <a:rPr lang="en-US"/>
              <a:t> </a:t>
            </a:r>
            <a:r>
              <a:rPr lang="en-US" err="1"/>
              <a:t>stof</a:t>
            </a:r>
            <a:r>
              <a:rPr lang="en-US"/>
              <a:t> (</a:t>
            </a:r>
            <a:r>
              <a:rPr lang="en-US" err="1"/>
              <a:t>enzym</a:t>
            </a:r>
            <a:r>
              <a:rPr lang="en-US"/>
              <a:t>) in het </a:t>
            </a:r>
            <a:r>
              <a:rPr lang="en-US" err="1"/>
              <a:t>bloed</a:t>
            </a:r>
            <a:r>
              <a:rPr lang="en-US"/>
              <a:t> die de levodopa </a:t>
            </a:r>
            <a:r>
              <a:rPr lang="en-US" err="1"/>
              <a:t>afbreekt</a:t>
            </a:r>
            <a:r>
              <a:rPr lang="en-US"/>
              <a:t>. De </a:t>
            </a:r>
            <a:r>
              <a:rPr lang="en-US" err="1"/>
              <a:t>kans</a:t>
            </a:r>
            <a:r>
              <a:rPr lang="en-US"/>
              <a:t> op </a:t>
            </a:r>
            <a:r>
              <a:rPr lang="en-US" err="1"/>
              <a:t>een</a:t>
            </a:r>
            <a:r>
              <a:rPr lang="en-US"/>
              <a:t> </a:t>
            </a:r>
            <a:r>
              <a:rPr lang="en-US" err="1"/>
              <a:t>hogere</a:t>
            </a:r>
            <a:r>
              <a:rPr lang="en-US"/>
              <a:t> </a:t>
            </a:r>
            <a:r>
              <a:rPr lang="en-US" err="1"/>
              <a:t>activiteit</a:t>
            </a:r>
            <a:r>
              <a:rPr lang="en-US"/>
              <a:t> van AADC is </a:t>
            </a:r>
            <a:r>
              <a:rPr lang="en-US" err="1"/>
              <a:t>groter</a:t>
            </a:r>
            <a:r>
              <a:rPr lang="en-US"/>
              <a:t> </a:t>
            </a:r>
            <a:r>
              <a:rPr lang="en-US" err="1"/>
              <a:t>bij</a:t>
            </a:r>
            <a:r>
              <a:rPr lang="en-US"/>
              <a:t> </a:t>
            </a:r>
            <a:r>
              <a:rPr lang="en-US" err="1"/>
              <a:t>mensen</a:t>
            </a:r>
            <a:r>
              <a:rPr lang="en-US"/>
              <a:t> die al </a:t>
            </a:r>
            <a:r>
              <a:rPr lang="en-US" err="1"/>
              <a:t>langer</a:t>
            </a:r>
            <a:r>
              <a:rPr lang="en-US"/>
              <a:t> levodopa </a:t>
            </a:r>
            <a:r>
              <a:rPr lang="en-US" err="1"/>
              <a:t>gebruiken</a:t>
            </a:r>
            <a:r>
              <a:rPr lang="en-US"/>
              <a:t>; ▪ </a:t>
            </a:r>
            <a:r>
              <a:rPr lang="en-US" err="1"/>
              <a:t>doordat</a:t>
            </a:r>
            <a:r>
              <a:rPr lang="en-US"/>
              <a:t> de </a:t>
            </a:r>
            <a:r>
              <a:rPr lang="en-US" err="1"/>
              <a:t>darmen</a:t>
            </a:r>
            <a:r>
              <a:rPr lang="en-US"/>
              <a:t> van </a:t>
            </a:r>
            <a:r>
              <a:rPr lang="en-US" err="1"/>
              <a:t>mensen</a:t>
            </a:r>
            <a:r>
              <a:rPr lang="en-US"/>
              <a:t> met de </a:t>
            </a:r>
            <a:r>
              <a:rPr lang="en-US" err="1"/>
              <a:t>ziekte</a:t>
            </a:r>
            <a:r>
              <a:rPr lang="en-US"/>
              <a:t> van Parkinson </a:t>
            </a:r>
            <a:r>
              <a:rPr lang="en-US" err="1"/>
              <a:t>trager</a:t>
            </a:r>
            <a:r>
              <a:rPr lang="en-US"/>
              <a:t> </a:t>
            </a:r>
            <a:r>
              <a:rPr lang="en-US" err="1"/>
              <a:t>werken</a:t>
            </a:r>
            <a:r>
              <a:rPr lang="en-US"/>
              <a:t>, </a:t>
            </a:r>
            <a:r>
              <a:rPr lang="en-US" err="1"/>
              <a:t>hebben</a:t>
            </a:r>
            <a:r>
              <a:rPr lang="en-US"/>
              <a:t> </a:t>
            </a:r>
            <a:r>
              <a:rPr lang="en-US" err="1"/>
              <a:t>mensen</a:t>
            </a:r>
            <a:r>
              <a:rPr lang="en-US"/>
              <a:t> met </a:t>
            </a:r>
            <a:r>
              <a:rPr lang="en-US" err="1"/>
              <a:t>parkinson</a:t>
            </a:r>
            <a:r>
              <a:rPr lang="en-US"/>
              <a:t> </a:t>
            </a:r>
            <a:r>
              <a:rPr lang="en-US" err="1"/>
              <a:t>een</a:t>
            </a:r>
            <a:r>
              <a:rPr lang="en-US"/>
              <a:t> </a:t>
            </a:r>
            <a:r>
              <a:rPr lang="en-US" err="1"/>
              <a:t>grotere</a:t>
            </a:r>
            <a:r>
              <a:rPr lang="en-US"/>
              <a:t> </a:t>
            </a:r>
            <a:r>
              <a:rPr lang="en-US" err="1"/>
              <a:t>kans</a:t>
            </a:r>
            <a:r>
              <a:rPr lang="en-US"/>
              <a:t> </a:t>
            </a:r>
            <a:r>
              <a:rPr lang="en-US" err="1"/>
              <a:t>dat</a:t>
            </a:r>
            <a:r>
              <a:rPr lang="en-US"/>
              <a:t> er </a:t>
            </a:r>
            <a:r>
              <a:rPr lang="en-US" err="1"/>
              <a:t>bacteriën</a:t>
            </a:r>
            <a:r>
              <a:rPr lang="en-US"/>
              <a:t> </a:t>
            </a:r>
            <a:r>
              <a:rPr lang="en-US" err="1"/>
              <a:t>gaan</a:t>
            </a:r>
            <a:r>
              <a:rPr lang="en-US"/>
              <a:t> </a:t>
            </a:r>
            <a:r>
              <a:rPr lang="en-US" err="1"/>
              <a:t>groeien</a:t>
            </a:r>
            <a:r>
              <a:rPr lang="en-US"/>
              <a:t> in de </a:t>
            </a:r>
            <a:r>
              <a:rPr lang="en-US" err="1"/>
              <a:t>dunne</a:t>
            </a:r>
            <a:r>
              <a:rPr lang="en-US"/>
              <a:t> </a:t>
            </a:r>
            <a:r>
              <a:rPr lang="en-US" err="1"/>
              <a:t>darm</a:t>
            </a:r>
            <a:r>
              <a:rPr lang="en-US"/>
              <a:t>. </a:t>
            </a:r>
            <a:r>
              <a:rPr lang="en-US" err="1"/>
              <a:t>Bepaalde</a:t>
            </a:r>
            <a:r>
              <a:rPr lang="en-US"/>
              <a:t> </a:t>
            </a:r>
            <a:r>
              <a:rPr lang="en-US" err="1"/>
              <a:t>darmbacteriën</a:t>
            </a:r>
            <a:r>
              <a:rPr lang="en-US"/>
              <a:t> </a:t>
            </a:r>
            <a:r>
              <a:rPr lang="en-US" err="1"/>
              <a:t>kunnen</a:t>
            </a:r>
            <a:r>
              <a:rPr lang="en-US"/>
              <a:t> </a:t>
            </a:r>
            <a:r>
              <a:rPr lang="en-US" err="1"/>
              <a:t>een</a:t>
            </a:r>
            <a:r>
              <a:rPr lang="en-US"/>
              <a:t> </a:t>
            </a:r>
            <a:r>
              <a:rPr lang="en-US" err="1"/>
              <a:t>enzym</a:t>
            </a:r>
            <a:r>
              <a:rPr lang="en-US"/>
              <a:t> </a:t>
            </a:r>
            <a:r>
              <a:rPr lang="en-US" err="1"/>
              <a:t>aanmaken</a:t>
            </a:r>
            <a:r>
              <a:rPr lang="en-US"/>
              <a:t> </a:t>
            </a:r>
            <a:r>
              <a:rPr lang="en-US" err="1"/>
              <a:t>dat</a:t>
            </a:r>
            <a:r>
              <a:rPr lang="en-US"/>
              <a:t> levodopa </a:t>
            </a:r>
            <a:r>
              <a:rPr lang="en-US" err="1"/>
              <a:t>afbreekt</a:t>
            </a:r>
            <a:r>
              <a:rPr lang="en-US"/>
              <a:t>. Dit </a:t>
            </a:r>
            <a:r>
              <a:rPr lang="en-US" err="1"/>
              <a:t>enzym</a:t>
            </a:r>
            <a:r>
              <a:rPr lang="en-US"/>
              <a:t> </a:t>
            </a:r>
            <a:r>
              <a:rPr lang="en-US" err="1"/>
              <a:t>heet</a:t>
            </a:r>
            <a:r>
              <a:rPr lang="en-US"/>
              <a:t> </a:t>
            </a:r>
            <a:r>
              <a:rPr lang="en-US" err="1"/>
              <a:t>tyrosinedecarboxylase</a:t>
            </a:r>
            <a:r>
              <a:rPr lang="en-US"/>
              <a:t> (TDC)</a:t>
            </a:r>
            <a:endParaRPr lang="en-US">
              <a:ea typeface="Calibri"/>
              <a:cs typeface="Calibri"/>
            </a:endParaRPr>
          </a:p>
        </p:txBody>
      </p:sp>
      <p:sp>
        <p:nvSpPr>
          <p:cNvPr id="4" name="Slide Number Placeholder 3"/>
          <p:cNvSpPr>
            <a:spLocks noGrp="1"/>
          </p:cNvSpPr>
          <p:nvPr>
            <p:ph type="sldNum" sz="quarter" idx="5"/>
          </p:nvPr>
        </p:nvSpPr>
        <p:spPr/>
        <p:txBody>
          <a:bodyPr/>
          <a:lstStyle/>
          <a:p>
            <a:fld id="{9A778F10-01A1-430E-AE20-FBEDBA92D690}" type="slidenum">
              <a:rPr lang="nl-NL" smtClean="0"/>
              <a:t>17</a:t>
            </a:fld>
            <a:endParaRPr lang="nl-NL"/>
          </a:p>
        </p:txBody>
      </p:sp>
    </p:spTree>
    <p:extLst>
      <p:ext uri="{BB962C8B-B14F-4D97-AF65-F5344CB8AC3E}">
        <p14:creationId xmlns:p14="http://schemas.microsoft.com/office/powerpoint/2010/main" val="6259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Ondanks</a:t>
            </a:r>
            <a:r>
              <a:rPr lang="en-US"/>
              <a:t> </a:t>
            </a:r>
            <a:r>
              <a:rPr lang="en-US" err="1"/>
              <a:t>dat</a:t>
            </a:r>
            <a:r>
              <a:rPr lang="en-US"/>
              <a:t> de </a:t>
            </a:r>
            <a:r>
              <a:rPr lang="en-US" err="1"/>
              <a:t>ziekte</a:t>
            </a:r>
            <a:r>
              <a:rPr lang="en-US"/>
              <a:t> </a:t>
            </a:r>
            <a:r>
              <a:rPr lang="en-US" err="1"/>
              <a:t>erger</a:t>
            </a:r>
            <a:r>
              <a:rPr lang="en-US"/>
              <a:t> </a:t>
            </a:r>
            <a:r>
              <a:rPr lang="en-US" err="1"/>
              <a:t>wordt</a:t>
            </a:r>
            <a:r>
              <a:rPr lang="en-US"/>
              <a:t>, </a:t>
            </a:r>
            <a:r>
              <a:rPr lang="en-US" err="1"/>
              <a:t>hoort</a:t>
            </a:r>
            <a:r>
              <a:rPr lang="en-US"/>
              <a:t> levodopa </a:t>
            </a:r>
            <a:r>
              <a:rPr lang="en-US" err="1"/>
              <a:t>gedurende</a:t>
            </a:r>
            <a:r>
              <a:rPr lang="en-US"/>
              <a:t> de hele </a:t>
            </a:r>
            <a:r>
              <a:rPr lang="en-US" err="1"/>
              <a:t>ziekte</a:t>
            </a:r>
            <a:r>
              <a:rPr lang="en-US"/>
              <a:t> </a:t>
            </a:r>
            <a:r>
              <a:rPr lang="en-US" err="1"/>
              <a:t>te</a:t>
            </a:r>
            <a:r>
              <a:rPr lang="en-US"/>
              <a:t> </a:t>
            </a:r>
            <a:r>
              <a:rPr lang="en-US" err="1"/>
              <a:t>werken</a:t>
            </a:r>
            <a:r>
              <a:rPr lang="en-US"/>
              <a:t> op de </a:t>
            </a:r>
            <a:r>
              <a:rPr lang="en-US" err="1"/>
              <a:t>verschijnselen</a:t>
            </a:r>
            <a:r>
              <a:rPr lang="en-US"/>
              <a:t>. Maar </a:t>
            </a:r>
            <a:r>
              <a:rPr lang="en-US" err="1"/>
              <a:t>bij</a:t>
            </a:r>
            <a:r>
              <a:rPr lang="en-US"/>
              <a:t> </a:t>
            </a:r>
            <a:r>
              <a:rPr lang="en-US" err="1"/>
              <a:t>sommige</a:t>
            </a:r>
            <a:r>
              <a:rPr lang="en-US"/>
              <a:t> </a:t>
            </a:r>
            <a:r>
              <a:rPr lang="en-US" err="1"/>
              <a:t>mensen</a:t>
            </a:r>
            <a:r>
              <a:rPr lang="en-US"/>
              <a:t> met de </a:t>
            </a:r>
            <a:r>
              <a:rPr lang="en-US" err="1"/>
              <a:t>ziekte</a:t>
            </a:r>
            <a:r>
              <a:rPr lang="en-US"/>
              <a:t> van Parkinson </a:t>
            </a:r>
            <a:r>
              <a:rPr lang="en-US" err="1"/>
              <a:t>neemt</a:t>
            </a:r>
            <a:r>
              <a:rPr lang="en-US"/>
              <a:t> de </a:t>
            </a:r>
            <a:r>
              <a:rPr lang="en-US" err="1"/>
              <a:t>werking</a:t>
            </a:r>
            <a:r>
              <a:rPr lang="en-US"/>
              <a:t> van levodopa in de loop van de </a:t>
            </a:r>
            <a:r>
              <a:rPr lang="en-US" err="1"/>
              <a:t>tijd</a:t>
            </a:r>
            <a:r>
              <a:rPr lang="en-US"/>
              <a:t> </a:t>
            </a:r>
            <a:r>
              <a:rPr lang="en-US" err="1"/>
              <a:t>af</a:t>
            </a:r>
            <a:r>
              <a:rPr lang="en-US"/>
              <a:t>. Ook </a:t>
            </a:r>
            <a:r>
              <a:rPr lang="en-US" err="1"/>
              <a:t>zijn</a:t>
            </a:r>
            <a:r>
              <a:rPr lang="en-US"/>
              <a:t> er </a:t>
            </a:r>
            <a:r>
              <a:rPr lang="en-US" err="1"/>
              <a:t>mensen</a:t>
            </a:r>
            <a:r>
              <a:rPr lang="en-US"/>
              <a:t> die </a:t>
            </a:r>
            <a:r>
              <a:rPr lang="en-US" err="1"/>
              <a:t>tijdens</a:t>
            </a:r>
            <a:r>
              <a:rPr lang="en-US"/>
              <a:t> </a:t>
            </a:r>
            <a:r>
              <a:rPr lang="en-US" err="1"/>
              <a:t>hun</a:t>
            </a:r>
            <a:r>
              <a:rPr lang="en-US"/>
              <a:t> </a:t>
            </a:r>
            <a:r>
              <a:rPr lang="en-US" err="1"/>
              <a:t>ziekte</a:t>
            </a:r>
            <a:r>
              <a:rPr lang="en-US"/>
              <a:t> nooit </a:t>
            </a:r>
            <a:r>
              <a:rPr lang="en-US" err="1"/>
              <a:t>een</a:t>
            </a:r>
            <a:r>
              <a:rPr lang="en-US"/>
              <a:t> </a:t>
            </a:r>
            <a:r>
              <a:rPr lang="en-US" err="1"/>
              <a:t>goede</a:t>
            </a:r>
            <a:r>
              <a:rPr lang="en-US"/>
              <a:t> </a:t>
            </a:r>
            <a:r>
              <a:rPr lang="en-US" err="1"/>
              <a:t>werking</a:t>
            </a:r>
            <a:r>
              <a:rPr lang="en-US"/>
              <a:t> </a:t>
            </a:r>
            <a:r>
              <a:rPr lang="en-US" err="1"/>
              <a:t>hebben</a:t>
            </a:r>
            <a:r>
              <a:rPr lang="en-US"/>
              <a:t> </a:t>
            </a:r>
            <a:r>
              <a:rPr lang="en-US" err="1"/>
              <a:t>ervaren</a:t>
            </a:r>
            <a:r>
              <a:rPr lang="en-US"/>
              <a:t> van levodopa. </a:t>
            </a:r>
          </a:p>
          <a:p>
            <a:endParaRPr lang="en-US">
              <a:ea typeface="Calibri"/>
              <a:cs typeface="Calibri"/>
            </a:endParaRPr>
          </a:p>
          <a:p>
            <a:r>
              <a:rPr lang="en-US"/>
              <a:t>. Bij </a:t>
            </a:r>
            <a:r>
              <a:rPr lang="en-US" err="1"/>
              <a:t>eerder</a:t>
            </a:r>
            <a:r>
              <a:rPr lang="en-US"/>
              <a:t> </a:t>
            </a:r>
            <a:r>
              <a:rPr lang="en-US" err="1"/>
              <a:t>onderzoek</a:t>
            </a:r>
            <a:r>
              <a:rPr lang="en-US"/>
              <a:t> </a:t>
            </a:r>
            <a:r>
              <a:rPr lang="en-US" err="1"/>
              <a:t>zijn</a:t>
            </a:r>
            <a:r>
              <a:rPr lang="en-US"/>
              <a:t> </a:t>
            </a:r>
            <a:r>
              <a:rPr lang="en-US" err="1"/>
              <a:t>hiervoor</a:t>
            </a:r>
            <a:r>
              <a:rPr lang="en-US"/>
              <a:t> twee </a:t>
            </a:r>
            <a:r>
              <a:rPr lang="en-US" err="1"/>
              <a:t>mogelijke</a:t>
            </a:r>
            <a:r>
              <a:rPr lang="en-US"/>
              <a:t> </a:t>
            </a:r>
            <a:r>
              <a:rPr lang="en-US" err="1"/>
              <a:t>verklaringen</a:t>
            </a:r>
            <a:r>
              <a:rPr lang="en-US"/>
              <a:t> </a:t>
            </a:r>
            <a:r>
              <a:rPr lang="en-US" err="1"/>
              <a:t>gevonden</a:t>
            </a:r>
            <a:r>
              <a:rPr lang="en-US"/>
              <a:t>: ▪ de </a:t>
            </a:r>
            <a:r>
              <a:rPr lang="en-US" err="1"/>
              <a:t>activiteit</a:t>
            </a:r>
            <a:r>
              <a:rPr lang="en-US"/>
              <a:t> </a:t>
            </a:r>
            <a:r>
              <a:rPr lang="en-US" err="1"/>
              <a:t>kan</a:t>
            </a:r>
            <a:r>
              <a:rPr lang="en-US"/>
              <a:t> </a:t>
            </a:r>
            <a:r>
              <a:rPr lang="en-US" err="1"/>
              <a:t>verhoogd</a:t>
            </a:r>
            <a:r>
              <a:rPr lang="en-US"/>
              <a:t> </a:t>
            </a:r>
            <a:r>
              <a:rPr lang="en-US" err="1"/>
              <a:t>zijn</a:t>
            </a:r>
            <a:r>
              <a:rPr lang="en-US"/>
              <a:t> van </a:t>
            </a:r>
            <a:r>
              <a:rPr lang="en-US" err="1"/>
              <a:t>aromatisch</a:t>
            </a:r>
            <a:r>
              <a:rPr lang="en-US"/>
              <a:t> L-</a:t>
            </a:r>
            <a:r>
              <a:rPr lang="en-US" err="1"/>
              <a:t>aminozuurdecarboxylase</a:t>
            </a:r>
            <a:r>
              <a:rPr lang="en-US"/>
              <a:t> (AADC). Dit is </a:t>
            </a:r>
            <a:r>
              <a:rPr lang="en-US" err="1"/>
              <a:t>een</a:t>
            </a:r>
            <a:r>
              <a:rPr lang="en-US"/>
              <a:t> </a:t>
            </a:r>
            <a:r>
              <a:rPr lang="en-US" err="1"/>
              <a:t>stof</a:t>
            </a:r>
            <a:r>
              <a:rPr lang="en-US"/>
              <a:t> (</a:t>
            </a:r>
            <a:r>
              <a:rPr lang="en-US" err="1"/>
              <a:t>enzym</a:t>
            </a:r>
            <a:r>
              <a:rPr lang="en-US"/>
              <a:t>) in het </a:t>
            </a:r>
            <a:r>
              <a:rPr lang="en-US" err="1"/>
              <a:t>bloed</a:t>
            </a:r>
            <a:r>
              <a:rPr lang="en-US"/>
              <a:t> die de levodopa </a:t>
            </a:r>
            <a:r>
              <a:rPr lang="en-US" err="1"/>
              <a:t>afbreekt</a:t>
            </a:r>
            <a:r>
              <a:rPr lang="en-US"/>
              <a:t>. De </a:t>
            </a:r>
            <a:r>
              <a:rPr lang="en-US" err="1"/>
              <a:t>kans</a:t>
            </a:r>
            <a:r>
              <a:rPr lang="en-US"/>
              <a:t> op </a:t>
            </a:r>
            <a:r>
              <a:rPr lang="en-US" err="1"/>
              <a:t>een</a:t>
            </a:r>
            <a:r>
              <a:rPr lang="en-US"/>
              <a:t> </a:t>
            </a:r>
            <a:r>
              <a:rPr lang="en-US" err="1"/>
              <a:t>hogere</a:t>
            </a:r>
            <a:r>
              <a:rPr lang="en-US"/>
              <a:t> </a:t>
            </a:r>
            <a:r>
              <a:rPr lang="en-US" err="1"/>
              <a:t>activiteit</a:t>
            </a:r>
            <a:r>
              <a:rPr lang="en-US"/>
              <a:t> van AADC is </a:t>
            </a:r>
            <a:r>
              <a:rPr lang="en-US" err="1"/>
              <a:t>groter</a:t>
            </a:r>
            <a:r>
              <a:rPr lang="en-US"/>
              <a:t> </a:t>
            </a:r>
            <a:r>
              <a:rPr lang="en-US" err="1"/>
              <a:t>bij</a:t>
            </a:r>
            <a:r>
              <a:rPr lang="en-US"/>
              <a:t> </a:t>
            </a:r>
            <a:r>
              <a:rPr lang="en-US" err="1"/>
              <a:t>mensen</a:t>
            </a:r>
            <a:r>
              <a:rPr lang="en-US"/>
              <a:t> die al </a:t>
            </a:r>
            <a:r>
              <a:rPr lang="en-US" err="1"/>
              <a:t>langer</a:t>
            </a:r>
            <a:r>
              <a:rPr lang="en-US"/>
              <a:t> levodopa </a:t>
            </a:r>
            <a:r>
              <a:rPr lang="en-US" err="1"/>
              <a:t>gebruiken</a:t>
            </a:r>
            <a:r>
              <a:rPr lang="en-US"/>
              <a:t>; ▪ </a:t>
            </a:r>
            <a:r>
              <a:rPr lang="en-US" err="1"/>
              <a:t>doordat</a:t>
            </a:r>
            <a:r>
              <a:rPr lang="en-US"/>
              <a:t> de </a:t>
            </a:r>
            <a:r>
              <a:rPr lang="en-US" err="1"/>
              <a:t>darmen</a:t>
            </a:r>
            <a:r>
              <a:rPr lang="en-US"/>
              <a:t> van </a:t>
            </a:r>
            <a:r>
              <a:rPr lang="en-US" err="1"/>
              <a:t>mensen</a:t>
            </a:r>
            <a:r>
              <a:rPr lang="en-US"/>
              <a:t> met de </a:t>
            </a:r>
            <a:r>
              <a:rPr lang="en-US" err="1"/>
              <a:t>ziekte</a:t>
            </a:r>
            <a:r>
              <a:rPr lang="en-US"/>
              <a:t> van Parkinson </a:t>
            </a:r>
            <a:r>
              <a:rPr lang="en-US" err="1"/>
              <a:t>trager</a:t>
            </a:r>
            <a:r>
              <a:rPr lang="en-US"/>
              <a:t> </a:t>
            </a:r>
            <a:r>
              <a:rPr lang="en-US" err="1"/>
              <a:t>werken</a:t>
            </a:r>
            <a:r>
              <a:rPr lang="en-US"/>
              <a:t>, </a:t>
            </a:r>
            <a:r>
              <a:rPr lang="en-US" err="1"/>
              <a:t>hebben</a:t>
            </a:r>
            <a:r>
              <a:rPr lang="en-US"/>
              <a:t> </a:t>
            </a:r>
            <a:r>
              <a:rPr lang="en-US" err="1"/>
              <a:t>mensen</a:t>
            </a:r>
            <a:r>
              <a:rPr lang="en-US"/>
              <a:t> met </a:t>
            </a:r>
            <a:r>
              <a:rPr lang="en-US" err="1"/>
              <a:t>parkinson</a:t>
            </a:r>
            <a:r>
              <a:rPr lang="en-US"/>
              <a:t> </a:t>
            </a:r>
            <a:r>
              <a:rPr lang="en-US" err="1"/>
              <a:t>een</a:t>
            </a:r>
            <a:r>
              <a:rPr lang="en-US"/>
              <a:t> </a:t>
            </a:r>
            <a:r>
              <a:rPr lang="en-US" err="1"/>
              <a:t>grotere</a:t>
            </a:r>
            <a:r>
              <a:rPr lang="en-US"/>
              <a:t> </a:t>
            </a:r>
            <a:r>
              <a:rPr lang="en-US" err="1"/>
              <a:t>kans</a:t>
            </a:r>
            <a:r>
              <a:rPr lang="en-US"/>
              <a:t> </a:t>
            </a:r>
            <a:r>
              <a:rPr lang="en-US" err="1"/>
              <a:t>dat</a:t>
            </a:r>
            <a:r>
              <a:rPr lang="en-US"/>
              <a:t> er </a:t>
            </a:r>
            <a:r>
              <a:rPr lang="en-US" err="1"/>
              <a:t>bacteriën</a:t>
            </a:r>
            <a:r>
              <a:rPr lang="en-US"/>
              <a:t> </a:t>
            </a:r>
            <a:r>
              <a:rPr lang="en-US" err="1"/>
              <a:t>gaan</a:t>
            </a:r>
            <a:r>
              <a:rPr lang="en-US"/>
              <a:t> </a:t>
            </a:r>
            <a:r>
              <a:rPr lang="en-US" err="1"/>
              <a:t>groeien</a:t>
            </a:r>
            <a:r>
              <a:rPr lang="en-US"/>
              <a:t> in de </a:t>
            </a:r>
            <a:r>
              <a:rPr lang="en-US" err="1"/>
              <a:t>dunne</a:t>
            </a:r>
            <a:r>
              <a:rPr lang="en-US"/>
              <a:t> </a:t>
            </a:r>
            <a:r>
              <a:rPr lang="en-US" err="1"/>
              <a:t>darm</a:t>
            </a:r>
            <a:r>
              <a:rPr lang="en-US"/>
              <a:t>. </a:t>
            </a:r>
            <a:r>
              <a:rPr lang="en-US" err="1"/>
              <a:t>Bepaalde</a:t>
            </a:r>
            <a:r>
              <a:rPr lang="en-US"/>
              <a:t> </a:t>
            </a:r>
            <a:r>
              <a:rPr lang="en-US" err="1"/>
              <a:t>darmbacteriën</a:t>
            </a:r>
            <a:r>
              <a:rPr lang="en-US"/>
              <a:t> </a:t>
            </a:r>
            <a:r>
              <a:rPr lang="en-US" err="1"/>
              <a:t>kunnen</a:t>
            </a:r>
            <a:r>
              <a:rPr lang="en-US"/>
              <a:t> </a:t>
            </a:r>
            <a:r>
              <a:rPr lang="en-US" err="1"/>
              <a:t>een</a:t>
            </a:r>
            <a:r>
              <a:rPr lang="en-US"/>
              <a:t> </a:t>
            </a:r>
            <a:r>
              <a:rPr lang="en-US" err="1"/>
              <a:t>enzym</a:t>
            </a:r>
            <a:r>
              <a:rPr lang="en-US"/>
              <a:t> </a:t>
            </a:r>
            <a:r>
              <a:rPr lang="en-US" err="1"/>
              <a:t>aanmaken</a:t>
            </a:r>
            <a:r>
              <a:rPr lang="en-US"/>
              <a:t> </a:t>
            </a:r>
            <a:r>
              <a:rPr lang="en-US" err="1"/>
              <a:t>dat</a:t>
            </a:r>
            <a:r>
              <a:rPr lang="en-US"/>
              <a:t> levodopa </a:t>
            </a:r>
            <a:r>
              <a:rPr lang="en-US" err="1"/>
              <a:t>afbreekt</a:t>
            </a:r>
            <a:r>
              <a:rPr lang="en-US"/>
              <a:t>. Dit </a:t>
            </a:r>
            <a:r>
              <a:rPr lang="en-US" err="1"/>
              <a:t>enzym</a:t>
            </a:r>
            <a:r>
              <a:rPr lang="en-US"/>
              <a:t> </a:t>
            </a:r>
            <a:r>
              <a:rPr lang="en-US" err="1"/>
              <a:t>heet</a:t>
            </a:r>
            <a:r>
              <a:rPr lang="en-US"/>
              <a:t> </a:t>
            </a:r>
            <a:r>
              <a:rPr lang="en-US" err="1"/>
              <a:t>tyrosinedecarboxylase</a:t>
            </a:r>
            <a:r>
              <a:rPr lang="en-US"/>
              <a:t> (TDC)</a:t>
            </a:r>
            <a:endParaRPr lang="en-US">
              <a:ea typeface="Calibri"/>
              <a:cs typeface="Calibri"/>
            </a:endParaRPr>
          </a:p>
        </p:txBody>
      </p:sp>
      <p:sp>
        <p:nvSpPr>
          <p:cNvPr id="4" name="Slide Number Placeholder 3"/>
          <p:cNvSpPr>
            <a:spLocks noGrp="1"/>
          </p:cNvSpPr>
          <p:nvPr>
            <p:ph type="sldNum" sz="quarter" idx="5"/>
          </p:nvPr>
        </p:nvSpPr>
        <p:spPr/>
        <p:txBody>
          <a:bodyPr/>
          <a:lstStyle/>
          <a:p>
            <a:fld id="{9A778F10-01A1-430E-AE20-FBEDBA92D690}" type="slidenum">
              <a:rPr lang="nl-NL" smtClean="0"/>
              <a:t>18</a:t>
            </a:fld>
            <a:endParaRPr lang="nl-NL"/>
          </a:p>
        </p:txBody>
      </p:sp>
    </p:spTree>
    <p:extLst>
      <p:ext uri="{BB962C8B-B14F-4D97-AF65-F5344CB8AC3E}">
        <p14:creationId xmlns:p14="http://schemas.microsoft.com/office/powerpoint/2010/main" val="62598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Radboudumc Onderzoek Parkinson &amp; Bewegingsstoornissen </a:t>
            </a:r>
            <a:r>
              <a:rPr lang="nl-NL">
                <a:sym typeface="Wingdings" panose="05000000000000000000" pitchFamily="2" charset="2"/>
              </a:rPr>
              <a:t> Misschien met QR-code delen om makkelijk aan te melden?</a:t>
            </a:r>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19</a:t>
            </a:fld>
            <a:endParaRPr lang="nl-NL"/>
          </a:p>
        </p:txBody>
      </p:sp>
    </p:spTree>
    <p:extLst>
      <p:ext uri="{BB962C8B-B14F-4D97-AF65-F5344CB8AC3E}">
        <p14:creationId xmlns:p14="http://schemas.microsoft.com/office/powerpoint/2010/main" val="4278564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20</a:t>
            </a:fld>
            <a:endParaRPr lang="nl-NL"/>
          </a:p>
        </p:txBody>
      </p:sp>
    </p:spTree>
    <p:extLst>
      <p:ext uri="{BB962C8B-B14F-4D97-AF65-F5344CB8AC3E}">
        <p14:creationId xmlns:p14="http://schemas.microsoft.com/office/powerpoint/2010/main" val="165050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3</a:t>
            </a:fld>
            <a:endParaRPr lang="nl-NL"/>
          </a:p>
        </p:txBody>
      </p:sp>
    </p:spTree>
    <p:extLst>
      <p:ext uri="{BB962C8B-B14F-4D97-AF65-F5344CB8AC3E}">
        <p14:creationId xmlns:p14="http://schemas.microsoft.com/office/powerpoint/2010/main" val="1032683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 organiseren jaarlijks een symposium speciaal voor onze (oud) deelnemers aan de studies.</a:t>
            </a:r>
          </a:p>
          <a:p>
            <a:r>
              <a:rPr lang="nl-NL"/>
              <a:t>Ook mensen die mogelijk willen gaan deelnemen aan wetenschappelijk onderzoek zijn van harte welkom.</a:t>
            </a:r>
          </a:p>
          <a:p>
            <a:pPr defTabSz="966246">
              <a:defRPr/>
            </a:pPr>
            <a:r>
              <a:rPr lang="nl-NL" b="0" i="0">
                <a:solidFill>
                  <a:srgbClr val="575757"/>
                </a:solidFill>
                <a:effectLst/>
                <a:latin typeface="Calibri" panose="020F0502020204030204" pitchFamily="34" charset="0"/>
              </a:rPr>
              <a:t>Informatiemarkt met een aantal stands van bedrijven met producten of diensten voor mensen met parkinson en hun naasten.</a:t>
            </a:r>
            <a:endParaRPr lang="nl-NL"/>
          </a:p>
          <a:p>
            <a:r>
              <a:rPr lang="nl-NL"/>
              <a:t>Per programma 4 presentaties</a:t>
            </a:r>
          </a:p>
          <a:p>
            <a:r>
              <a:rPr lang="nl-NL"/>
              <a:t>Informatie over aanmelden volgt via de nieuwsbrief en op onze website. </a:t>
            </a:r>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21</a:t>
            </a:fld>
            <a:endParaRPr lang="nl-NL"/>
          </a:p>
        </p:txBody>
      </p:sp>
    </p:spTree>
    <p:extLst>
      <p:ext uri="{BB962C8B-B14F-4D97-AF65-F5344CB8AC3E}">
        <p14:creationId xmlns:p14="http://schemas.microsoft.com/office/powerpoint/2010/main" val="3555007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a:cs typeface="Calibri"/>
              </a:rPr>
              <a:t>Je kunt ook bij ons langskomen zodat we u meteen aanmelden</a:t>
            </a:r>
          </a:p>
          <a:p>
            <a:endParaRPr lang="nl-NL"/>
          </a:p>
          <a:p>
            <a:r>
              <a:rPr lang="nl-NL"/>
              <a:t>(QR code toevoegen voor pagina direct aanmelden. )</a:t>
            </a:r>
            <a:endParaRPr lang="nl-NL">
              <a:ea typeface="Calibri" panose="020F0502020204030204"/>
              <a:cs typeface="Calibri" panose="020F0502020204030204"/>
            </a:endParaRPr>
          </a:p>
          <a:p>
            <a:endParaRPr lang="nl-NL"/>
          </a:p>
          <a:p>
            <a:r>
              <a:rPr lang="nl-NL"/>
              <a:t>Bij aanmelding vragen we alvast wat gegevens van u op zoals:</a:t>
            </a:r>
            <a:endParaRPr lang="nl-NL">
              <a:ea typeface="Calibri"/>
              <a:cs typeface="Calibri"/>
            </a:endParaRPr>
          </a:p>
          <a:p>
            <a:pPr marL="181171" indent="-181171">
              <a:buFont typeface="Arial" panose="020B0604020202020204" pitchFamily="34" charset="0"/>
              <a:buChar char="•"/>
            </a:pPr>
            <a:r>
              <a:rPr lang="nl-NL"/>
              <a:t>Naam, Adres, Telefoonnummer</a:t>
            </a:r>
            <a:endParaRPr lang="nl-NL">
              <a:ea typeface="Calibri"/>
              <a:cs typeface="Calibri"/>
            </a:endParaRPr>
          </a:p>
          <a:p>
            <a:pPr marL="181171" indent="-181171">
              <a:buFont typeface="Arial" panose="020B0604020202020204" pitchFamily="34" charset="0"/>
              <a:buChar char="•"/>
            </a:pPr>
            <a:r>
              <a:rPr lang="nl-NL"/>
              <a:t>Welke diagnose + datum</a:t>
            </a:r>
            <a:endParaRPr lang="nl-NL">
              <a:ea typeface="Calibri"/>
              <a:cs typeface="Calibri"/>
            </a:endParaRPr>
          </a:p>
          <a:p>
            <a:pPr marL="181171" indent="-181171">
              <a:buFont typeface="Arial" panose="020B0604020202020204" pitchFamily="34" charset="0"/>
              <a:buChar char="•"/>
            </a:pPr>
            <a:r>
              <a:rPr lang="nl-NL"/>
              <a:t>Gebruik medicatie</a:t>
            </a:r>
            <a:endParaRPr lang="nl-NL">
              <a:ea typeface="Calibri"/>
              <a:cs typeface="Calibri"/>
            </a:endParaRPr>
          </a:p>
          <a:p>
            <a:pPr marL="181171" indent="-181171">
              <a:buFont typeface="Arial" panose="020B0604020202020204" pitchFamily="34" charset="0"/>
              <a:buChar char="•"/>
            </a:pPr>
            <a:r>
              <a:rPr lang="nl-NL"/>
              <a:t>Toestemming om uw gegevens te bewaren voor later gebruik</a:t>
            </a:r>
            <a:endParaRPr lang="nl-NL">
              <a:ea typeface="Calibri"/>
              <a:cs typeface="Calibri"/>
            </a:endParaRPr>
          </a:p>
          <a:p>
            <a:pPr marL="181171" indent="-181171">
              <a:buFont typeface="Arial" panose="020B0604020202020204" pitchFamily="34" charset="0"/>
              <a:buChar char="•"/>
            </a:pPr>
            <a:endParaRPr lang="nl-NL"/>
          </a:p>
          <a:p>
            <a:r>
              <a:rPr lang="nl-NL"/>
              <a:t>We nemen graag vrijblijvend contact met u op. </a:t>
            </a:r>
            <a:endParaRPr lang="nl-NL">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22</a:t>
            </a:fld>
            <a:endParaRPr lang="nl-NL"/>
          </a:p>
        </p:txBody>
      </p:sp>
    </p:spTree>
    <p:extLst>
      <p:ext uri="{BB962C8B-B14F-4D97-AF65-F5344CB8AC3E}">
        <p14:creationId xmlns:p14="http://schemas.microsoft.com/office/powerpoint/2010/main" val="1079870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778F10-01A1-430E-AE20-FBEDBA92D690}" type="slidenum">
              <a:rPr lang="nl-NL" smtClean="0"/>
              <a:t>23</a:t>
            </a:fld>
            <a:endParaRPr lang="nl-NL"/>
          </a:p>
        </p:txBody>
      </p:sp>
    </p:spTree>
    <p:extLst>
      <p:ext uri="{BB962C8B-B14F-4D97-AF65-F5344CB8AC3E}">
        <p14:creationId xmlns:p14="http://schemas.microsoft.com/office/powerpoint/2010/main" val="3674545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QR code toevoegen voor aanmelden</a:t>
            </a:r>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24</a:t>
            </a:fld>
            <a:endParaRPr lang="nl-NL"/>
          </a:p>
        </p:txBody>
      </p:sp>
    </p:spTree>
    <p:extLst>
      <p:ext uri="{BB962C8B-B14F-4D97-AF65-F5344CB8AC3E}">
        <p14:creationId xmlns:p14="http://schemas.microsoft.com/office/powerpoint/2010/main" val="298503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Begonnen in 2016 met de Parkinson Op Maat-studie bij mensen met de ziekte van Parkinson. Inmiddels doen wij ook veel onderzoek naar andere bewegingsstoornissen (ESMI, UNIFAI).</a:t>
            </a:r>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4</a:t>
            </a:fld>
            <a:endParaRPr lang="nl-NL"/>
          </a:p>
        </p:txBody>
      </p:sp>
    </p:spTree>
    <p:extLst>
      <p:ext uri="{BB962C8B-B14F-4D97-AF65-F5344CB8AC3E}">
        <p14:creationId xmlns:p14="http://schemas.microsoft.com/office/powerpoint/2010/main" val="212527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300">
                <a:solidFill>
                  <a:schemeClr val="bg1">
                    <a:lumMod val="50000"/>
                  </a:schemeClr>
                </a:solidFill>
                <a:latin typeface="Calibri"/>
                <a:ea typeface="Calibri"/>
                <a:cs typeface="Calibri"/>
              </a:rPr>
              <a:t>Wereldwijde toename in aantallen en diagnose steeds eerder. </a:t>
            </a:r>
            <a:br>
              <a:rPr lang="nl-NL" sz="1300" dirty="0">
                <a:latin typeface="Calibri" panose="020F0502020204030204" pitchFamily="34" charset="0"/>
                <a:cs typeface="Calibri"/>
              </a:rPr>
            </a:br>
            <a:br>
              <a:rPr lang="nl-NL" sz="1300" dirty="0">
                <a:latin typeface="Calibri" panose="020F0502020204030204" pitchFamily="34" charset="0"/>
                <a:cs typeface="Calibri"/>
              </a:rPr>
            </a:br>
            <a:r>
              <a:rPr lang="nl-NL" sz="1300">
                <a:solidFill>
                  <a:schemeClr val="bg1">
                    <a:lumMod val="50000"/>
                  </a:schemeClr>
                </a:solidFill>
                <a:latin typeface="Calibri"/>
                <a:ea typeface="Calibri"/>
                <a:cs typeface="Calibri"/>
              </a:rPr>
              <a:t>Nu 10% onder de 40 en </a:t>
            </a:r>
            <a:br>
              <a:rPr lang="nl-NL" sz="1300" dirty="0">
                <a:latin typeface="Calibri" panose="020F0502020204030204" pitchFamily="34" charset="0"/>
                <a:cs typeface="Calibri"/>
              </a:rPr>
            </a:br>
            <a:br>
              <a:rPr lang="nl-NL" sz="1300" dirty="0">
                <a:latin typeface="Calibri" panose="020F0502020204030204" pitchFamily="34" charset="0"/>
                <a:cs typeface="Calibri"/>
              </a:rPr>
            </a:br>
            <a:r>
              <a:rPr lang="nl-NL" sz="1300">
                <a:solidFill>
                  <a:schemeClr val="bg1">
                    <a:lumMod val="50000"/>
                  </a:schemeClr>
                </a:solidFill>
                <a:latin typeface="Calibri"/>
                <a:ea typeface="Calibri"/>
                <a:cs typeface="Calibri"/>
              </a:rPr>
              <a:t>Jongste patiënt ooit binnen het Expertisecentrum was 13 jaar</a:t>
            </a:r>
            <a:br>
              <a:rPr lang="nl-NL" sz="1300" dirty="0">
                <a:latin typeface="Calibri" panose="020F0502020204030204" pitchFamily="34" charset="0"/>
                <a:cs typeface="Calibri"/>
              </a:rPr>
            </a:br>
            <a:endParaRPr lang="nl-NL" sz="1300">
              <a:solidFill>
                <a:schemeClr val="bg1">
                  <a:lumMod val="50000"/>
                </a:schemeClr>
              </a:solidFill>
              <a:latin typeface="Calibri" panose="020F0502020204030204" pitchFamily="34" charset="0"/>
            </a:endParaRPr>
          </a:p>
          <a:p>
            <a:r>
              <a:rPr lang="nl-NL" sz="1300" dirty="0">
                <a:solidFill>
                  <a:schemeClr val="bg1">
                    <a:lumMod val="50000"/>
                  </a:schemeClr>
                </a:solidFill>
                <a:latin typeface="Calibri"/>
                <a:ea typeface="Calibri"/>
                <a:cs typeface="Calibri"/>
              </a:rPr>
              <a:t>Een reden van deze stijging is onderzoek. Hierdoor herkennen we eerder de symptomen en daarmee stellen we eerder</a:t>
            </a:r>
            <a:br>
              <a:rPr lang="nl-NL" sz="1300" dirty="0">
                <a:latin typeface="Calibri" panose="020F0502020204030204" pitchFamily="34" charset="0"/>
                <a:cs typeface="Calibri"/>
              </a:rPr>
            </a:br>
            <a:r>
              <a:rPr lang="nl-NL" sz="1300">
                <a:solidFill>
                  <a:schemeClr val="bg1">
                    <a:lumMod val="50000"/>
                  </a:schemeClr>
                </a:solidFill>
                <a:latin typeface="Calibri"/>
                <a:ea typeface="Calibri"/>
                <a:cs typeface="Calibri"/>
              </a:rPr>
              <a:t>de diagnose. </a:t>
            </a:r>
            <a:endParaRPr lang="nl-NL" sz="1300">
              <a:solidFill>
                <a:schemeClr val="bg1">
                  <a:lumMod val="50000"/>
                </a:schemeClr>
              </a:solidFill>
              <a:latin typeface="Calibri" panose="020F0502020204030204" pitchFamily="34" charset="0"/>
              <a:ea typeface="Calibri"/>
              <a:cs typeface="Calibri"/>
            </a:endParaRPr>
          </a:p>
          <a:p>
            <a:br>
              <a:rPr lang="nl-NL" sz="1300" dirty="0">
                <a:latin typeface="Calibri" panose="020F0502020204030204" pitchFamily="34" charset="0"/>
                <a:cs typeface="Calibri"/>
              </a:rPr>
            </a:br>
            <a:endParaRPr lang="nl-NL" sz="1300">
              <a:solidFill>
                <a:schemeClr val="bg1">
                  <a:lumMod val="50000"/>
                </a:schemeClr>
              </a:solidFill>
              <a:latin typeface="Calibri" panose="020F0502020204030204" pitchFamily="34" charset="0"/>
            </a:endParaRPr>
          </a:p>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5</a:t>
            </a:fld>
            <a:endParaRPr lang="nl-NL"/>
          </a:p>
        </p:txBody>
      </p:sp>
    </p:spTree>
    <p:extLst>
      <p:ext uri="{BB962C8B-B14F-4D97-AF65-F5344CB8AC3E}">
        <p14:creationId xmlns:p14="http://schemas.microsoft.com/office/powerpoint/2010/main" val="3989566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6246">
              <a:defRPr/>
            </a:pPr>
            <a:r>
              <a:rPr lang="nl-NL"/>
              <a:t>We willen u graag een video laten zien waarin Bas het belang van wetenschappelijk onderzoek en de rol van deelnemers hierin uitlegt.</a:t>
            </a:r>
          </a:p>
          <a:p>
            <a:pPr defTabSz="966246">
              <a:defRPr/>
            </a:pPr>
            <a:r>
              <a:rPr lang="nl-NL"/>
              <a:t>Deze video is gemaakt naar aanleiding van de Stevin premie die hij in 2022 gewonnen heeft.</a:t>
            </a:r>
          </a:p>
          <a:p>
            <a:pPr defTabSz="966246">
              <a:defRPr/>
            </a:pPr>
            <a:endParaRPr lang="nl-NL"/>
          </a:p>
          <a:p>
            <a:pPr defTabSz="966246">
              <a:defRPr/>
            </a:pPr>
            <a:r>
              <a:rPr lang="nl-NL" i="1">
                <a:solidFill>
                  <a:srgbClr val="FF0000"/>
                </a:solidFill>
              </a:rPr>
              <a:t>Wel internet nodig om deze video af te kunnen spelen! Hij is nog niet gedownload en op de USB geplaatst.</a:t>
            </a:r>
          </a:p>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6</a:t>
            </a:fld>
            <a:endParaRPr lang="nl-NL"/>
          </a:p>
        </p:txBody>
      </p:sp>
    </p:spTree>
    <p:extLst>
      <p:ext uri="{BB962C8B-B14F-4D97-AF65-F5344CB8AC3E}">
        <p14:creationId xmlns:p14="http://schemas.microsoft.com/office/powerpoint/2010/main" val="377709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Als het Research Support team binnen het Expertisecentrum voor Parkinson en Bewegingsstoornissen hebben wij verschillende taken. Vandaag zullen we ons focussen op de uitvoering van onderzoek en wat het voor u betekent om mee te doen aan onderzoek.</a:t>
            </a:r>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7</a:t>
            </a:fld>
            <a:endParaRPr lang="nl-NL"/>
          </a:p>
        </p:txBody>
      </p:sp>
    </p:spTree>
    <p:extLst>
      <p:ext uri="{BB962C8B-B14F-4D97-AF65-F5344CB8AC3E}">
        <p14:creationId xmlns:p14="http://schemas.microsoft.com/office/powerpoint/2010/main" val="329321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778F10-01A1-430E-AE20-FBEDBA92D690}" type="slidenum">
              <a:rPr lang="nl-NL" smtClean="0"/>
              <a:t>8</a:t>
            </a:fld>
            <a:endParaRPr lang="nl-NL"/>
          </a:p>
        </p:txBody>
      </p:sp>
    </p:spTree>
    <p:extLst>
      <p:ext uri="{BB962C8B-B14F-4D97-AF65-F5344CB8AC3E}">
        <p14:creationId xmlns:p14="http://schemas.microsoft.com/office/powerpoint/2010/main" val="2932912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6246">
              <a:defRPr/>
            </a:pPr>
            <a:r>
              <a:rPr lang="nl-NL" sz="1300"/>
              <a:t>Interventie: bijvoorbeeld medicijnen, motiverende bewegingsapp, therapieën en hulpmiddelen</a:t>
            </a:r>
          </a:p>
          <a:p>
            <a:endParaRPr lang="nl-NL"/>
          </a:p>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9</a:t>
            </a:fld>
            <a:endParaRPr lang="nl-NL"/>
          </a:p>
        </p:txBody>
      </p:sp>
    </p:spTree>
    <p:extLst>
      <p:ext uri="{BB962C8B-B14F-4D97-AF65-F5344CB8AC3E}">
        <p14:creationId xmlns:p14="http://schemas.microsoft.com/office/powerpoint/2010/main" val="340034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Medicijnonderzoek valt onder het interventie onderzoek. Om hier iets dieper op in te gaan geeft dit schema overzichtelijk weer dat een medicijn 3 fasen doorloopt voordat het op de markt komt.</a:t>
            </a:r>
          </a:p>
          <a:p>
            <a:endParaRPr lang="nl-NL"/>
          </a:p>
          <a:p>
            <a:r>
              <a:rPr lang="nl-NL"/>
              <a:t>Toelichting schema met fase 1, 2 en 3.</a:t>
            </a:r>
          </a:p>
          <a:p>
            <a:endParaRPr lang="nl-NL"/>
          </a:p>
          <a:p>
            <a:r>
              <a:rPr lang="nl-NL" sz="1300" b="1">
                <a:latin typeface="Segoe UI" panose="020B0502040204020203" pitchFamily="34" charset="0"/>
              </a:rPr>
              <a:t>Medicijnonderzoek inhoud</a:t>
            </a:r>
          </a:p>
          <a:p>
            <a:r>
              <a:rPr lang="nl-NL" sz="1300">
                <a:latin typeface="Segoe UI" panose="020B0502040204020203" pitchFamily="34" charset="0"/>
              </a:rPr>
              <a:t>- toediening pil of injectie</a:t>
            </a:r>
            <a:br>
              <a:rPr lang="nl-NL" sz="1300">
                <a:latin typeface="Segoe UI" panose="020B0502040204020203" pitchFamily="34" charset="0"/>
              </a:rPr>
            </a:br>
            <a:r>
              <a:rPr lang="nl-NL" sz="1300">
                <a:latin typeface="Segoe UI" panose="020B0502040204020203" pitchFamily="34" charset="0"/>
              </a:rPr>
              <a:t>- opname in het ziekenhuis</a:t>
            </a:r>
            <a:br>
              <a:rPr lang="nl-NL" sz="1300">
                <a:latin typeface="Segoe UI" panose="020B0502040204020203" pitchFamily="34" charset="0"/>
              </a:rPr>
            </a:br>
            <a:r>
              <a:rPr lang="nl-NL" sz="1300">
                <a:latin typeface="Segoe UI" panose="020B0502040204020203" pitchFamily="34" charset="0"/>
              </a:rPr>
              <a:t>- registratie van alle bijwerkingen</a:t>
            </a:r>
            <a:br>
              <a:rPr lang="nl-NL" sz="1300">
                <a:latin typeface="Segoe UI" panose="020B0502040204020203" pitchFamily="34" charset="0"/>
              </a:rPr>
            </a:br>
            <a:r>
              <a:rPr lang="nl-NL" sz="1300">
                <a:latin typeface="Segoe UI" panose="020B0502040204020203" pitchFamily="34" charset="0"/>
              </a:rPr>
              <a:t>- placebogroep</a:t>
            </a:r>
          </a:p>
          <a:p>
            <a:endParaRPr lang="nl-NL" sz="1300">
              <a:latin typeface="Segoe UI" panose="020B0502040204020203" pitchFamily="34" charset="0"/>
            </a:endParaRPr>
          </a:p>
          <a:p>
            <a:r>
              <a:rPr lang="nl-NL" sz="1300" b="1">
                <a:solidFill>
                  <a:srgbClr val="666666"/>
                </a:solidFill>
                <a:latin typeface="Roche Sans"/>
              </a:rPr>
              <a:t>Placebogroep</a:t>
            </a:r>
          </a:p>
          <a:p>
            <a:r>
              <a:rPr lang="nl-NL" sz="1300">
                <a:solidFill>
                  <a:srgbClr val="666666"/>
                </a:solidFill>
                <a:latin typeface="Roche Sans"/>
              </a:rPr>
              <a:t>Door de resultaten van deze twee groepen te vergelijken kunnen de onderzoekers bepalen of de veranderingen die gezien worden door het onderzoeksmiddel worden veroorzaakt, of dat die bij toeval optreden.</a:t>
            </a:r>
          </a:p>
          <a:p>
            <a:endParaRPr lang="nl-NL" sz="1300">
              <a:solidFill>
                <a:srgbClr val="666666"/>
              </a:solidFill>
              <a:latin typeface="Roche Sans"/>
            </a:endParaRPr>
          </a:p>
          <a:p>
            <a:pPr defTabSz="1402893">
              <a:defRPr/>
            </a:pPr>
            <a:r>
              <a:rPr lang="nl-NL" sz="1300">
                <a:solidFill>
                  <a:schemeClr val="bg1">
                    <a:lumMod val="50000"/>
                  </a:schemeClr>
                </a:solidFill>
                <a:latin typeface="Calibri" panose="020F0502020204030204" pitchFamily="34" charset="0"/>
                <a:cs typeface="Calibri" panose="020F0502020204030204" pitchFamily="34" charset="0"/>
              </a:rPr>
              <a:t>Wie in welke groep is ingedeeld:</a:t>
            </a:r>
            <a:br>
              <a:rPr lang="nl-NL" sz="1300">
                <a:solidFill>
                  <a:schemeClr val="bg1">
                    <a:lumMod val="50000"/>
                  </a:schemeClr>
                </a:solidFill>
                <a:latin typeface="Calibri" panose="020F0502020204030204" pitchFamily="34" charset="0"/>
                <a:cs typeface="Calibri" panose="020F0502020204030204" pitchFamily="34" charset="0"/>
              </a:rPr>
            </a:br>
            <a:r>
              <a:rPr lang="nl-NL" sz="1300">
                <a:solidFill>
                  <a:schemeClr val="bg1">
                    <a:lumMod val="50000"/>
                  </a:schemeClr>
                </a:solidFill>
                <a:latin typeface="Calibri" panose="020F0502020204030204" pitchFamily="34" charset="0"/>
                <a:cs typeface="Calibri" panose="020F0502020204030204" pitchFamily="34" charset="0"/>
              </a:rPr>
              <a:t>- is willekeurig </a:t>
            </a:r>
            <a:br>
              <a:rPr lang="nl-NL" sz="1300">
                <a:solidFill>
                  <a:schemeClr val="bg1">
                    <a:lumMod val="50000"/>
                  </a:schemeClr>
                </a:solidFill>
                <a:latin typeface="Calibri" panose="020F0502020204030204" pitchFamily="34" charset="0"/>
                <a:cs typeface="Calibri" panose="020F0502020204030204" pitchFamily="34" charset="0"/>
              </a:rPr>
            </a:br>
            <a:r>
              <a:rPr lang="nl-NL" sz="1300">
                <a:solidFill>
                  <a:schemeClr val="bg1">
                    <a:lumMod val="50000"/>
                  </a:schemeClr>
                </a:solidFill>
                <a:latin typeface="Calibri" panose="020F0502020204030204" pitchFamily="34" charset="0"/>
                <a:cs typeface="Calibri" panose="020F0502020204030204" pitchFamily="34" charset="0"/>
              </a:rPr>
              <a:t>- is gedurende het gehele onderzoek onbekend, ook voor de onderzoeker (dubbelblind)</a:t>
            </a:r>
          </a:p>
          <a:p>
            <a:pPr defTabSz="1402893">
              <a:defRPr/>
            </a:pPr>
            <a:r>
              <a:rPr lang="nl-NL" sz="1300">
                <a:solidFill>
                  <a:schemeClr val="bg1">
                    <a:lumMod val="50000"/>
                  </a:schemeClr>
                </a:solidFill>
                <a:latin typeface="Calibri" panose="020F0502020204030204" pitchFamily="34" charset="0"/>
                <a:cs typeface="Calibri" panose="020F0502020204030204" pitchFamily="34" charset="0"/>
              </a:rPr>
              <a:t>Dit om de resultaten niet te beïnvloeden.</a:t>
            </a:r>
            <a:br>
              <a:rPr lang="nl-NL" sz="1300">
                <a:solidFill>
                  <a:schemeClr val="bg1">
                    <a:lumMod val="50000"/>
                  </a:schemeClr>
                </a:solidFill>
                <a:latin typeface="Calibri" panose="020F0502020204030204" pitchFamily="34" charset="0"/>
                <a:cs typeface="Calibri" panose="020F0502020204030204" pitchFamily="34" charset="0"/>
              </a:rPr>
            </a:br>
            <a:br>
              <a:rPr lang="nl-NL" sz="1300">
                <a:solidFill>
                  <a:schemeClr val="bg1">
                    <a:lumMod val="50000"/>
                  </a:schemeClr>
                </a:solidFill>
                <a:latin typeface="Calibri" panose="020F0502020204030204" pitchFamily="34" charset="0"/>
                <a:cs typeface="Calibri" panose="020F0502020204030204" pitchFamily="34" charset="0"/>
              </a:rPr>
            </a:br>
            <a:r>
              <a:rPr lang="nl-NL" sz="1300">
                <a:solidFill>
                  <a:schemeClr val="bg1">
                    <a:lumMod val="50000"/>
                  </a:schemeClr>
                </a:solidFill>
                <a:latin typeface="Calibri" panose="020F0502020204030204" pitchFamily="34" charset="0"/>
                <a:cs typeface="Calibri" panose="020F0502020204030204" pitchFamily="34" charset="0"/>
              </a:rPr>
              <a:t>Mocht de veiligheid van de deelnemer in gevaar zijn dan kan de onderzoeker hier wel achter komen.</a:t>
            </a:r>
          </a:p>
          <a:p>
            <a:endParaRPr lang="nl-NL" sz="1300"/>
          </a:p>
          <a:p>
            <a:endParaRPr lang="nl-NL"/>
          </a:p>
        </p:txBody>
      </p:sp>
      <p:sp>
        <p:nvSpPr>
          <p:cNvPr id="4" name="Tijdelijke aanduiding voor dianummer 3"/>
          <p:cNvSpPr>
            <a:spLocks noGrp="1"/>
          </p:cNvSpPr>
          <p:nvPr>
            <p:ph type="sldNum" sz="quarter" idx="5"/>
          </p:nvPr>
        </p:nvSpPr>
        <p:spPr/>
        <p:txBody>
          <a:bodyPr/>
          <a:lstStyle/>
          <a:p>
            <a:fld id="{9A778F10-01A1-430E-AE20-FBEDBA92D690}" type="slidenum">
              <a:rPr lang="nl-NL" smtClean="0"/>
              <a:t>10</a:t>
            </a:fld>
            <a:endParaRPr lang="nl-NL"/>
          </a:p>
        </p:txBody>
      </p:sp>
    </p:spTree>
    <p:extLst>
      <p:ext uri="{BB962C8B-B14F-4D97-AF65-F5344CB8AC3E}">
        <p14:creationId xmlns:p14="http://schemas.microsoft.com/office/powerpoint/2010/main" val="123698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B8AF4-905B-105D-3EBC-6A485E0953F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E02D6E2-3221-03D4-A031-052924DB92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B4E9B1-C5A0-68B4-7326-89CD2A474685}"/>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5" name="Tijdelijke aanduiding voor voettekst 4">
            <a:extLst>
              <a:ext uri="{FF2B5EF4-FFF2-40B4-BE49-F238E27FC236}">
                <a16:creationId xmlns:a16="http://schemas.microsoft.com/office/drawing/2014/main" id="{D2980D25-DDD6-1EEB-0B4E-616EB3D7FC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59DA7D-D896-FEDD-108D-0967C67BC507}"/>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332438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53EEA-D2A3-6361-C577-DE2B123A5A1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4FF1242-98AD-67A3-C091-6DFF3DFE724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BBF3492-01C9-FFE1-9D6A-9B0D5D2BA135}"/>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5" name="Tijdelijke aanduiding voor voettekst 4">
            <a:extLst>
              <a:ext uri="{FF2B5EF4-FFF2-40B4-BE49-F238E27FC236}">
                <a16:creationId xmlns:a16="http://schemas.microsoft.com/office/drawing/2014/main" id="{0BD0CBD7-F048-E722-F288-4FD0F32321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358EDB-49D1-68E5-6936-429E11FBBD6B}"/>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1297179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82B5602-FA64-4BEC-3038-18260BB7871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0FBDD6B-836C-708D-2551-1EC4D792643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95A1A7-C179-CCE9-B89F-B4BCF1DC9203}"/>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5" name="Tijdelijke aanduiding voor voettekst 4">
            <a:extLst>
              <a:ext uri="{FF2B5EF4-FFF2-40B4-BE49-F238E27FC236}">
                <a16:creationId xmlns:a16="http://schemas.microsoft.com/office/drawing/2014/main" id="{C6581DD3-5A52-1D6A-2205-5E1DF01FB4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A6A8052-EF7F-294A-DB57-F70B5EAC93E1}"/>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177543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r>
              <a:rPr lang="nl-NL"/>
              <a:t>&lt;Datum&gt;</a:t>
            </a:r>
          </a:p>
        </p:txBody>
      </p:sp>
      <p:sp>
        <p:nvSpPr>
          <p:cNvPr id="4" name="Tijdelijke aanduiding voor voettekst 3"/>
          <p:cNvSpPr>
            <a:spLocks noGrp="1"/>
          </p:cNvSpPr>
          <p:nvPr>
            <p:ph type="ftr" sz="quarter" idx="11"/>
          </p:nvPr>
        </p:nvSpPr>
        <p:spPr/>
        <p:txBody>
          <a:bodyPr/>
          <a:lstStyle/>
          <a:p>
            <a:r>
              <a:rPr lang="nl-NL"/>
              <a:t>&lt;Titel van de presentatie&gt;</a:t>
            </a:r>
          </a:p>
        </p:txBody>
      </p:sp>
      <p:sp>
        <p:nvSpPr>
          <p:cNvPr id="5" name="Tijdelijke aanduiding voor dianummer 4"/>
          <p:cNvSpPr>
            <a:spLocks noGrp="1"/>
          </p:cNvSpPr>
          <p:nvPr>
            <p:ph type="sldNum" sz="quarter" idx="12"/>
          </p:nvPr>
        </p:nvSpPr>
        <p:spPr/>
        <p:txBody>
          <a:bodyPr/>
          <a:lstStyle/>
          <a:p>
            <a:r>
              <a:rPr lang="nl-NL"/>
              <a:t>Pagina </a:t>
            </a:r>
            <a:fld id="{7FC9B413-936F-403B-BC98-20250EBFF374}" type="slidenum">
              <a:rPr lang="nl-NL" smtClean="0"/>
              <a:pPr/>
              <a:t>‹nr.›</a:t>
            </a:fld>
            <a:endParaRPr lang="nl-NL"/>
          </a:p>
        </p:txBody>
      </p:sp>
      <p:sp>
        <p:nvSpPr>
          <p:cNvPr id="6" name="Ondertitel 2"/>
          <p:cNvSpPr>
            <a:spLocks noGrp="1"/>
          </p:cNvSpPr>
          <p:nvPr>
            <p:ph type="subTitle" idx="1"/>
          </p:nvPr>
        </p:nvSpPr>
        <p:spPr>
          <a:xfrm>
            <a:off x="696000" y="2034668"/>
            <a:ext cx="10800000" cy="711200"/>
          </a:xfrm>
        </p:spPr>
        <p:txBody>
          <a:bodyPr>
            <a:noAutofit/>
          </a:bodyPr>
          <a:lstStyle>
            <a:lvl1pPr marL="0" indent="0" algn="l">
              <a:lnSpc>
                <a:spcPts val="5600"/>
              </a:lnSpc>
              <a:buNone/>
              <a:defRPr sz="53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Klikken om de ondertitelstijl van het model te bewerken</a:t>
            </a:r>
          </a:p>
        </p:txBody>
      </p:sp>
    </p:spTree>
    <p:extLst>
      <p:ext uri="{BB962C8B-B14F-4D97-AF65-F5344CB8AC3E}">
        <p14:creationId xmlns:p14="http://schemas.microsoft.com/office/powerpoint/2010/main" val="1012736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eldia 2">
    <p:spTree>
      <p:nvGrpSpPr>
        <p:cNvPr id="1" name=""/>
        <p:cNvGrpSpPr/>
        <p:nvPr/>
      </p:nvGrpSpPr>
      <p:grpSpPr>
        <a:xfrm>
          <a:off x="0" y="0"/>
          <a:ext cx="0" cy="0"/>
          <a:chOff x="0" y="0"/>
          <a:chExt cx="0" cy="0"/>
        </a:xfrm>
      </p:grpSpPr>
      <p:sp>
        <p:nvSpPr>
          <p:cNvPr id="7" name="Rechthoek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el 1"/>
          <p:cNvSpPr>
            <a:spLocks noGrp="1"/>
          </p:cNvSpPr>
          <p:nvPr>
            <p:ph type="ctrTitle"/>
          </p:nvPr>
        </p:nvSpPr>
        <p:spPr>
          <a:xfrm>
            <a:off x="1128000" y="1256035"/>
            <a:ext cx="9936000" cy="711200"/>
          </a:xfrm>
        </p:spPr>
        <p:txBody>
          <a:bodyPr/>
          <a:lstStyle>
            <a:lvl1pPr>
              <a:defRPr>
                <a:solidFill>
                  <a:schemeClr val="tx2"/>
                </a:solidFill>
              </a:defRPr>
            </a:lvl1pPr>
          </a:lstStyle>
          <a:p>
            <a:r>
              <a:rPr lang="nl-NL"/>
              <a:t>Klik om stijl te bewerken</a:t>
            </a:r>
          </a:p>
        </p:txBody>
      </p:sp>
      <p:sp>
        <p:nvSpPr>
          <p:cNvPr id="3" name="Ondertitel 2"/>
          <p:cNvSpPr>
            <a:spLocks noGrp="1"/>
          </p:cNvSpPr>
          <p:nvPr>
            <p:ph type="subTitle" idx="1"/>
          </p:nvPr>
        </p:nvSpPr>
        <p:spPr>
          <a:xfrm>
            <a:off x="1127387" y="1902781"/>
            <a:ext cx="9936000" cy="711200"/>
          </a:xfrm>
        </p:spPr>
        <p:txBody>
          <a:bodyPr>
            <a:noAutofit/>
          </a:bodyPr>
          <a:lstStyle>
            <a:lvl1pPr marL="0" indent="0" algn="l">
              <a:lnSpc>
                <a:spcPts val="5600"/>
              </a:lnSpc>
              <a:buNone/>
              <a:defRPr sz="53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Klikken om de ondertitelstijl van het model te bewerken</a:t>
            </a:r>
          </a:p>
        </p:txBody>
      </p:sp>
      <p:sp>
        <p:nvSpPr>
          <p:cNvPr id="11" name="Rechthoek 10"/>
          <p:cNvSpPr/>
          <p:nvPr/>
        </p:nvSpPr>
        <p:spPr>
          <a:xfrm>
            <a:off x="695333" y="4944000"/>
            <a:ext cx="10800000" cy="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4" name="Tijdelijke aanduiding voor tekst 13"/>
          <p:cNvSpPr>
            <a:spLocks noGrp="1"/>
          </p:cNvSpPr>
          <p:nvPr>
            <p:ph type="body" sz="quarter" idx="10"/>
          </p:nvPr>
        </p:nvSpPr>
        <p:spPr>
          <a:xfrm>
            <a:off x="1128001" y="3543437"/>
            <a:ext cx="7128209" cy="846667"/>
          </a:xfrm>
        </p:spPr>
        <p:txBody>
          <a:bodyPr>
            <a:noAutofit/>
          </a:bodyPr>
          <a:lstStyle>
            <a:lvl1pPr marL="0" indent="0" algn="l">
              <a:buNone/>
              <a:defRPr>
                <a:solidFill>
                  <a:schemeClr val="tx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000" y="5844595"/>
            <a:ext cx="3253800" cy="405451"/>
          </a:xfrm>
          <a:prstGeom prst="rect">
            <a:avLst/>
          </a:prstGeom>
        </p:spPr>
      </p:pic>
      <p:sp>
        <p:nvSpPr>
          <p:cNvPr id="9" name="Rechthoek 8"/>
          <p:cNvSpPr/>
          <p:nvPr/>
        </p:nvSpPr>
        <p:spPr>
          <a:xfrm>
            <a:off x="696000" y="624000"/>
            <a:ext cx="10800000" cy="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27582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AA75B-AB13-109D-F331-F98C830A4F2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E691BDD-2F42-5784-24A6-AEAEB1FBE17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E2F02E-D990-5803-26EF-E749687FC079}"/>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5" name="Tijdelijke aanduiding voor voettekst 4">
            <a:extLst>
              <a:ext uri="{FF2B5EF4-FFF2-40B4-BE49-F238E27FC236}">
                <a16:creationId xmlns:a16="http://schemas.microsoft.com/office/drawing/2014/main" id="{67E8748B-1766-F4C0-F875-6D103D9E6A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D5444D-3A53-BE3E-3D00-0EAAD77DAF53}"/>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187715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C0BBE-75A0-4088-AD4E-EE30DD738BB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8BC2945-8B05-04A2-01DB-9ED12E037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C75A5F1-F029-435B-6E05-A2D6B833E0C3}"/>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5" name="Tijdelijke aanduiding voor voettekst 4">
            <a:extLst>
              <a:ext uri="{FF2B5EF4-FFF2-40B4-BE49-F238E27FC236}">
                <a16:creationId xmlns:a16="http://schemas.microsoft.com/office/drawing/2014/main" id="{F0122D33-6D1A-F035-C397-6720ED6D01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32AC83-8632-5A6A-71EC-269CB7B15249}"/>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412709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6D051-98F1-82EB-EF93-BC9C7293F56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ABE1723-423C-5860-09EC-662DDF62B71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47C79F-A441-8AAD-773C-A15E39003ED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BE10579-5104-70B1-5DAD-328CAF9A4937}"/>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6" name="Tijdelijke aanduiding voor voettekst 5">
            <a:extLst>
              <a:ext uri="{FF2B5EF4-FFF2-40B4-BE49-F238E27FC236}">
                <a16:creationId xmlns:a16="http://schemas.microsoft.com/office/drawing/2014/main" id="{FC783F8B-5372-627F-FBD5-34C148A343E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D93317-ED61-453C-8765-F7E42C523639}"/>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322620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DCE7C-5230-1EA5-9A8C-C4BA9FF070E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782B091-4BD6-03C0-879C-910A447B2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35C6900-05C0-21E1-C52E-FA017CB8BCF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D6FFC70-D3FB-D552-8252-1FF80DCB8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E9D5432-D06D-E494-DA8E-4FE2B5BC219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A434B7A-3867-553F-1D45-9E677449C157}"/>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8" name="Tijdelijke aanduiding voor voettekst 7">
            <a:extLst>
              <a:ext uri="{FF2B5EF4-FFF2-40B4-BE49-F238E27FC236}">
                <a16:creationId xmlns:a16="http://schemas.microsoft.com/office/drawing/2014/main" id="{F90C8574-929E-7E10-EF21-3D801F27AEE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55C62DF-53E3-396C-068A-DA2EFCC13B14}"/>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99314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0FF0C6-DA03-60BB-65FA-2160C4997D2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7552778-BFE6-2F88-DA8F-1ADF29157B11}"/>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4" name="Tijdelijke aanduiding voor voettekst 3">
            <a:extLst>
              <a:ext uri="{FF2B5EF4-FFF2-40B4-BE49-F238E27FC236}">
                <a16:creationId xmlns:a16="http://schemas.microsoft.com/office/drawing/2014/main" id="{C1CB6C67-AE0D-ABFD-E242-C8C908D9429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952D741-6FF1-1F41-1CFA-08B89B417E87}"/>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1884851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13DDA2C-81D8-C1D5-CF30-B198EA5C314F}"/>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3" name="Tijdelijke aanduiding voor voettekst 2">
            <a:extLst>
              <a:ext uri="{FF2B5EF4-FFF2-40B4-BE49-F238E27FC236}">
                <a16:creationId xmlns:a16="http://schemas.microsoft.com/office/drawing/2014/main" id="{01E13DEE-8573-93C6-3D7E-A66AA85A3BC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6FEFD60C-B669-7799-17E2-DB797211196A}"/>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23164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F0B7B-AB38-7C67-7FBE-FBCAF71FD4F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04367AA-255B-312A-E899-299B46C73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33FDB7-9C51-CA87-D0C4-7E6460CFB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E3695A-37C3-E771-44F6-80C5CAE8C88D}"/>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6" name="Tijdelijke aanduiding voor voettekst 5">
            <a:extLst>
              <a:ext uri="{FF2B5EF4-FFF2-40B4-BE49-F238E27FC236}">
                <a16:creationId xmlns:a16="http://schemas.microsoft.com/office/drawing/2014/main" id="{3BAC0782-4C1F-DAF6-5EC6-871C5AF9C20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D350A9-6A3E-2884-0FB2-908A5398D1C8}"/>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61612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A084F4-3E6D-E4A7-6604-4EC952A1029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D69E4BB-818F-84C8-C3B3-4104765921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9EBF61A-5C35-2B0F-A60C-64922A873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DCE8975-68DF-CA5B-D1C0-819FE4E4C5E7}"/>
              </a:ext>
            </a:extLst>
          </p:cNvPr>
          <p:cNvSpPr>
            <a:spLocks noGrp="1"/>
          </p:cNvSpPr>
          <p:nvPr>
            <p:ph type="dt" sz="half" idx="10"/>
          </p:nvPr>
        </p:nvSpPr>
        <p:spPr/>
        <p:txBody>
          <a:bodyPr/>
          <a:lstStyle/>
          <a:p>
            <a:fld id="{1BB557D6-3909-4D48-82D9-798BF2377472}" type="datetimeFigureOut">
              <a:rPr lang="nl-NL" smtClean="0"/>
              <a:t>31-3-2026</a:t>
            </a:fld>
            <a:endParaRPr lang="nl-NL"/>
          </a:p>
        </p:txBody>
      </p:sp>
      <p:sp>
        <p:nvSpPr>
          <p:cNvPr id="6" name="Tijdelijke aanduiding voor voettekst 5">
            <a:extLst>
              <a:ext uri="{FF2B5EF4-FFF2-40B4-BE49-F238E27FC236}">
                <a16:creationId xmlns:a16="http://schemas.microsoft.com/office/drawing/2014/main" id="{F5EAE6DE-5143-FF40-F82A-3F3910990D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EE3CF64-AAE6-33A2-7994-B785D3533441}"/>
              </a:ext>
            </a:extLst>
          </p:cNvPr>
          <p:cNvSpPr>
            <a:spLocks noGrp="1"/>
          </p:cNvSpPr>
          <p:nvPr>
            <p:ph type="sldNum" sz="quarter" idx="12"/>
          </p:nvPr>
        </p:nvSpPr>
        <p:spPr/>
        <p:txBody>
          <a:bodyPr/>
          <a:lstStyle/>
          <a:p>
            <a:fld id="{E3655E93-27AE-4742-A67D-D6CF72879ACD}" type="slidenum">
              <a:rPr lang="nl-NL" smtClean="0"/>
              <a:t>‹nr.›</a:t>
            </a:fld>
            <a:endParaRPr lang="nl-NL"/>
          </a:p>
        </p:txBody>
      </p:sp>
    </p:spTree>
    <p:extLst>
      <p:ext uri="{BB962C8B-B14F-4D97-AF65-F5344CB8AC3E}">
        <p14:creationId xmlns:p14="http://schemas.microsoft.com/office/powerpoint/2010/main" val="352905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8C2ED20-5CD6-E088-CF51-D7A23B3DAF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2E69613-5D05-84DE-9001-1224C2E9C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979ABD-CE3A-9390-AC52-24DC4F5ED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557D6-3909-4D48-82D9-798BF2377472}" type="datetimeFigureOut">
              <a:rPr lang="nl-NL" smtClean="0"/>
              <a:t>31-3-2026</a:t>
            </a:fld>
            <a:endParaRPr lang="nl-NL"/>
          </a:p>
        </p:txBody>
      </p:sp>
      <p:sp>
        <p:nvSpPr>
          <p:cNvPr id="5" name="Tijdelijke aanduiding voor voettekst 4">
            <a:extLst>
              <a:ext uri="{FF2B5EF4-FFF2-40B4-BE49-F238E27FC236}">
                <a16:creationId xmlns:a16="http://schemas.microsoft.com/office/drawing/2014/main" id="{0200FF00-03FB-3A01-4DB8-A1F6CC664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FDC1425-B6B6-C4F4-0710-72FDD0DF2B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55E93-27AE-4742-A67D-D6CF72879ACD}" type="slidenum">
              <a:rPr lang="nl-NL" smtClean="0"/>
              <a:t>‹nr.›</a:t>
            </a:fld>
            <a:endParaRPr lang="nl-NL"/>
          </a:p>
        </p:txBody>
      </p:sp>
    </p:spTree>
    <p:extLst>
      <p:ext uri="{BB962C8B-B14F-4D97-AF65-F5344CB8AC3E}">
        <p14:creationId xmlns:p14="http://schemas.microsoft.com/office/powerpoint/2010/main" val="194379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radboudumc.nl/geuronderzoe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mailto:info@onderzoek-parkinson.nl"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radboudumc.nl/onderzoek-parkinson"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58.jpeg"/><Relationship Id="rId7" Type="http://schemas.openxmlformats.org/officeDocument/2006/relationships/image" Target="../media/image62.jpeg"/><Relationship Id="rId12" Type="http://schemas.openxmlformats.org/officeDocument/2006/relationships/image" Target="../media/image67.jpeg"/><Relationship Id="rId17" Type="http://schemas.openxmlformats.org/officeDocument/2006/relationships/image" Target="../media/image72.png"/><Relationship Id="rId2" Type="http://schemas.openxmlformats.org/officeDocument/2006/relationships/notesSlide" Target="../notesSlides/notesSlide22.xml"/><Relationship Id="rId16"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69.jpeg"/></Relationships>
</file>

<file path=ppt/slides/_rels/slide24.xml.rels><?xml version="1.0" encoding="UTF-8" standalone="yes"?>
<Relationships xmlns="http://schemas.openxmlformats.org/package/2006/relationships"><Relationship Id="rId3" Type="http://schemas.openxmlformats.org/officeDocument/2006/relationships/hyperlink" Target="http://www.radboudumc.nl/onderzoek-parkinson"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mailto:info@onderzoek-parkinson.n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cdE7MeoM_uw&amp;embeds_referring_euri=https%3A%2F%2Fwww.radboudumc.nl%2F&amp;embeds_referring_origin=https%3A%2F%2Fwww.radboudumc.nl&amp;source_ve_path=Mjg2NjY&amp;feature=emb_log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3E609-B702-A8C9-B3BC-232A30844E54}"/>
              </a:ext>
            </a:extLst>
          </p:cNvPr>
          <p:cNvSpPr>
            <a:spLocks noGrp="1"/>
          </p:cNvSpPr>
          <p:nvPr>
            <p:ph type="title"/>
          </p:nvPr>
        </p:nvSpPr>
        <p:spPr>
          <a:xfrm>
            <a:off x="2134565" y="709105"/>
            <a:ext cx="10515600" cy="1325563"/>
          </a:xfrm>
        </p:spPr>
        <p:txBody>
          <a:bodyPr>
            <a:normAutofit/>
          </a:bodyPr>
          <a:lstStyle/>
          <a:p>
            <a:r>
              <a:rPr lang="nl-NL" sz="4800" dirty="0">
                <a:latin typeface="Arial" panose="020B0604020202020204" pitchFamily="34" charset="0"/>
                <a:cs typeface="Arial" panose="020B0604020202020204" pitchFamily="34" charset="0"/>
              </a:rPr>
              <a:t>Parkinson Café Doetinchem</a:t>
            </a:r>
          </a:p>
        </p:txBody>
      </p:sp>
      <p:sp>
        <p:nvSpPr>
          <p:cNvPr id="3" name="Ondertitel 2">
            <a:extLst>
              <a:ext uri="{FF2B5EF4-FFF2-40B4-BE49-F238E27FC236}">
                <a16:creationId xmlns:a16="http://schemas.microsoft.com/office/drawing/2014/main" id="{9B3D181D-D1FD-508C-96E6-FBAC28420627}"/>
              </a:ext>
            </a:extLst>
          </p:cNvPr>
          <p:cNvSpPr>
            <a:spLocks noGrp="1"/>
          </p:cNvSpPr>
          <p:nvPr>
            <p:ph type="subTitle" idx="1"/>
          </p:nvPr>
        </p:nvSpPr>
        <p:spPr>
          <a:xfrm>
            <a:off x="696000" y="2034668"/>
            <a:ext cx="10800000" cy="4736522"/>
          </a:xfrm>
        </p:spPr>
        <p:txBody>
          <a:bodyPr/>
          <a:lstStyle/>
          <a:p>
            <a:r>
              <a:rPr lang="nl-NL" sz="4000" dirty="0"/>
              <a:t>Deelnemen aan wetenschappelijk onderzoek bij </a:t>
            </a:r>
            <a:br>
              <a:rPr lang="nl-NL" sz="4000" dirty="0"/>
            </a:br>
            <a:r>
              <a:rPr lang="nl-NL" sz="4000" dirty="0"/>
              <a:t>het Expertisecentrum voor Parkinson en Bewegingsstoornissen</a:t>
            </a:r>
          </a:p>
          <a:p>
            <a:r>
              <a:rPr lang="nl-NL" sz="3600" dirty="0"/>
              <a:t>Brenda Bouten, Anita van </a:t>
            </a:r>
            <a:r>
              <a:rPr lang="nl-NL" sz="3600" dirty="0" err="1"/>
              <a:t>Litsenburg</a:t>
            </a:r>
            <a:endParaRPr lang="nl-NL" sz="3600" dirty="0">
              <a:ea typeface="Calibri"/>
              <a:cs typeface="Calibri"/>
            </a:endParaRPr>
          </a:p>
          <a:p>
            <a:r>
              <a:rPr lang="nl-NL" sz="3600" dirty="0"/>
              <a:t>25 maart 2026</a:t>
            </a:r>
            <a:endParaRPr lang="nl-NL" sz="3600" dirty="0">
              <a:ea typeface="Calibri"/>
              <a:cs typeface="Calibri"/>
            </a:endParaRPr>
          </a:p>
          <a:p>
            <a:endParaRPr lang="nl-NL" dirty="0"/>
          </a:p>
        </p:txBody>
      </p:sp>
    </p:spTree>
    <p:extLst>
      <p:ext uri="{BB962C8B-B14F-4D97-AF65-F5344CB8AC3E}">
        <p14:creationId xmlns:p14="http://schemas.microsoft.com/office/powerpoint/2010/main" val="159937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4B5FE-730E-A0B4-C8A2-6536970CB627}"/>
              </a:ext>
            </a:extLst>
          </p:cNvPr>
          <p:cNvSpPr>
            <a:spLocks noGrp="1"/>
          </p:cNvSpPr>
          <p:nvPr>
            <p:ph type="title"/>
          </p:nvPr>
        </p:nvSpPr>
        <p:spPr/>
        <p:txBody>
          <a:bodyPr/>
          <a:lstStyle/>
          <a:p>
            <a:r>
              <a:rPr lang="nl-NL"/>
              <a:t>Interventie onderzoek</a:t>
            </a:r>
          </a:p>
        </p:txBody>
      </p:sp>
      <p:sp>
        <p:nvSpPr>
          <p:cNvPr id="3" name="Ondertitel 2">
            <a:extLst>
              <a:ext uri="{FF2B5EF4-FFF2-40B4-BE49-F238E27FC236}">
                <a16:creationId xmlns:a16="http://schemas.microsoft.com/office/drawing/2014/main" id="{97860C9A-A1FC-AEF0-8B9D-CDA04ED36391}"/>
              </a:ext>
            </a:extLst>
          </p:cNvPr>
          <p:cNvSpPr>
            <a:spLocks noGrp="1"/>
          </p:cNvSpPr>
          <p:nvPr>
            <p:ph type="subTitle" idx="1"/>
          </p:nvPr>
        </p:nvSpPr>
        <p:spPr/>
        <p:txBody>
          <a:bodyPr/>
          <a:lstStyle/>
          <a:p>
            <a:r>
              <a:rPr lang="nl-NL" sz="4267"/>
              <a:t>Fasen medicijnonderzoek</a:t>
            </a:r>
          </a:p>
        </p:txBody>
      </p:sp>
      <p:pic>
        <p:nvPicPr>
          <p:cNvPr id="5" name="Afbeelding 4">
            <a:extLst>
              <a:ext uri="{FF2B5EF4-FFF2-40B4-BE49-F238E27FC236}">
                <a16:creationId xmlns:a16="http://schemas.microsoft.com/office/drawing/2014/main" id="{FB10FB68-9254-7963-3241-7507ED3DDFD9}"/>
              </a:ext>
            </a:extLst>
          </p:cNvPr>
          <p:cNvPicPr>
            <a:picLocks noChangeAspect="1"/>
          </p:cNvPicPr>
          <p:nvPr/>
        </p:nvPicPr>
        <p:blipFill>
          <a:blip r:embed="rId3"/>
          <a:stretch>
            <a:fillRect/>
          </a:stretch>
        </p:blipFill>
        <p:spPr>
          <a:xfrm>
            <a:off x="696001" y="3025409"/>
            <a:ext cx="8645980" cy="2682471"/>
          </a:xfrm>
          <a:prstGeom prst="rect">
            <a:avLst/>
          </a:prstGeom>
        </p:spPr>
      </p:pic>
      <p:sp>
        <p:nvSpPr>
          <p:cNvPr id="6" name="Ovaal 5" descr="Diverse pillen en tabletten">
            <a:extLst>
              <a:ext uri="{FF2B5EF4-FFF2-40B4-BE49-F238E27FC236}">
                <a16:creationId xmlns:a16="http://schemas.microsoft.com/office/drawing/2014/main" id="{355A010D-B141-58CC-073A-95083EE30CE2}"/>
              </a:ext>
            </a:extLst>
          </p:cNvPr>
          <p:cNvSpPr/>
          <p:nvPr/>
        </p:nvSpPr>
        <p:spPr>
          <a:xfrm>
            <a:off x="8478037" y="1150122"/>
            <a:ext cx="2605599" cy="169515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323288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DC5576-A93F-F9C4-DFA7-CC86BCE2A9D2}"/>
              </a:ext>
            </a:extLst>
          </p:cNvPr>
          <p:cNvSpPr>
            <a:spLocks noGrp="1"/>
          </p:cNvSpPr>
          <p:nvPr>
            <p:ph type="title"/>
          </p:nvPr>
        </p:nvSpPr>
        <p:spPr>
          <a:xfrm>
            <a:off x="696000" y="817713"/>
            <a:ext cx="10800000" cy="711200"/>
          </a:xfrm>
        </p:spPr>
        <p:txBody>
          <a:bodyPr/>
          <a:lstStyle/>
          <a:p>
            <a:r>
              <a:rPr lang="nl-NL" sz="4267"/>
              <a:t>Wat betekent meedoen aan onderzoek?</a:t>
            </a:r>
          </a:p>
        </p:txBody>
      </p:sp>
      <p:grpSp>
        <p:nvGrpSpPr>
          <p:cNvPr id="4" name="Groep 3">
            <a:extLst>
              <a:ext uri="{FF2B5EF4-FFF2-40B4-BE49-F238E27FC236}">
                <a16:creationId xmlns:a16="http://schemas.microsoft.com/office/drawing/2014/main" id="{A8CA110B-9D08-DFBD-7626-2C79E789861B}"/>
              </a:ext>
            </a:extLst>
          </p:cNvPr>
          <p:cNvGrpSpPr/>
          <p:nvPr/>
        </p:nvGrpSpPr>
        <p:grpSpPr>
          <a:xfrm>
            <a:off x="-601884" y="1534186"/>
            <a:ext cx="12454361" cy="4669844"/>
            <a:chOff x="-1202733" y="1150639"/>
            <a:chExt cx="10504706" cy="3440899"/>
          </a:xfrm>
        </p:grpSpPr>
        <p:pic>
          <p:nvPicPr>
            <p:cNvPr id="5" name="Tijdelijke aanduiding voor inhoud 4">
              <a:extLst>
                <a:ext uri="{FF2B5EF4-FFF2-40B4-BE49-F238E27FC236}">
                  <a16:creationId xmlns:a16="http://schemas.microsoft.com/office/drawing/2014/main" id="{A4B4BA3F-0BA8-459B-214D-F129120F31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4811" t="9872" r="33029"/>
            <a:stretch/>
          </p:blipFill>
          <p:spPr>
            <a:xfrm>
              <a:off x="2191888" y="1480336"/>
              <a:ext cx="3768217" cy="3111202"/>
            </a:xfrm>
            <a:prstGeom prst="rect">
              <a:avLst/>
            </a:prstGeom>
          </p:spPr>
        </p:pic>
        <p:sp>
          <p:nvSpPr>
            <p:cNvPr id="6" name="Tekstvak 5">
              <a:extLst>
                <a:ext uri="{FF2B5EF4-FFF2-40B4-BE49-F238E27FC236}">
                  <a16:creationId xmlns:a16="http://schemas.microsoft.com/office/drawing/2014/main" id="{9B6C8E14-FAA1-5363-F004-89F969F0B8BD}"/>
                </a:ext>
              </a:extLst>
            </p:cNvPr>
            <p:cNvSpPr txBox="1"/>
            <p:nvPr/>
          </p:nvSpPr>
          <p:spPr>
            <a:xfrm>
              <a:off x="5774016" y="3717077"/>
              <a:ext cx="3187682" cy="715725"/>
            </a:xfrm>
            <a:prstGeom prst="rect">
              <a:avLst/>
            </a:prstGeom>
            <a:noFill/>
            <a:ln>
              <a:noFill/>
            </a:ln>
          </p:spPr>
          <p:txBody>
            <a:bodyPr wrap="square" rtlCol="0">
              <a:spAutoFit/>
            </a:bodyPr>
            <a:lstStyle/>
            <a:p>
              <a:pPr algn="l"/>
              <a:endParaRPr lang="nl-NL" sz="1867" b="1">
                <a:solidFill>
                  <a:schemeClr val="accent1"/>
                </a:solidFill>
                <a:latin typeface="Calibri" panose="020F0502020204030204" pitchFamily="34" charset="0"/>
              </a:endParaRPr>
            </a:p>
            <a:p>
              <a:pPr algn="l"/>
              <a:r>
                <a:rPr lang="nl-NL" sz="1867" b="1">
                  <a:solidFill>
                    <a:schemeClr val="accent1"/>
                  </a:solidFill>
                  <a:latin typeface="Calibri" panose="020F0502020204030204" pitchFamily="34" charset="0"/>
                </a:rPr>
                <a:t>Onderzoekhorloge</a:t>
              </a:r>
            </a:p>
            <a:p>
              <a:pPr algn="l"/>
              <a:endParaRPr lang="nl-NL" sz="1867" b="1">
                <a:solidFill>
                  <a:schemeClr val="accent1"/>
                </a:solidFill>
                <a:latin typeface="Calibri" panose="020F0502020204030204" pitchFamily="34" charset="0"/>
              </a:endParaRPr>
            </a:p>
          </p:txBody>
        </p:sp>
        <p:sp>
          <p:nvSpPr>
            <p:cNvPr id="7" name="Tekstvak 6">
              <a:extLst>
                <a:ext uri="{FF2B5EF4-FFF2-40B4-BE49-F238E27FC236}">
                  <a16:creationId xmlns:a16="http://schemas.microsoft.com/office/drawing/2014/main" id="{44893849-05CC-6442-1DE2-711544651FC9}"/>
                </a:ext>
              </a:extLst>
            </p:cNvPr>
            <p:cNvSpPr txBox="1"/>
            <p:nvPr/>
          </p:nvSpPr>
          <p:spPr>
            <a:xfrm>
              <a:off x="6114291" y="2729446"/>
              <a:ext cx="3187682" cy="715725"/>
            </a:xfrm>
            <a:prstGeom prst="rect">
              <a:avLst/>
            </a:prstGeom>
            <a:noFill/>
            <a:ln>
              <a:noFill/>
            </a:ln>
          </p:spPr>
          <p:txBody>
            <a:bodyPr wrap="square" rtlCol="0">
              <a:spAutoFit/>
            </a:bodyPr>
            <a:lstStyle/>
            <a:p>
              <a:pPr algn="l"/>
              <a:endParaRPr lang="nl-NL" sz="1867" b="1">
                <a:solidFill>
                  <a:schemeClr val="accent1"/>
                </a:solidFill>
                <a:latin typeface="Calibri" panose="020F0502020204030204" pitchFamily="34" charset="0"/>
              </a:endParaRPr>
            </a:p>
            <a:p>
              <a:pPr algn="l"/>
              <a:r>
                <a:rPr lang="nl-NL" sz="1867" b="1">
                  <a:solidFill>
                    <a:schemeClr val="accent1"/>
                  </a:solidFill>
                  <a:latin typeface="Calibri" panose="020F0502020204030204" pitchFamily="34" charset="0"/>
                </a:rPr>
                <a:t>Testen en vragenlijsten</a:t>
              </a:r>
            </a:p>
            <a:p>
              <a:pPr algn="l"/>
              <a:endParaRPr lang="nl-NL" sz="1867" b="1">
                <a:solidFill>
                  <a:schemeClr val="accent1"/>
                </a:solidFill>
                <a:latin typeface="Calibri" panose="020F0502020204030204" pitchFamily="34" charset="0"/>
              </a:endParaRPr>
            </a:p>
          </p:txBody>
        </p:sp>
        <p:sp>
          <p:nvSpPr>
            <p:cNvPr id="8" name="Tekstvak 7">
              <a:extLst>
                <a:ext uri="{FF2B5EF4-FFF2-40B4-BE49-F238E27FC236}">
                  <a16:creationId xmlns:a16="http://schemas.microsoft.com/office/drawing/2014/main" id="{0AA364FF-59D1-DEFA-8AA0-6AF0B40BE58B}"/>
                </a:ext>
              </a:extLst>
            </p:cNvPr>
            <p:cNvSpPr txBox="1"/>
            <p:nvPr/>
          </p:nvSpPr>
          <p:spPr>
            <a:xfrm>
              <a:off x="5625422" y="1741815"/>
              <a:ext cx="3187682" cy="715725"/>
            </a:xfrm>
            <a:prstGeom prst="rect">
              <a:avLst/>
            </a:prstGeom>
            <a:noFill/>
            <a:ln>
              <a:noFill/>
            </a:ln>
          </p:spPr>
          <p:txBody>
            <a:bodyPr wrap="square" rtlCol="0">
              <a:spAutoFit/>
            </a:bodyPr>
            <a:lstStyle/>
            <a:p>
              <a:pPr algn="l"/>
              <a:endParaRPr lang="nl-NL" sz="1867" b="1">
                <a:solidFill>
                  <a:schemeClr val="accent1"/>
                </a:solidFill>
                <a:latin typeface="Calibri" panose="020F0502020204030204" pitchFamily="34" charset="0"/>
              </a:endParaRPr>
            </a:p>
            <a:p>
              <a:pPr algn="l"/>
              <a:r>
                <a:rPr lang="nl-NL" sz="1867" b="1">
                  <a:solidFill>
                    <a:schemeClr val="accent1"/>
                  </a:solidFill>
                  <a:latin typeface="Calibri" panose="020F0502020204030204" pitchFamily="34" charset="0"/>
                </a:rPr>
                <a:t>Hersenscan</a:t>
              </a:r>
            </a:p>
            <a:p>
              <a:pPr algn="l"/>
              <a:endParaRPr lang="nl-NL" sz="1867" b="1">
                <a:solidFill>
                  <a:schemeClr val="accent1"/>
                </a:solidFill>
                <a:latin typeface="Calibri" panose="020F0502020204030204" pitchFamily="34" charset="0"/>
              </a:endParaRPr>
            </a:p>
          </p:txBody>
        </p:sp>
        <p:sp>
          <p:nvSpPr>
            <p:cNvPr id="9" name="Tekstvak 8">
              <a:extLst>
                <a:ext uri="{FF2B5EF4-FFF2-40B4-BE49-F238E27FC236}">
                  <a16:creationId xmlns:a16="http://schemas.microsoft.com/office/drawing/2014/main" id="{79921173-05F6-7F77-3935-A5A89946206A}"/>
                </a:ext>
              </a:extLst>
            </p:cNvPr>
            <p:cNvSpPr txBox="1"/>
            <p:nvPr/>
          </p:nvSpPr>
          <p:spPr>
            <a:xfrm>
              <a:off x="-661112" y="1741814"/>
              <a:ext cx="3187682" cy="715725"/>
            </a:xfrm>
            <a:prstGeom prst="rect">
              <a:avLst/>
            </a:prstGeom>
            <a:noFill/>
            <a:ln>
              <a:noFill/>
            </a:ln>
          </p:spPr>
          <p:txBody>
            <a:bodyPr wrap="square" rtlCol="0">
              <a:spAutoFit/>
            </a:bodyPr>
            <a:lstStyle/>
            <a:p>
              <a:pPr algn="l"/>
              <a:endParaRPr lang="nl-NL" sz="1867" b="1">
                <a:solidFill>
                  <a:schemeClr val="accent1"/>
                </a:solidFill>
                <a:latin typeface="Calibri" panose="020F0502020204030204" pitchFamily="34" charset="0"/>
              </a:endParaRPr>
            </a:p>
            <a:p>
              <a:pPr algn="r"/>
              <a:r>
                <a:rPr lang="nl-NL" sz="1867" b="1">
                  <a:solidFill>
                    <a:schemeClr val="accent1"/>
                  </a:solidFill>
                  <a:latin typeface="Calibri" panose="020F0502020204030204" pitchFamily="34" charset="0"/>
                </a:rPr>
                <a:t>Hartfilmpje</a:t>
              </a:r>
            </a:p>
            <a:p>
              <a:pPr algn="l"/>
              <a:endParaRPr lang="nl-NL" sz="1867" b="1">
                <a:solidFill>
                  <a:schemeClr val="accent1"/>
                </a:solidFill>
                <a:latin typeface="Calibri" panose="020F0502020204030204" pitchFamily="34" charset="0"/>
              </a:endParaRPr>
            </a:p>
          </p:txBody>
        </p:sp>
        <p:sp>
          <p:nvSpPr>
            <p:cNvPr id="10" name="Tekstvak 9">
              <a:extLst>
                <a:ext uri="{FF2B5EF4-FFF2-40B4-BE49-F238E27FC236}">
                  <a16:creationId xmlns:a16="http://schemas.microsoft.com/office/drawing/2014/main" id="{3B512F98-18C0-273C-D665-B618D000B3C7}"/>
                </a:ext>
              </a:extLst>
            </p:cNvPr>
            <p:cNvSpPr txBox="1"/>
            <p:nvPr/>
          </p:nvSpPr>
          <p:spPr>
            <a:xfrm>
              <a:off x="2526570" y="1150639"/>
              <a:ext cx="3187682" cy="284742"/>
            </a:xfrm>
            <a:prstGeom prst="rect">
              <a:avLst/>
            </a:prstGeom>
            <a:noFill/>
            <a:ln>
              <a:noFill/>
            </a:ln>
          </p:spPr>
          <p:txBody>
            <a:bodyPr wrap="square" rtlCol="0">
              <a:spAutoFit/>
            </a:bodyPr>
            <a:lstStyle/>
            <a:p>
              <a:pPr algn="ctr"/>
              <a:r>
                <a:rPr lang="nl-NL" sz="1867" b="1">
                  <a:solidFill>
                    <a:schemeClr val="accent1"/>
                  </a:solidFill>
                  <a:latin typeface="Calibri" panose="020F0502020204030204" pitchFamily="34" charset="0"/>
                </a:rPr>
                <a:t>Ontlasting</a:t>
              </a:r>
            </a:p>
          </p:txBody>
        </p:sp>
        <p:sp>
          <p:nvSpPr>
            <p:cNvPr id="11" name="Tekstvak 10">
              <a:extLst>
                <a:ext uri="{FF2B5EF4-FFF2-40B4-BE49-F238E27FC236}">
                  <a16:creationId xmlns:a16="http://schemas.microsoft.com/office/drawing/2014/main" id="{4261D09D-6D38-D6D7-1D74-18298B9B7466}"/>
                </a:ext>
              </a:extLst>
            </p:cNvPr>
            <p:cNvSpPr txBox="1"/>
            <p:nvPr/>
          </p:nvSpPr>
          <p:spPr>
            <a:xfrm>
              <a:off x="-1202733" y="2645920"/>
              <a:ext cx="3187682" cy="715725"/>
            </a:xfrm>
            <a:prstGeom prst="rect">
              <a:avLst/>
            </a:prstGeom>
            <a:noFill/>
            <a:ln>
              <a:noFill/>
            </a:ln>
          </p:spPr>
          <p:txBody>
            <a:bodyPr wrap="square" rtlCol="0">
              <a:spAutoFit/>
            </a:bodyPr>
            <a:lstStyle/>
            <a:p>
              <a:pPr algn="l"/>
              <a:endParaRPr lang="nl-NL" sz="1867" b="1">
                <a:solidFill>
                  <a:schemeClr val="accent1"/>
                </a:solidFill>
                <a:latin typeface="Calibri" panose="020F0502020204030204" pitchFamily="34" charset="0"/>
              </a:endParaRPr>
            </a:p>
            <a:p>
              <a:pPr algn="r"/>
              <a:r>
                <a:rPr lang="nl-NL" sz="1867" b="1">
                  <a:solidFill>
                    <a:schemeClr val="accent1"/>
                  </a:solidFill>
                  <a:latin typeface="Calibri" panose="020F0502020204030204" pitchFamily="34" charset="0"/>
                </a:rPr>
                <a:t>Ruggenprik</a:t>
              </a:r>
            </a:p>
            <a:p>
              <a:pPr algn="l"/>
              <a:endParaRPr lang="nl-NL" sz="1867" b="1">
                <a:solidFill>
                  <a:schemeClr val="accent1"/>
                </a:solidFill>
                <a:latin typeface="Calibri" panose="020F0502020204030204" pitchFamily="34" charset="0"/>
              </a:endParaRPr>
            </a:p>
          </p:txBody>
        </p:sp>
        <p:sp>
          <p:nvSpPr>
            <p:cNvPr id="12" name="Tekstvak 11">
              <a:extLst>
                <a:ext uri="{FF2B5EF4-FFF2-40B4-BE49-F238E27FC236}">
                  <a16:creationId xmlns:a16="http://schemas.microsoft.com/office/drawing/2014/main" id="{41DB11BA-5C96-9217-4B83-34FC6353E105}"/>
                </a:ext>
              </a:extLst>
            </p:cNvPr>
            <p:cNvSpPr txBox="1"/>
            <p:nvPr/>
          </p:nvSpPr>
          <p:spPr>
            <a:xfrm>
              <a:off x="-1054140" y="3670736"/>
              <a:ext cx="3187682" cy="715725"/>
            </a:xfrm>
            <a:prstGeom prst="rect">
              <a:avLst/>
            </a:prstGeom>
            <a:noFill/>
            <a:ln>
              <a:noFill/>
            </a:ln>
          </p:spPr>
          <p:txBody>
            <a:bodyPr wrap="square" rtlCol="0">
              <a:spAutoFit/>
            </a:bodyPr>
            <a:lstStyle/>
            <a:p>
              <a:pPr algn="l"/>
              <a:endParaRPr lang="nl-NL" sz="1867" b="1">
                <a:solidFill>
                  <a:schemeClr val="accent1"/>
                </a:solidFill>
                <a:latin typeface="Calibri" panose="020F0502020204030204" pitchFamily="34" charset="0"/>
              </a:endParaRPr>
            </a:p>
            <a:p>
              <a:pPr algn="r"/>
              <a:r>
                <a:rPr lang="nl-NL" sz="1867" b="1">
                  <a:solidFill>
                    <a:schemeClr val="accent1"/>
                  </a:solidFill>
                  <a:latin typeface="Calibri" panose="020F0502020204030204" pitchFamily="34" charset="0"/>
                </a:rPr>
                <a:t>Bloedafname</a:t>
              </a:r>
            </a:p>
            <a:p>
              <a:pPr algn="l"/>
              <a:endParaRPr lang="nl-NL" sz="1867" b="1">
                <a:solidFill>
                  <a:schemeClr val="accent1"/>
                </a:solidFill>
                <a:latin typeface="Calibri" panose="020F0502020204030204" pitchFamily="34" charset="0"/>
              </a:endParaRPr>
            </a:p>
          </p:txBody>
        </p:sp>
      </p:grpSp>
    </p:spTree>
    <p:extLst>
      <p:ext uri="{BB962C8B-B14F-4D97-AF65-F5344CB8AC3E}">
        <p14:creationId xmlns:p14="http://schemas.microsoft.com/office/powerpoint/2010/main" val="51405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5EC46-ACE7-5331-7CDB-B6059901545D}"/>
              </a:ext>
            </a:extLst>
          </p:cNvPr>
          <p:cNvSpPr>
            <a:spLocks noGrp="1"/>
          </p:cNvSpPr>
          <p:nvPr>
            <p:ph type="title"/>
          </p:nvPr>
        </p:nvSpPr>
        <p:spPr/>
        <p:txBody>
          <a:bodyPr/>
          <a:lstStyle/>
          <a:p>
            <a:r>
              <a:rPr lang="nl-NL"/>
              <a:t>Privacy</a:t>
            </a:r>
          </a:p>
        </p:txBody>
      </p:sp>
      <p:sp>
        <p:nvSpPr>
          <p:cNvPr id="4" name="Tekstvak 3">
            <a:extLst>
              <a:ext uri="{FF2B5EF4-FFF2-40B4-BE49-F238E27FC236}">
                <a16:creationId xmlns:a16="http://schemas.microsoft.com/office/drawing/2014/main" id="{00B1C0EE-1931-06EC-74E6-F9FD4C6D1BD5}"/>
              </a:ext>
            </a:extLst>
          </p:cNvPr>
          <p:cNvSpPr txBox="1"/>
          <p:nvPr/>
        </p:nvSpPr>
        <p:spPr>
          <a:xfrm>
            <a:off x="590988" y="1891392"/>
            <a:ext cx="9605957" cy="533544"/>
          </a:xfrm>
          <a:prstGeom prst="rect">
            <a:avLst/>
          </a:prstGeom>
          <a:noFill/>
        </p:spPr>
        <p:txBody>
          <a:bodyPr wrap="square" lIns="121920" tIns="60960" rIns="121920" bIns="60960" rtlCol="0" anchor="t">
            <a:spAutoFit/>
          </a:bodyPr>
          <a:lstStyle/>
          <a:p>
            <a:r>
              <a:rPr lang="nl-NL" sz="2667" b="1">
                <a:solidFill>
                  <a:schemeClr val="bg1">
                    <a:lumMod val="50000"/>
                  </a:schemeClr>
                </a:solidFill>
                <a:latin typeface="Calibri"/>
                <a:ea typeface="Calibri"/>
                <a:cs typeface="Calibri"/>
              </a:rPr>
              <a:t>Bescherming van data nemen we zeer serieus </a:t>
            </a:r>
            <a:endParaRPr lang="nl-NL" sz="2667" b="1">
              <a:solidFill>
                <a:schemeClr val="bg1">
                  <a:lumMod val="50000"/>
                </a:schemeClr>
              </a:solidFill>
              <a:latin typeface="Calibri" panose="020F0502020204030204" pitchFamily="34" charset="0"/>
              <a:cs typeface="Calibri" panose="020F0502020204030204" pitchFamily="34" charset="0"/>
            </a:endParaRPr>
          </a:p>
        </p:txBody>
      </p:sp>
      <p:sp>
        <p:nvSpPr>
          <p:cNvPr id="5" name="Tekstvak 4">
            <a:extLst>
              <a:ext uri="{FF2B5EF4-FFF2-40B4-BE49-F238E27FC236}">
                <a16:creationId xmlns:a16="http://schemas.microsoft.com/office/drawing/2014/main" id="{F2124650-06D4-A7CC-07DA-092F5B6263D9}"/>
              </a:ext>
            </a:extLst>
          </p:cNvPr>
          <p:cNvSpPr txBox="1"/>
          <p:nvPr/>
        </p:nvSpPr>
        <p:spPr>
          <a:xfrm>
            <a:off x="1103242" y="2659989"/>
            <a:ext cx="2790484" cy="830997"/>
          </a:xfrm>
          <a:prstGeom prst="rect">
            <a:avLst/>
          </a:prstGeom>
          <a:noFill/>
        </p:spPr>
        <p:txBody>
          <a:bodyPr wrap="square" rtlCol="0">
            <a:spAutoFit/>
          </a:bodyPr>
          <a:lstStyle/>
          <a:p>
            <a:r>
              <a:rPr lang="nl-NL" sz="2400" b="1"/>
              <a:t>Persoonlijke data</a:t>
            </a:r>
            <a:br>
              <a:rPr lang="nl-NL" sz="2400"/>
            </a:br>
            <a:endParaRPr lang="nl-NL" sz="2400"/>
          </a:p>
        </p:txBody>
      </p:sp>
      <p:sp>
        <p:nvSpPr>
          <p:cNvPr id="6" name="Tekstvak 5">
            <a:extLst>
              <a:ext uri="{FF2B5EF4-FFF2-40B4-BE49-F238E27FC236}">
                <a16:creationId xmlns:a16="http://schemas.microsoft.com/office/drawing/2014/main" id="{CC130132-3380-99B5-31E8-53F3E2DF59E9}"/>
              </a:ext>
            </a:extLst>
          </p:cNvPr>
          <p:cNvSpPr txBox="1"/>
          <p:nvPr/>
        </p:nvSpPr>
        <p:spPr>
          <a:xfrm>
            <a:off x="4933408" y="2700531"/>
            <a:ext cx="2330611" cy="461665"/>
          </a:xfrm>
          <a:prstGeom prst="rect">
            <a:avLst/>
          </a:prstGeom>
          <a:noFill/>
        </p:spPr>
        <p:txBody>
          <a:bodyPr wrap="square" rtlCol="0">
            <a:spAutoFit/>
          </a:bodyPr>
          <a:lstStyle/>
          <a:p>
            <a:r>
              <a:rPr lang="nl-NL" sz="2400" b="1" err="1"/>
              <a:t>Onderzoeksdata</a:t>
            </a:r>
            <a:endParaRPr lang="nl-NL" sz="2400" b="1"/>
          </a:p>
        </p:txBody>
      </p:sp>
      <p:sp>
        <p:nvSpPr>
          <p:cNvPr id="8" name="Pijl: omlaag 7">
            <a:extLst>
              <a:ext uri="{FF2B5EF4-FFF2-40B4-BE49-F238E27FC236}">
                <a16:creationId xmlns:a16="http://schemas.microsoft.com/office/drawing/2014/main" id="{315306E1-0E80-1E73-28F0-861F513DEE23}"/>
              </a:ext>
            </a:extLst>
          </p:cNvPr>
          <p:cNvSpPr/>
          <p:nvPr/>
        </p:nvSpPr>
        <p:spPr>
          <a:xfrm>
            <a:off x="2091242" y="3193469"/>
            <a:ext cx="524041" cy="5265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9" name="Pijl: omlaag 8">
            <a:extLst>
              <a:ext uri="{FF2B5EF4-FFF2-40B4-BE49-F238E27FC236}">
                <a16:creationId xmlns:a16="http://schemas.microsoft.com/office/drawing/2014/main" id="{7ADAA7C9-C40F-B0BD-5E75-B804F279C1ED}"/>
              </a:ext>
            </a:extLst>
          </p:cNvPr>
          <p:cNvSpPr/>
          <p:nvPr/>
        </p:nvSpPr>
        <p:spPr>
          <a:xfrm>
            <a:off x="6424522" y="3193469"/>
            <a:ext cx="524041" cy="5265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1" name="Tekstvak 10">
            <a:extLst>
              <a:ext uri="{FF2B5EF4-FFF2-40B4-BE49-F238E27FC236}">
                <a16:creationId xmlns:a16="http://schemas.microsoft.com/office/drawing/2014/main" id="{8D564FBF-3FC3-45BA-AC01-6A3B75057938}"/>
              </a:ext>
            </a:extLst>
          </p:cNvPr>
          <p:cNvSpPr txBox="1"/>
          <p:nvPr/>
        </p:nvSpPr>
        <p:spPr>
          <a:xfrm>
            <a:off x="1049346" y="3781693"/>
            <a:ext cx="2898273" cy="1816266"/>
          </a:xfrm>
          <a:prstGeom prst="rect">
            <a:avLst/>
          </a:prstGeom>
          <a:noFill/>
        </p:spPr>
        <p:txBody>
          <a:bodyPr wrap="square" rtlCol="0">
            <a:spAutoFit/>
          </a:bodyPr>
          <a:lstStyle/>
          <a:p>
            <a:pPr marL="380990" indent="-380990">
              <a:buFont typeface="Arial" panose="020B0604020202020204" pitchFamily="34" charset="0"/>
              <a:buChar char="•"/>
            </a:pPr>
            <a:r>
              <a:rPr lang="nl-NL" sz="1867"/>
              <a:t>Naam, adres, geboortedatum, telefoonnummer, e-mailadres</a:t>
            </a:r>
            <a:br>
              <a:rPr lang="nl-NL" sz="1867"/>
            </a:br>
            <a:endParaRPr lang="nl-NL" sz="1867"/>
          </a:p>
          <a:p>
            <a:pPr marL="380990" indent="-380990">
              <a:buFont typeface="Arial" panose="020B0604020202020204" pitchFamily="34" charset="0"/>
              <a:buChar char="•"/>
            </a:pPr>
            <a:r>
              <a:rPr lang="nl-NL" sz="1867"/>
              <a:t>Delen we nóóit</a:t>
            </a:r>
          </a:p>
        </p:txBody>
      </p:sp>
      <p:sp>
        <p:nvSpPr>
          <p:cNvPr id="12" name="Tekstvak 11">
            <a:extLst>
              <a:ext uri="{FF2B5EF4-FFF2-40B4-BE49-F238E27FC236}">
                <a16:creationId xmlns:a16="http://schemas.microsoft.com/office/drawing/2014/main" id="{4C09E6C0-515A-6C82-156D-D17AB700BADF}"/>
              </a:ext>
            </a:extLst>
          </p:cNvPr>
          <p:cNvSpPr txBox="1"/>
          <p:nvPr/>
        </p:nvSpPr>
        <p:spPr>
          <a:xfrm>
            <a:off x="4929377" y="3727265"/>
            <a:ext cx="4036843" cy="1816266"/>
          </a:xfrm>
          <a:prstGeom prst="rect">
            <a:avLst/>
          </a:prstGeom>
          <a:noFill/>
        </p:spPr>
        <p:txBody>
          <a:bodyPr wrap="square" rtlCol="0">
            <a:spAutoFit/>
          </a:bodyPr>
          <a:lstStyle/>
          <a:p>
            <a:pPr marL="380990" indent="-380990">
              <a:buFont typeface="Arial" panose="020B0604020202020204" pitchFamily="34" charset="0"/>
              <a:buChar char="•"/>
            </a:pPr>
            <a:r>
              <a:rPr lang="nl-NL" sz="1867"/>
              <a:t>Antwoorden en resultaten van vragenlijsten en testen</a:t>
            </a:r>
            <a:br>
              <a:rPr lang="nl-NL" sz="1867"/>
            </a:br>
            <a:endParaRPr lang="nl-NL" sz="1867"/>
          </a:p>
          <a:p>
            <a:pPr marL="380990" indent="-380990">
              <a:buFont typeface="Arial" panose="020B0604020202020204" pitchFamily="34" charset="0"/>
              <a:buChar char="•"/>
            </a:pPr>
            <a:r>
              <a:rPr lang="nl-NL" sz="1867"/>
              <a:t>Opgeslagen met een code waarbij de koppeling met persoonsgegevens alleen bij ons ligt</a:t>
            </a:r>
          </a:p>
        </p:txBody>
      </p:sp>
      <p:pic>
        <p:nvPicPr>
          <p:cNvPr id="13" name="Picture 12" descr="Cybersecurity Gegevensbescherming gratis stock-Photoafbeelding, lock, safety, digital lock">
            <a:extLst>
              <a:ext uri="{FF2B5EF4-FFF2-40B4-BE49-F238E27FC236}">
                <a16:creationId xmlns:a16="http://schemas.microsoft.com/office/drawing/2014/main" id="{49526622-FD51-4917-D553-19F6207223FD}"/>
              </a:ext>
            </a:extLst>
          </p:cNvPr>
          <p:cNvPicPr>
            <a:picLocks noChangeAspect="1"/>
          </p:cNvPicPr>
          <p:nvPr/>
        </p:nvPicPr>
        <p:blipFill>
          <a:blip r:embed="rId3"/>
          <a:stretch>
            <a:fillRect/>
          </a:stretch>
        </p:blipFill>
        <p:spPr>
          <a:xfrm>
            <a:off x="8915400" y="1284513"/>
            <a:ext cx="2579915" cy="3320144"/>
          </a:xfrm>
          <a:prstGeom prst="rect">
            <a:avLst/>
          </a:prstGeom>
        </p:spPr>
      </p:pic>
    </p:spTree>
    <p:extLst>
      <p:ext uri="{BB962C8B-B14F-4D97-AF65-F5344CB8AC3E}">
        <p14:creationId xmlns:p14="http://schemas.microsoft.com/office/powerpoint/2010/main" val="86113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6F2F6-4E8E-DA5C-12D8-69FA858E4760}"/>
              </a:ext>
            </a:extLst>
          </p:cNvPr>
          <p:cNvSpPr>
            <a:spLocks noGrp="1"/>
          </p:cNvSpPr>
          <p:nvPr>
            <p:ph type="title"/>
          </p:nvPr>
        </p:nvSpPr>
        <p:spPr/>
        <p:txBody>
          <a:bodyPr/>
          <a:lstStyle/>
          <a:p>
            <a:r>
              <a:rPr lang="nl-NL"/>
              <a:t>Vergoedingen</a:t>
            </a:r>
          </a:p>
        </p:txBody>
      </p:sp>
      <p:sp>
        <p:nvSpPr>
          <p:cNvPr id="4" name="Tijdelijke aanduiding voor tekst 3">
            <a:extLst>
              <a:ext uri="{FF2B5EF4-FFF2-40B4-BE49-F238E27FC236}">
                <a16:creationId xmlns:a16="http://schemas.microsoft.com/office/drawing/2014/main" id="{984C44AD-469C-7088-10A1-2C5639391C2E}"/>
              </a:ext>
            </a:extLst>
          </p:cNvPr>
          <p:cNvSpPr>
            <a:spLocks noGrp="1"/>
          </p:cNvSpPr>
          <p:nvPr>
            <p:ph type="subTitle" idx="1"/>
          </p:nvPr>
        </p:nvSpPr>
        <p:spPr/>
        <p:txBody>
          <a:bodyPr vert="horz" lIns="0" tIns="0" rIns="0" bIns="0" rtlCol="0" anchor="t">
            <a:noAutofit/>
          </a:bodyPr>
          <a:lstStyle/>
          <a:p>
            <a:pPr marL="457189" indent="-457189">
              <a:buFont typeface="Arial" panose="020B0604020202020204" pitchFamily="34" charset="0"/>
              <a:buChar char="•"/>
            </a:pPr>
            <a:r>
              <a:rPr lang="nl-NL" sz="2667">
                <a:solidFill>
                  <a:schemeClr val="tx1"/>
                </a:solidFill>
              </a:rPr>
              <a:t>Reis- en parkeerkosten</a:t>
            </a:r>
          </a:p>
          <a:p>
            <a:pPr marL="457189" indent="-457189">
              <a:buFont typeface="Arial" panose="020B0604020202020204" pitchFamily="34" charset="0"/>
              <a:buChar char="•"/>
            </a:pPr>
            <a:r>
              <a:rPr lang="nl-NL" sz="2667">
                <a:solidFill>
                  <a:schemeClr val="tx1"/>
                </a:solidFill>
              </a:rPr>
              <a:t>Lunch</a:t>
            </a:r>
            <a:endParaRPr lang="nl-NL" sz="2667">
              <a:solidFill>
                <a:schemeClr val="tx1"/>
              </a:solidFill>
              <a:ea typeface="Calibri"/>
              <a:cs typeface="Calibri"/>
            </a:endParaRPr>
          </a:p>
          <a:p>
            <a:pPr marL="457189" indent="-457189">
              <a:buFont typeface="Arial" panose="020B0604020202020204" pitchFamily="34" charset="0"/>
              <a:buChar char="•"/>
            </a:pPr>
            <a:r>
              <a:rPr lang="nl-NL" sz="2667">
                <a:solidFill>
                  <a:schemeClr val="tx1"/>
                </a:solidFill>
                <a:ea typeface="Calibri"/>
                <a:cs typeface="Calibri"/>
              </a:rPr>
              <a:t>Soms hotel</a:t>
            </a:r>
          </a:p>
        </p:txBody>
      </p:sp>
      <p:pic>
        <p:nvPicPr>
          <p:cNvPr id="3" name="Picture 2" descr="null Beeld Getty Images/iStockphoto">
            <a:extLst>
              <a:ext uri="{FF2B5EF4-FFF2-40B4-BE49-F238E27FC236}">
                <a16:creationId xmlns:a16="http://schemas.microsoft.com/office/drawing/2014/main" id="{EF71A2DE-3743-7EEF-5DC2-B0CE92B3563E}"/>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570125" y="3230212"/>
            <a:ext cx="3813681" cy="273214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3C70CC05-ACC9-DCC0-DD7C-45C168245ADD}"/>
              </a:ext>
            </a:extLst>
          </p:cNvPr>
          <p:cNvPicPr>
            <a:picLocks noChangeAspect="1"/>
          </p:cNvPicPr>
          <p:nvPr/>
        </p:nvPicPr>
        <p:blipFill rotWithShape="1">
          <a:blip r:embed="rId4"/>
          <a:srcRect l="23970" r="31872"/>
          <a:stretch/>
        </p:blipFill>
        <p:spPr>
          <a:xfrm>
            <a:off x="3439185" y="3231126"/>
            <a:ext cx="3813680" cy="2731228"/>
          </a:xfrm>
          <a:prstGeom prst="rect">
            <a:avLst/>
          </a:prstGeom>
          <a:solidFill>
            <a:srgbClr val="FFFFFF">
              <a:shade val="85000"/>
            </a:srgbClr>
          </a:solidFill>
          <a:ln w="88900" cap="sq">
            <a:noFill/>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0262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E360D-CAD8-F6FD-F7D0-6DC8AA87AE5F}"/>
              </a:ext>
            </a:extLst>
          </p:cNvPr>
          <p:cNvSpPr>
            <a:spLocks noGrp="1"/>
          </p:cNvSpPr>
          <p:nvPr>
            <p:ph type="title"/>
          </p:nvPr>
        </p:nvSpPr>
        <p:spPr>
          <a:xfrm>
            <a:off x="696000" y="1038448"/>
            <a:ext cx="10800000" cy="711200"/>
          </a:xfrm>
        </p:spPr>
        <p:txBody>
          <a:bodyPr vert="horz" lIns="0" tIns="0" rIns="0" bIns="0" rtlCol="0" anchor="ctr">
            <a:normAutofit/>
          </a:bodyPr>
          <a:lstStyle/>
          <a:p>
            <a:r>
              <a:rPr lang="nl-NL" sz="4933" b="1"/>
              <a:t>Ervaringen van deelnemers</a:t>
            </a:r>
          </a:p>
        </p:txBody>
      </p:sp>
      <p:graphicFrame>
        <p:nvGraphicFramePr>
          <p:cNvPr id="7" name="Tekstvak 4">
            <a:extLst>
              <a:ext uri="{FF2B5EF4-FFF2-40B4-BE49-F238E27FC236}">
                <a16:creationId xmlns:a16="http://schemas.microsoft.com/office/drawing/2014/main" id="{3672310D-9E31-5710-6335-BFBB21876E9C}"/>
              </a:ext>
            </a:extLst>
          </p:cNvPr>
          <p:cNvGraphicFramePr/>
          <p:nvPr/>
        </p:nvGraphicFramePr>
        <p:xfrm>
          <a:off x="529745" y="1845416"/>
          <a:ext cx="10800000" cy="4203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8719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BC2BE-C017-E773-1E3F-A3D9C25034E4}"/>
              </a:ext>
            </a:extLst>
          </p:cNvPr>
          <p:cNvSpPr>
            <a:spLocks noGrp="1"/>
          </p:cNvSpPr>
          <p:nvPr>
            <p:ph type="title"/>
          </p:nvPr>
        </p:nvSpPr>
        <p:spPr/>
        <p:txBody>
          <a:bodyPr/>
          <a:lstStyle/>
          <a:p>
            <a:r>
              <a:rPr lang="nl-NL"/>
              <a:t>Lopende onderzoeken</a:t>
            </a:r>
          </a:p>
        </p:txBody>
      </p:sp>
      <p:sp>
        <p:nvSpPr>
          <p:cNvPr id="4" name="Tijdelijke aanduiding voor tekst 3">
            <a:extLst>
              <a:ext uri="{FF2B5EF4-FFF2-40B4-BE49-F238E27FC236}">
                <a16:creationId xmlns:a16="http://schemas.microsoft.com/office/drawing/2014/main" id="{94C9DC69-B96D-1BF4-11B9-32A053BDE9F6}"/>
              </a:ext>
            </a:extLst>
          </p:cNvPr>
          <p:cNvSpPr txBox="1">
            <a:spLocks/>
          </p:cNvSpPr>
          <p:nvPr/>
        </p:nvSpPr>
        <p:spPr>
          <a:xfrm>
            <a:off x="736821" y="2694021"/>
            <a:ext cx="5367968" cy="2591160"/>
          </a:xfrm>
          <a:prstGeom prst="rect">
            <a:avLst/>
          </a:prstGeom>
        </p:spPr>
        <p:txBody>
          <a:bodyPr vert="horz" lIns="0" tIns="0" rIns="0" bIns="0" rtlCol="0" anchor="ctr"/>
          <a:lstStyle>
            <a:defPPr>
              <a:defRPr lang="nl-NL"/>
            </a:defPPr>
            <a:lvl1pPr marL="0" algn="l" defTabSz="914400" rtl="0" eaLnBrk="1" latinLnBrk="0" hangingPunct="1">
              <a:lnSpc>
                <a:spcPts val="1200"/>
              </a:lnSpc>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189" indent="-457189">
              <a:lnSpc>
                <a:spcPct val="100000"/>
              </a:lnSpc>
              <a:buFont typeface="Arial" panose="020B0604020202020204" pitchFamily="34" charset="0"/>
              <a:buChar char="•"/>
            </a:pPr>
            <a:r>
              <a:rPr lang="nl-NL" sz="2667">
                <a:solidFill>
                  <a:schemeClr val="tx1"/>
                </a:solidFill>
              </a:rPr>
              <a:t>Momenteel werken we met ons team aan ongeveer 15 verschillende lopende onderzoeken</a:t>
            </a:r>
          </a:p>
          <a:p>
            <a:pPr>
              <a:lnSpc>
                <a:spcPct val="100000"/>
              </a:lnSpc>
            </a:pPr>
            <a:endParaRPr lang="nl-NL" sz="2667">
              <a:solidFill>
                <a:schemeClr val="tx1"/>
              </a:solidFill>
            </a:endParaRPr>
          </a:p>
          <a:p>
            <a:pPr marL="457189" indent="-457189">
              <a:lnSpc>
                <a:spcPct val="100000"/>
              </a:lnSpc>
              <a:buFont typeface="Arial" panose="020B0604020202020204" pitchFamily="34" charset="0"/>
              <a:buChar char="•"/>
            </a:pPr>
            <a:r>
              <a:rPr lang="nl-NL" sz="2667">
                <a:solidFill>
                  <a:schemeClr val="tx1"/>
                </a:solidFill>
              </a:rPr>
              <a:t>Voor een aantal onderzoeken zijn </a:t>
            </a:r>
          </a:p>
          <a:p>
            <a:pPr>
              <a:lnSpc>
                <a:spcPct val="100000"/>
              </a:lnSpc>
            </a:pPr>
            <a:r>
              <a:rPr lang="nl-NL" sz="2667">
                <a:solidFill>
                  <a:schemeClr val="tx1"/>
                </a:solidFill>
              </a:rPr>
              <a:t>      we actief op zoek naar deelnemers</a:t>
            </a:r>
          </a:p>
          <a:p>
            <a:endParaRPr lang="nl-NL" sz="2667"/>
          </a:p>
        </p:txBody>
      </p:sp>
      <p:pic>
        <p:nvPicPr>
          <p:cNvPr id="12" name="Afbeelding 11">
            <a:extLst>
              <a:ext uri="{FF2B5EF4-FFF2-40B4-BE49-F238E27FC236}">
                <a16:creationId xmlns:a16="http://schemas.microsoft.com/office/drawing/2014/main" id="{E94E877A-B463-EB73-8C10-FFD22BE98324}"/>
              </a:ext>
            </a:extLst>
          </p:cNvPr>
          <p:cNvPicPr>
            <a:picLocks noChangeAspect="1"/>
          </p:cNvPicPr>
          <p:nvPr/>
        </p:nvPicPr>
        <p:blipFill rotWithShape="1">
          <a:blip r:embed="rId3"/>
          <a:srcRect t="2060" r="788" b="1320"/>
          <a:stretch/>
        </p:blipFill>
        <p:spPr>
          <a:xfrm>
            <a:off x="6096000" y="2011046"/>
            <a:ext cx="5734373" cy="3533613"/>
          </a:xfrm>
          <a:prstGeom prst="rect">
            <a:avLst/>
          </a:prstGeom>
        </p:spPr>
      </p:pic>
      <p:sp>
        <p:nvSpPr>
          <p:cNvPr id="3" name="Ondertitel 2">
            <a:extLst>
              <a:ext uri="{FF2B5EF4-FFF2-40B4-BE49-F238E27FC236}">
                <a16:creationId xmlns:a16="http://schemas.microsoft.com/office/drawing/2014/main" id="{AEEC1DC7-CC6C-7152-8419-8B31AA4B71F2}"/>
              </a:ext>
            </a:extLst>
          </p:cNvPr>
          <p:cNvSpPr txBox="1">
            <a:spLocks/>
          </p:cNvSpPr>
          <p:nvPr/>
        </p:nvSpPr>
        <p:spPr>
          <a:xfrm>
            <a:off x="696000" y="1657820"/>
            <a:ext cx="10800000" cy="711200"/>
          </a:xfrm>
          <a:prstGeom prst="rect">
            <a:avLst/>
          </a:prstGeom>
        </p:spPr>
        <p:txBody>
          <a:bodyPr vert="horz" lIns="0" tIns="0" rIns="0" bIns="0" rtlCol="0" anchor="t">
            <a:noAutofit/>
          </a:bodyPr>
          <a:lstStyle>
            <a:defPPr>
              <a:defRPr lang="nl-NL"/>
            </a:defPPr>
            <a:lvl1pPr marL="0" indent="0" algn="l" defTabSz="914400" rtl="0" eaLnBrk="1" latinLnBrk="0" hangingPunct="1">
              <a:lnSpc>
                <a:spcPts val="4200"/>
              </a:lnSpc>
              <a:spcBef>
                <a:spcPts val="0"/>
              </a:spcBef>
              <a:buClr>
                <a:schemeClr val="tx2"/>
              </a:buClr>
              <a:buFont typeface="Arial" pitchFamily="34" charset="0"/>
              <a:buNone/>
              <a:defRPr sz="4000" kern="1200">
                <a:solidFill>
                  <a:schemeClr val="tx2"/>
                </a:solidFill>
                <a:latin typeface="+mn-lt"/>
                <a:ea typeface="+mn-ea"/>
                <a:cs typeface="+mn-cs"/>
              </a:defRPr>
            </a:lvl1pPr>
            <a:lvl2pPr marL="457200" indent="0" algn="ctr" defTabSz="914400" rtl="0" eaLnBrk="1" latinLnBrk="0" hangingPunct="1">
              <a:lnSpc>
                <a:spcPts val="2500"/>
              </a:lnSpc>
              <a:spcBef>
                <a:spcPts val="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ts val="2500"/>
              </a:lnSpc>
              <a:spcBef>
                <a:spcPts val="0"/>
              </a:spcBef>
              <a:buClr>
                <a:schemeClr val="tx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ts val="2500"/>
              </a:lnSpc>
              <a:spcBef>
                <a:spcPts val="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lnSpc>
                <a:spcPts val="2500"/>
              </a:lnSpc>
              <a:spcBef>
                <a:spcPts val="0"/>
              </a:spcBef>
              <a:buClr>
                <a:schemeClr val="tx2"/>
              </a:buClr>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667"/>
              <a:t>3 onderzoeken uitgelicht</a:t>
            </a:r>
          </a:p>
        </p:txBody>
      </p:sp>
    </p:spTree>
    <p:extLst>
      <p:ext uri="{BB962C8B-B14F-4D97-AF65-F5344CB8AC3E}">
        <p14:creationId xmlns:p14="http://schemas.microsoft.com/office/powerpoint/2010/main" val="1219745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inaasappel, cirkel, ontwerp&#10;&#10;Automatisch gegenereerde beschrijving">
            <a:extLst>
              <a:ext uri="{FF2B5EF4-FFF2-40B4-BE49-F238E27FC236}">
                <a16:creationId xmlns:a16="http://schemas.microsoft.com/office/drawing/2014/main" id="{8EB49553-8529-EACD-0E8C-D507CFCDDA9A}"/>
              </a:ext>
            </a:extLst>
          </p:cNvPr>
          <p:cNvPicPr>
            <a:picLocks noChangeAspect="1"/>
          </p:cNvPicPr>
          <p:nvPr/>
        </p:nvPicPr>
        <p:blipFill>
          <a:blip r:embed="rId3"/>
          <a:stretch>
            <a:fillRect/>
          </a:stretch>
        </p:blipFill>
        <p:spPr>
          <a:xfrm>
            <a:off x="7688797" y="2154148"/>
            <a:ext cx="4295439" cy="2552965"/>
          </a:xfrm>
          <a:prstGeom prst="rect">
            <a:avLst/>
          </a:prstGeom>
        </p:spPr>
      </p:pic>
      <p:sp>
        <p:nvSpPr>
          <p:cNvPr id="2" name="Titel 1">
            <a:extLst>
              <a:ext uri="{FF2B5EF4-FFF2-40B4-BE49-F238E27FC236}">
                <a16:creationId xmlns:a16="http://schemas.microsoft.com/office/drawing/2014/main" id="{0726E762-F59D-17D2-C8CD-123A7AC3A8D2}"/>
              </a:ext>
            </a:extLst>
          </p:cNvPr>
          <p:cNvSpPr>
            <a:spLocks noGrp="1"/>
          </p:cNvSpPr>
          <p:nvPr>
            <p:ph type="title"/>
          </p:nvPr>
        </p:nvSpPr>
        <p:spPr/>
        <p:txBody>
          <a:bodyPr/>
          <a:lstStyle/>
          <a:p>
            <a:r>
              <a:rPr lang="nl-NL"/>
              <a:t>Geuronderzoek (PPMI)</a:t>
            </a:r>
          </a:p>
        </p:txBody>
      </p:sp>
      <p:sp>
        <p:nvSpPr>
          <p:cNvPr id="4" name="Tekstvak 3">
            <a:extLst>
              <a:ext uri="{FF2B5EF4-FFF2-40B4-BE49-F238E27FC236}">
                <a16:creationId xmlns:a16="http://schemas.microsoft.com/office/drawing/2014/main" id="{1A0E16FD-B862-EFE0-F235-545513D9B714}"/>
              </a:ext>
            </a:extLst>
          </p:cNvPr>
          <p:cNvSpPr txBox="1"/>
          <p:nvPr/>
        </p:nvSpPr>
        <p:spPr>
          <a:xfrm>
            <a:off x="697869" y="2252811"/>
            <a:ext cx="7832435" cy="3405419"/>
          </a:xfrm>
          <a:prstGeom prst="rect">
            <a:avLst/>
          </a:prstGeom>
          <a:noFill/>
        </p:spPr>
        <p:txBody>
          <a:bodyPr wrap="square" lIns="121920" tIns="60960" rIns="121920" bIns="60960" rtlCol="0" anchor="t">
            <a:spAutoFit/>
          </a:bodyPr>
          <a:lstStyle/>
          <a:p>
            <a:pPr>
              <a:defRPr/>
            </a:pPr>
            <a:r>
              <a:rPr lang="nl-NL" sz="2133" b="1">
                <a:latin typeface="Calibri"/>
                <a:ea typeface="Calibri"/>
                <a:cs typeface="Calibri"/>
              </a:rPr>
              <a:t>Langdurig reukverlies kan een signaal zijn van een hersenziekte.</a:t>
            </a:r>
          </a:p>
          <a:p>
            <a:pPr defTabSz="1219170">
              <a:defRPr/>
            </a:pPr>
            <a:endParaRPr lang="nl-NL" sz="2133" b="1">
              <a:latin typeface="Calibri" panose="020F0502020204030204" pitchFamily="34" charset="0"/>
              <a:cs typeface="Calibri" panose="020F0502020204030204" pitchFamily="34" charset="0"/>
            </a:endParaRPr>
          </a:p>
          <a:p>
            <a:pPr marL="457189" indent="-457189">
              <a:buFont typeface="Arial" panose="020B0604020202020204" pitchFamily="34" charset="0"/>
              <a:buChar char="•"/>
              <a:defRPr/>
            </a:pPr>
            <a:r>
              <a:rPr lang="nl-NL" sz="2133">
                <a:latin typeface="Calibri"/>
                <a:ea typeface="Calibri"/>
                <a:cs typeface="Calibri"/>
              </a:rPr>
              <a:t>Bij personen </a:t>
            </a:r>
            <a:r>
              <a:rPr lang="nl-NL" sz="2133" b="1">
                <a:latin typeface="Calibri"/>
                <a:ea typeface="Calibri"/>
                <a:cs typeface="Calibri"/>
              </a:rPr>
              <a:t>zonder</a:t>
            </a:r>
            <a:r>
              <a:rPr lang="nl-NL" sz="2133">
                <a:latin typeface="Calibri"/>
                <a:ea typeface="Calibri"/>
                <a:cs typeface="Calibri"/>
              </a:rPr>
              <a:t> </a:t>
            </a:r>
            <a:r>
              <a:rPr lang="nl-NL" sz="2133" err="1">
                <a:latin typeface="Calibri"/>
                <a:ea typeface="Calibri"/>
                <a:cs typeface="Calibri"/>
              </a:rPr>
              <a:t>parkinson</a:t>
            </a:r>
            <a:endParaRPr lang="nl-NL" sz="2400" err="1">
              <a:latin typeface="Calibri"/>
              <a:ea typeface="Calibri"/>
              <a:cs typeface="Calibri"/>
            </a:endParaRPr>
          </a:p>
          <a:p>
            <a:pPr marL="457189" indent="-457189">
              <a:buFont typeface="Arial" panose="020B0604020202020204" pitchFamily="34" charset="0"/>
              <a:buChar char="•"/>
              <a:defRPr/>
            </a:pPr>
            <a:r>
              <a:rPr lang="nl-NL" sz="2133">
                <a:latin typeface="Calibri"/>
                <a:ea typeface="Calibri"/>
                <a:cs typeface="Calibri"/>
              </a:rPr>
              <a:t>Bij personen </a:t>
            </a:r>
            <a:r>
              <a:rPr lang="nl-NL" sz="2133" b="1">
                <a:latin typeface="Calibri"/>
                <a:ea typeface="Calibri"/>
                <a:cs typeface="Calibri"/>
              </a:rPr>
              <a:t>met</a:t>
            </a:r>
            <a:r>
              <a:rPr lang="nl-NL" sz="2133">
                <a:latin typeface="Calibri"/>
                <a:ea typeface="Calibri"/>
                <a:cs typeface="Calibri"/>
              </a:rPr>
              <a:t> </a:t>
            </a:r>
            <a:r>
              <a:rPr lang="nl-NL" sz="2133" err="1">
                <a:latin typeface="Calibri"/>
                <a:ea typeface="Calibri"/>
                <a:cs typeface="Calibri"/>
              </a:rPr>
              <a:t>parkinson</a:t>
            </a:r>
            <a:r>
              <a:rPr lang="nl-NL" sz="2133">
                <a:latin typeface="Calibri"/>
                <a:ea typeface="Calibri"/>
                <a:cs typeface="Calibri"/>
              </a:rPr>
              <a:t> (diagnose maximaal 7 jaar)</a:t>
            </a:r>
            <a:endParaRPr lang="nl-NL" sz="2400">
              <a:ea typeface="Calibri"/>
              <a:cs typeface="Calibri"/>
            </a:endParaRPr>
          </a:p>
          <a:p>
            <a:pPr marL="457189" indent="-457189" defTabSz="1219170">
              <a:buFont typeface="Arial" panose="020B0604020202020204" pitchFamily="34" charset="0"/>
              <a:buChar char="•"/>
              <a:defRPr/>
            </a:pPr>
            <a:r>
              <a:rPr lang="nl-NL" sz="2133">
                <a:latin typeface="Calibri"/>
                <a:ea typeface="Calibri"/>
                <a:cs typeface="Calibri"/>
              </a:rPr>
              <a:t>Leeftijd: 40 jaar en ouder</a:t>
            </a:r>
          </a:p>
          <a:p>
            <a:pPr marL="457189" indent="-457189" defTabSz="1219170">
              <a:buFont typeface="Arial" panose="020B0604020202020204" pitchFamily="34" charset="0"/>
              <a:buChar char="•"/>
              <a:defRPr/>
            </a:pPr>
            <a:r>
              <a:rPr lang="nl-NL" sz="2133">
                <a:latin typeface="Calibri"/>
                <a:ea typeface="Calibri"/>
                <a:cs typeface="Calibri"/>
              </a:rPr>
              <a:t>Duur: maximaal 1 uur</a:t>
            </a:r>
          </a:p>
          <a:p>
            <a:pPr marL="457189" indent="-457189" defTabSz="1219170">
              <a:buFont typeface="Arial" panose="020B0604020202020204" pitchFamily="34" charset="0"/>
              <a:buChar char="•"/>
              <a:defRPr/>
            </a:pPr>
            <a:r>
              <a:rPr lang="nl-NL" sz="2133">
                <a:latin typeface="Calibri"/>
                <a:ea typeface="Calibri"/>
                <a:cs typeface="Calibri"/>
              </a:rPr>
              <a:t>Kan thuis met eigen computer/smartphone</a:t>
            </a:r>
          </a:p>
          <a:p>
            <a:pPr marL="457189" indent="-457189" defTabSz="1219170">
              <a:buFont typeface="Arial" panose="020B0604020202020204" pitchFamily="34" charset="0"/>
              <a:buChar char="•"/>
              <a:defRPr/>
            </a:pPr>
            <a:endParaRPr lang="nl-NL" sz="2133">
              <a:solidFill>
                <a:prstClr val="white">
                  <a:lumMod val="50000"/>
                </a:prstClr>
              </a:solidFill>
              <a:latin typeface="Calibri" panose="020F0502020204030204" pitchFamily="34" charset="0"/>
              <a:cs typeface="Calibri" panose="020F0502020204030204" pitchFamily="34" charset="0"/>
            </a:endParaRPr>
          </a:p>
          <a:p>
            <a:pPr marL="457189" indent="-457189" defTabSz="1219170">
              <a:buFont typeface="Arial" panose="020B0604020202020204" pitchFamily="34" charset="0"/>
              <a:buChar char="•"/>
              <a:defRPr/>
            </a:pPr>
            <a:endParaRPr lang="nl-NL" sz="2133">
              <a:solidFill>
                <a:prstClr val="white">
                  <a:lumMod val="50000"/>
                </a:prstClr>
              </a:solidFill>
              <a:latin typeface="Calibri" panose="020F0502020204030204" pitchFamily="34" charset="0"/>
              <a:ea typeface="Calibri" panose="020F0502020204030204" pitchFamily="34" charset="0"/>
              <a:cs typeface="Calibri" panose="020F0502020204030204" pitchFamily="34" charset="0"/>
            </a:endParaRPr>
          </a:p>
          <a:p>
            <a:pPr defTabSz="1219170">
              <a:defRPr/>
            </a:pPr>
            <a:r>
              <a:rPr lang="nl-NL" sz="2133">
                <a:latin typeface="Calibri"/>
                <a:ea typeface="Calibri"/>
                <a:cs typeface="Calibri"/>
              </a:rPr>
              <a:t>Aanmelden? </a:t>
            </a:r>
            <a:r>
              <a:rPr lang="nl-NL" sz="2133">
                <a:latin typeface="Calibri"/>
                <a:ea typeface="Calibri"/>
                <a:cs typeface="Calibri"/>
                <a:hlinkClick r:id="rId4">
                  <a:extLst>
                    <a:ext uri="{A12FA001-AC4F-418D-AE19-62706E023703}">
                      <ahyp:hlinkClr xmlns:ahyp="http://schemas.microsoft.com/office/drawing/2018/hyperlinkcolor" val="tx"/>
                    </a:ext>
                  </a:extLst>
                </a:hlinkClick>
              </a:rPr>
              <a:t>www.radboudumc.nl/geuronderzoek</a:t>
            </a:r>
            <a:r>
              <a:rPr lang="nl-NL" sz="2133">
                <a:latin typeface="Calibri"/>
                <a:ea typeface="Calibri"/>
                <a:cs typeface="Calibri"/>
              </a:rPr>
              <a:t> of via de flyer</a:t>
            </a:r>
          </a:p>
        </p:txBody>
      </p:sp>
    </p:spTree>
    <p:extLst>
      <p:ext uri="{BB962C8B-B14F-4D97-AF65-F5344CB8AC3E}">
        <p14:creationId xmlns:p14="http://schemas.microsoft.com/office/powerpoint/2010/main" val="238988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CA1D-C2B8-D68E-4836-F95D163C8AA8}"/>
              </a:ext>
            </a:extLst>
          </p:cNvPr>
          <p:cNvSpPr>
            <a:spLocks noGrp="1"/>
          </p:cNvSpPr>
          <p:nvPr>
            <p:ph type="title"/>
          </p:nvPr>
        </p:nvSpPr>
        <p:spPr/>
        <p:txBody>
          <a:bodyPr/>
          <a:lstStyle/>
          <a:p>
            <a:r>
              <a:rPr lang="en-US" sz="7066">
                <a:ea typeface="Calibri"/>
                <a:cs typeface="Calibri"/>
              </a:rPr>
              <a:t>Resist-PD</a:t>
            </a:r>
            <a:endParaRPr lang="en-US">
              <a:ea typeface="Calibri"/>
              <a:cs typeface="Calibri"/>
            </a:endParaRPr>
          </a:p>
        </p:txBody>
      </p:sp>
      <p:sp>
        <p:nvSpPr>
          <p:cNvPr id="3" name="Subtitle 2">
            <a:extLst>
              <a:ext uri="{FF2B5EF4-FFF2-40B4-BE49-F238E27FC236}">
                <a16:creationId xmlns:a16="http://schemas.microsoft.com/office/drawing/2014/main" id="{BC0C8F60-86E1-7D58-D071-EF057B6F90BC}"/>
              </a:ext>
            </a:extLst>
          </p:cNvPr>
          <p:cNvSpPr>
            <a:spLocks noGrp="1"/>
          </p:cNvSpPr>
          <p:nvPr>
            <p:ph type="subTitle" idx="1"/>
          </p:nvPr>
        </p:nvSpPr>
        <p:spPr>
          <a:xfrm>
            <a:off x="696000" y="1834643"/>
            <a:ext cx="10800000" cy="2720973"/>
          </a:xfrm>
        </p:spPr>
        <p:txBody>
          <a:bodyPr vert="horz" lIns="0" tIns="0" rIns="0" bIns="0" rtlCol="0" anchor="t">
            <a:noAutofit/>
          </a:bodyPr>
          <a:lstStyle/>
          <a:p>
            <a:r>
              <a:rPr lang="en-US" sz="1867" b="1" err="1">
                <a:solidFill>
                  <a:schemeClr val="tx1"/>
                </a:solidFill>
                <a:ea typeface="Calibri"/>
                <a:cs typeface="Calibri"/>
              </a:rPr>
              <a:t>Behandeling</a:t>
            </a:r>
            <a:r>
              <a:rPr lang="en-US" sz="1867" b="1">
                <a:solidFill>
                  <a:schemeClr val="tx1"/>
                </a:solidFill>
                <a:ea typeface="Calibri"/>
                <a:cs typeface="Calibri"/>
              </a:rPr>
              <a:t> </a:t>
            </a:r>
            <a:r>
              <a:rPr lang="en-US" sz="1867" b="1" err="1">
                <a:solidFill>
                  <a:schemeClr val="tx1"/>
                </a:solidFill>
                <a:ea typeface="Calibri"/>
                <a:cs typeface="Calibri"/>
              </a:rPr>
              <a:t>voor</a:t>
            </a:r>
            <a:r>
              <a:rPr lang="en-US" sz="1867" b="1">
                <a:solidFill>
                  <a:schemeClr val="tx1"/>
                </a:solidFill>
                <a:ea typeface="Calibri"/>
                <a:cs typeface="Calibri"/>
              </a:rPr>
              <a:t> </a:t>
            </a:r>
            <a:r>
              <a:rPr lang="en-US" sz="1867" b="1" err="1">
                <a:solidFill>
                  <a:schemeClr val="tx1"/>
                </a:solidFill>
                <a:ea typeface="Calibri"/>
                <a:cs typeface="Calibri"/>
              </a:rPr>
              <a:t>mensen</a:t>
            </a:r>
            <a:r>
              <a:rPr lang="en-US" sz="1867" b="1">
                <a:solidFill>
                  <a:schemeClr val="tx1"/>
                </a:solidFill>
                <a:ea typeface="Calibri"/>
                <a:cs typeface="Calibri"/>
              </a:rPr>
              <a:t> </a:t>
            </a:r>
            <a:r>
              <a:rPr lang="en-US" sz="1867" b="1" err="1">
                <a:solidFill>
                  <a:schemeClr val="tx1"/>
                </a:solidFill>
                <a:ea typeface="Calibri"/>
                <a:cs typeface="Calibri"/>
              </a:rPr>
              <a:t>bij</a:t>
            </a:r>
            <a:r>
              <a:rPr lang="en-US" sz="1867" b="1">
                <a:solidFill>
                  <a:schemeClr val="tx1"/>
                </a:solidFill>
                <a:ea typeface="Calibri"/>
                <a:cs typeface="Calibri"/>
              </a:rPr>
              <a:t> </a:t>
            </a:r>
            <a:r>
              <a:rPr lang="en-US" sz="1867" b="1" err="1">
                <a:solidFill>
                  <a:schemeClr val="tx1"/>
                </a:solidFill>
                <a:ea typeface="Calibri"/>
                <a:cs typeface="Calibri"/>
              </a:rPr>
              <a:t>wie</a:t>
            </a:r>
            <a:r>
              <a:rPr lang="en-US" sz="1867" b="1">
                <a:solidFill>
                  <a:schemeClr val="tx1"/>
                </a:solidFill>
                <a:ea typeface="Calibri"/>
                <a:cs typeface="Calibri"/>
              </a:rPr>
              <a:t> de levodopa minder </a:t>
            </a:r>
            <a:r>
              <a:rPr lang="en-US" sz="1867" b="1" err="1">
                <a:solidFill>
                  <a:schemeClr val="tx1"/>
                </a:solidFill>
                <a:ea typeface="Calibri"/>
                <a:cs typeface="Calibri"/>
              </a:rPr>
              <a:t>goed</a:t>
            </a:r>
            <a:r>
              <a:rPr lang="en-US" sz="1867" b="1">
                <a:solidFill>
                  <a:schemeClr val="tx1"/>
                </a:solidFill>
                <a:ea typeface="Calibri"/>
                <a:cs typeface="Calibri"/>
              </a:rPr>
              <a:t> </a:t>
            </a:r>
            <a:r>
              <a:rPr lang="en-US" sz="1867" b="1" err="1">
                <a:solidFill>
                  <a:schemeClr val="tx1"/>
                </a:solidFill>
                <a:ea typeface="Calibri"/>
                <a:cs typeface="Calibri"/>
              </a:rPr>
              <a:t>werkt</a:t>
            </a:r>
            <a:endParaRPr lang="en-US" sz="1867" b="1">
              <a:solidFill>
                <a:schemeClr val="tx1"/>
              </a:solidFill>
              <a:ea typeface="Calibri"/>
              <a:cs typeface="Calibri"/>
            </a:endParaRPr>
          </a:p>
          <a:p>
            <a:pPr marL="380990" indent="-380990">
              <a:buFont typeface="Arial"/>
              <a:buChar char="•"/>
            </a:pPr>
            <a:r>
              <a:rPr lang="en-US" sz="1867" err="1">
                <a:solidFill>
                  <a:schemeClr val="tx1"/>
                </a:solidFill>
                <a:ea typeface="Calibri"/>
                <a:cs typeface="Calibri"/>
              </a:rPr>
              <a:t>Behandeling</a:t>
            </a:r>
            <a:r>
              <a:rPr lang="en-US" sz="1867">
                <a:solidFill>
                  <a:schemeClr val="tx1"/>
                </a:solidFill>
                <a:ea typeface="Calibri"/>
                <a:cs typeface="Calibri"/>
              </a:rPr>
              <a:t> met </a:t>
            </a:r>
            <a:r>
              <a:rPr lang="en-US" sz="1867" err="1">
                <a:solidFill>
                  <a:schemeClr val="tx1"/>
                </a:solidFill>
                <a:ea typeface="Calibri"/>
                <a:cs typeface="Calibri"/>
              </a:rPr>
              <a:t>apormorfine</a:t>
            </a:r>
            <a:r>
              <a:rPr lang="en-US" sz="1867">
                <a:solidFill>
                  <a:schemeClr val="tx1"/>
                </a:solidFill>
                <a:ea typeface="Calibri"/>
                <a:cs typeface="Calibri"/>
              </a:rPr>
              <a:t> </a:t>
            </a:r>
            <a:r>
              <a:rPr lang="en-US" sz="1867" err="1">
                <a:solidFill>
                  <a:schemeClr val="tx1"/>
                </a:solidFill>
                <a:ea typeface="Calibri"/>
                <a:cs typeface="Calibri"/>
              </a:rPr>
              <a:t>injecties</a:t>
            </a:r>
            <a:r>
              <a:rPr lang="en-US" sz="1867">
                <a:solidFill>
                  <a:schemeClr val="tx1"/>
                </a:solidFill>
                <a:ea typeface="Calibri"/>
                <a:cs typeface="Calibri"/>
              </a:rPr>
              <a:t> </a:t>
            </a:r>
            <a:r>
              <a:rPr lang="en-US" sz="1867" err="1">
                <a:solidFill>
                  <a:schemeClr val="tx1"/>
                </a:solidFill>
                <a:ea typeface="Calibri"/>
                <a:cs typeface="Calibri"/>
              </a:rPr>
              <a:t>bij</a:t>
            </a:r>
            <a:r>
              <a:rPr lang="en-US" sz="1867">
                <a:solidFill>
                  <a:schemeClr val="tx1"/>
                </a:solidFill>
                <a:ea typeface="Calibri"/>
                <a:cs typeface="Calibri"/>
              </a:rPr>
              <a:t> het </a:t>
            </a:r>
            <a:r>
              <a:rPr lang="en-US" sz="1867" err="1">
                <a:solidFill>
                  <a:schemeClr val="tx1"/>
                </a:solidFill>
                <a:ea typeface="Calibri"/>
                <a:cs typeface="Calibri"/>
              </a:rPr>
              <a:t>Radboudumc</a:t>
            </a:r>
            <a:r>
              <a:rPr lang="en-US" sz="1867">
                <a:solidFill>
                  <a:schemeClr val="tx1"/>
                </a:solidFill>
                <a:ea typeface="Calibri"/>
                <a:cs typeface="Calibri"/>
              </a:rPr>
              <a:t>. </a:t>
            </a:r>
          </a:p>
          <a:p>
            <a:pPr marL="380990" indent="-380990">
              <a:buFont typeface="Arial"/>
              <a:buChar char="•"/>
            </a:pPr>
            <a:r>
              <a:rPr lang="en-US" sz="1867" err="1">
                <a:solidFill>
                  <a:schemeClr val="tx1"/>
                </a:solidFill>
                <a:ea typeface="Calibri"/>
                <a:cs typeface="Calibri"/>
              </a:rPr>
              <a:t>Lijkt</a:t>
            </a:r>
            <a:r>
              <a:rPr lang="en-US" sz="1867">
                <a:solidFill>
                  <a:schemeClr val="tx1"/>
                </a:solidFill>
                <a:ea typeface="Calibri"/>
                <a:cs typeface="Calibri"/>
              </a:rPr>
              <a:t> op dopamine, </a:t>
            </a:r>
            <a:r>
              <a:rPr lang="en-US" sz="1867" err="1">
                <a:solidFill>
                  <a:schemeClr val="tx1"/>
                </a:solidFill>
                <a:ea typeface="Calibri"/>
                <a:cs typeface="Calibri"/>
              </a:rPr>
              <a:t>géén</a:t>
            </a:r>
            <a:r>
              <a:rPr lang="en-US" sz="1867">
                <a:solidFill>
                  <a:schemeClr val="tx1"/>
                </a:solidFill>
                <a:ea typeface="Calibri"/>
                <a:cs typeface="Calibri"/>
              </a:rPr>
              <a:t> </a:t>
            </a:r>
            <a:r>
              <a:rPr lang="en-US" sz="1867" err="1">
                <a:solidFill>
                  <a:schemeClr val="tx1"/>
                </a:solidFill>
                <a:ea typeface="Calibri"/>
                <a:cs typeface="Calibri"/>
              </a:rPr>
              <a:t>opiaat</a:t>
            </a:r>
          </a:p>
          <a:p>
            <a:pPr marL="380990" indent="-380990">
              <a:buChar char="•"/>
            </a:pPr>
            <a:r>
              <a:rPr lang="en-US" sz="1867">
                <a:solidFill>
                  <a:schemeClr val="tx1"/>
                </a:solidFill>
                <a:ea typeface="+mn-lt"/>
                <a:cs typeface="+mn-lt"/>
              </a:rPr>
              <a:t>Dit </a:t>
            </a:r>
            <a:r>
              <a:rPr lang="en-US" sz="1867" err="1">
                <a:solidFill>
                  <a:schemeClr val="tx1"/>
                </a:solidFill>
                <a:ea typeface="+mn-lt"/>
                <a:cs typeface="+mn-lt"/>
              </a:rPr>
              <a:t>medicijn</a:t>
            </a:r>
            <a:r>
              <a:rPr lang="en-US" sz="1867">
                <a:solidFill>
                  <a:schemeClr val="tx1"/>
                </a:solidFill>
                <a:ea typeface="+mn-lt"/>
                <a:cs typeface="+mn-lt"/>
              </a:rPr>
              <a:t> </a:t>
            </a:r>
            <a:r>
              <a:rPr lang="en-US" sz="1867" err="1">
                <a:solidFill>
                  <a:schemeClr val="tx1"/>
                </a:solidFill>
                <a:ea typeface="+mn-lt"/>
                <a:cs typeface="+mn-lt"/>
              </a:rPr>
              <a:t>vergelijken</a:t>
            </a:r>
            <a:r>
              <a:rPr lang="en-US" sz="1867">
                <a:solidFill>
                  <a:schemeClr val="tx1"/>
                </a:solidFill>
                <a:ea typeface="+mn-lt"/>
                <a:cs typeface="+mn-lt"/>
              </a:rPr>
              <a:t> met </a:t>
            </a:r>
            <a:r>
              <a:rPr lang="en-US" sz="1867" err="1">
                <a:solidFill>
                  <a:schemeClr val="tx1"/>
                </a:solidFill>
                <a:ea typeface="+mn-lt"/>
                <a:cs typeface="+mn-lt"/>
              </a:rPr>
              <a:t>levodopatabletten</a:t>
            </a:r>
            <a:endParaRPr lang="en-US" sz="1867">
              <a:solidFill>
                <a:schemeClr val="tx1"/>
              </a:solidFill>
              <a:ea typeface="+mn-lt"/>
              <a:cs typeface="+mn-lt"/>
            </a:endParaRPr>
          </a:p>
          <a:p>
            <a:pPr marL="380990" indent="-380990">
              <a:buChar char="•"/>
            </a:pPr>
            <a:endParaRPr lang="en-US" sz="1867">
              <a:solidFill>
                <a:schemeClr val="tx1"/>
              </a:solidFill>
              <a:ea typeface="Calibri"/>
              <a:cs typeface="Calibri"/>
            </a:endParaRPr>
          </a:p>
          <a:p>
            <a:pPr marL="761981" indent="-761981">
              <a:buFont typeface="Arial"/>
              <a:buChar char="•"/>
            </a:pPr>
            <a:endParaRPr lang="en-US" sz="1867">
              <a:ea typeface="Calibri"/>
              <a:cs typeface="Calibri"/>
            </a:endParaRPr>
          </a:p>
        </p:txBody>
      </p:sp>
      <p:pic>
        <p:nvPicPr>
          <p:cNvPr id="4" name="Picture 3" descr="A black and white checkered background with black and white text&#10;&#10;AI-generated content may be incorrect.">
            <a:extLst>
              <a:ext uri="{FF2B5EF4-FFF2-40B4-BE49-F238E27FC236}">
                <a16:creationId xmlns:a16="http://schemas.microsoft.com/office/drawing/2014/main" id="{5B34D161-5E2B-8E12-07BD-5816DF769AD1}"/>
              </a:ext>
            </a:extLst>
          </p:cNvPr>
          <p:cNvPicPr>
            <a:picLocks noChangeAspect="1"/>
          </p:cNvPicPr>
          <p:nvPr/>
        </p:nvPicPr>
        <p:blipFill>
          <a:blip r:embed="rId3"/>
          <a:stretch>
            <a:fillRect/>
          </a:stretch>
        </p:blipFill>
        <p:spPr>
          <a:xfrm>
            <a:off x="6002587" y="1713581"/>
            <a:ext cx="5676900" cy="4495800"/>
          </a:xfrm>
          <a:prstGeom prst="rect">
            <a:avLst/>
          </a:prstGeom>
        </p:spPr>
      </p:pic>
    </p:spTree>
    <p:extLst>
      <p:ext uri="{BB962C8B-B14F-4D97-AF65-F5344CB8AC3E}">
        <p14:creationId xmlns:p14="http://schemas.microsoft.com/office/powerpoint/2010/main" val="122615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CA1D-C2B8-D68E-4836-F95D163C8AA8}"/>
              </a:ext>
            </a:extLst>
          </p:cNvPr>
          <p:cNvSpPr>
            <a:spLocks noGrp="1"/>
          </p:cNvSpPr>
          <p:nvPr>
            <p:ph type="title"/>
          </p:nvPr>
        </p:nvSpPr>
        <p:spPr/>
        <p:txBody>
          <a:bodyPr/>
          <a:lstStyle/>
          <a:p>
            <a:r>
              <a:rPr lang="en-US" sz="7066">
                <a:ea typeface="Calibri"/>
                <a:cs typeface="Calibri"/>
              </a:rPr>
              <a:t>Resist-PD</a:t>
            </a:r>
            <a:endParaRPr lang="en-US">
              <a:ea typeface="Calibri"/>
              <a:cs typeface="Calibri"/>
            </a:endParaRPr>
          </a:p>
        </p:txBody>
      </p:sp>
      <p:sp>
        <p:nvSpPr>
          <p:cNvPr id="3" name="Subtitle 2">
            <a:extLst>
              <a:ext uri="{FF2B5EF4-FFF2-40B4-BE49-F238E27FC236}">
                <a16:creationId xmlns:a16="http://schemas.microsoft.com/office/drawing/2014/main" id="{BC0C8F60-86E1-7D58-D071-EF057B6F90BC}"/>
              </a:ext>
            </a:extLst>
          </p:cNvPr>
          <p:cNvSpPr>
            <a:spLocks noGrp="1"/>
          </p:cNvSpPr>
          <p:nvPr>
            <p:ph type="subTitle" idx="1"/>
          </p:nvPr>
        </p:nvSpPr>
        <p:spPr>
          <a:xfrm>
            <a:off x="696000" y="1834643"/>
            <a:ext cx="10800000" cy="2720973"/>
          </a:xfrm>
        </p:spPr>
        <p:txBody>
          <a:bodyPr vert="horz" lIns="0" tIns="0" rIns="0" bIns="0" rtlCol="0" anchor="t">
            <a:noAutofit/>
          </a:bodyPr>
          <a:lstStyle/>
          <a:p>
            <a:r>
              <a:rPr lang="en-US" sz="1867" b="1" err="1">
                <a:solidFill>
                  <a:schemeClr val="tx1"/>
                </a:solidFill>
                <a:ea typeface="Calibri"/>
                <a:cs typeface="Calibri"/>
              </a:rPr>
              <a:t>Behandeling</a:t>
            </a:r>
            <a:r>
              <a:rPr lang="en-US" sz="1867" b="1">
                <a:solidFill>
                  <a:schemeClr val="tx1"/>
                </a:solidFill>
                <a:ea typeface="Calibri"/>
                <a:cs typeface="Calibri"/>
              </a:rPr>
              <a:t> </a:t>
            </a:r>
            <a:r>
              <a:rPr lang="en-US" sz="1867" b="1" err="1">
                <a:solidFill>
                  <a:schemeClr val="tx1"/>
                </a:solidFill>
                <a:ea typeface="Calibri"/>
                <a:cs typeface="Calibri"/>
              </a:rPr>
              <a:t>voor</a:t>
            </a:r>
            <a:r>
              <a:rPr lang="en-US" sz="1867" b="1">
                <a:solidFill>
                  <a:schemeClr val="tx1"/>
                </a:solidFill>
                <a:ea typeface="Calibri"/>
                <a:cs typeface="Calibri"/>
              </a:rPr>
              <a:t> </a:t>
            </a:r>
            <a:r>
              <a:rPr lang="en-US" sz="1867" b="1" err="1">
                <a:solidFill>
                  <a:schemeClr val="tx1"/>
                </a:solidFill>
                <a:ea typeface="Calibri"/>
                <a:cs typeface="Calibri"/>
              </a:rPr>
              <a:t>mensen</a:t>
            </a:r>
            <a:r>
              <a:rPr lang="en-US" sz="1867" b="1">
                <a:solidFill>
                  <a:schemeClr val="tx1"/>
                </a:solidFill>
                <a:ea typeface="Calibri"/>
                <a:cs typeface="Calibri"/>
              </a:rPr>
              <a:t> </a:t>
            </a:r>
            <a:r>
              <a:rPr lang="en-US" sz="1867" b="1" err="1">
                <a:solidFill>
                  <a:schemeClr val="tx1"/>
                </a:solidFill>
                <a:ea typeface="Calibri"/>
                <a:cs typeface="Calibri"/>
              </a:rPr>
              <a:t>bij</a:t>
            </a:r>
            <a:r>
              <a:rPr lang="en-US" sz="1867" b="1">
                <a:solidFill>
                  <a:schemeClr val="tx1"/>
                </a:solidFill>
                <a:ea typeface="Calibri"/>
                <a:cs typeface="Calibri"/>
              </a:rPr>
              <a:t> </a:t>
            </a:r>
            <a:r>
              <a:rPr lang="en-US" sz="1867" b="1" err="1">
                <a:solidFill>
                  <a:schemeClr val="tx1"/>
                </a:solidFill>
                <a:ea typeface="Calibri"/>
                <a:cs typeface="Calibri"/>
              </a:rPr>
              <a:t>wie</a:t>
            </a:r>
            <a:r>
              <a:rPr lang="en-US" sz="1867" b="1">
                <a:solidFill>
                  <a:schemeClr val="tx1"/>
                </a:solidFill>
                <a:ea typeface="Calibri"/>
                <a:cs typeface="Calibri"/>
              </a:rPr>
              <a:t> de levodopa minder </a:t>
            </a:r>
            <a:r>
              <a:rPr lang="en-US" sz="1867" b="1" err="1">
                <a:solidFill>
                  <a:schemeClr val="tx1"/>
                </a:solidFill>
                <a:ea typeface="Calibri"/>
                <a:cs typeface="Calibri"/>
              </a:rPr>
              <a:t>goed</a:t>
            </a:r>
            <a:r>
              <a:rPr lang="en-US" sz="1867" b="1">
                <a:solidFill>
                  <a:schemeClr val="tx1"/>
                </a:solidFill>
                <a:ea typeface="Calibri"/>
                <a:cs typeface="Calibri"/>
              </a:rPr>
              <a:t> </a:t>
            </a:r>
            <a:r>
              <a:rPr lang="en-US" sz="1867" b="1" err="1">
                <a:solidFill>
                  <a:schemeClr val="tx1"/>
                </a:solidFill>
                <a:ea typeface="Calibri"/>
                <a:cs typeface="Calibri"/>
              </a:rPr>
              <a:t>werkt</a:t>
            </a:r>
            <a:endParaRPr lang="en-US" sz="1867" b="1">
              <a:solidFill>
                <a:schemeClr val="tx1"/>
              </a:solidFill>
              <a:ea typeface="Calibri"/>
              <a:cs typeface="Calibri"/>
            </a:endParaRPr>
          </a:p>
          <a:p>
            <a:pPr marL="380990" indent="-380990">
              <a:buFont typeface="Arial"/>
              <a:buChar char="•"/>
            </a:pPr>
            <a:r>
              <a:rPr lang="en-US" sz="1867" err="1">
                <a:solidFill>
                  <a:schemeClr val="tx1"/>
                </a:solidFill>
                <a:ea typeface="Calibri"/>
                <a:cs typeface="Calibri"/>
              </a:rPr>
              <a:t>Behandeling</a:t>
            </a:r>
            <a:r>
              <a:rPr lang="en-US" sz="1867">
                <a:solidFill>
                  <a:schemeClr val="tx1"/>
                </a:solidFill>
                <a:ea typeface="Calibri"/>
                <a:cs typeface="Calibri"/>
              </a:rPr>
              <a:t> met </a:t>
            </a:r>
            <a:r>
              <a:rPr lang="en-US" sz="1867" err="1">
                <a:solidFill>
                  <a:schemeClr val="tx1"/>
                </a:solidFill>
                <a:ea typeface="Calibri"/>
                <a:cs typeface="Calibri"/>
              </a:rPr>
              <a:t>apormorfine</a:t>
            </a:r>
            <a:r>
              <a:rPr lang="en-US" sz="1867">
                <a:solidFill>
                  <a:schemeClr val="tx1"/>
                </a:solidFill>
                <a:ea typeface="Calibri"/>
                <a:cs typeface="Calibri"/>
              </a:rPr>
              <a:t> </a:t>
            </a:r>
            <a:r>
              <a:rPr lang="en-US" sz="1867" err="1">
                <a:solidFill>
                  <a:schemeClr val="tx1"/>
                </a:solidFill>
                <a:ea typeface="Calibri"/>
                <a:cs typeface="Calibri"/>
              </a:rPr>
              <a:t>injecties</a:t>
            </a:r>
            <a:r>
              <a:rPr lang="en-US" sz="1867">
                <a:solidFill>
                  <a:schemeClr val="tx1"/>
                </a:solidFill>
                <a:ea typeface="Calibri"/>
                <a:cs typeface="Calibri"/>
              </a:rPr>
              <a:t> </a:t>
            </a:r>
            <a:r>
              <a:rPr lang="en-US" sz="1867" err="1">
                <a:solidFill>
                  <a:schemeClr val="tx1"/>
                </a:solidFill>
                <a:ea typeface="Calibri"/>
                <a:cs typeface="Calibri"/>
              </a:rPr>
              <a:t>bij</a:t>
            </a:r>
            <a:r>
              <a:rPr lang="en-US" sz="1867">
                <a:solidFill>
                  <a:schemeClr val="tx1"/>
                </a:solidFill>
                <a:ea typeface="Calibri"/>
                <a:cs typeface="Calibri"/>
              </a:rPr>
              <a:t> het </a:t>
            </a:r>
            <a:r>
              <a:rPr lang="en-US" sz="1867" err="1">
                <a:solidFill>
                  <a:schemeClr val="tx1"/>
                </a:solidFill>
                <a:ea typeface="Calibri"/>
                <a:cs typeface="Calibri"/>
              </a:rPr>
              <a:t>Radboudumc</a:t>
            </a:r>
            <a:r>
              <a:rPr lang="en-US" sz="1867">
                <a:solidFill>
                  <a:schemeClr val="tx1"/>
                </a:solidFill>
                <a:ea typeface="Calibri"/>
                <a:cs typeface="Calibri"/>
              </a:rPr>
              <a:t>. </a:t>
            </a:r>
          </a:p>
          <a:p>
            <a:pPr marL="380990" indent="-380990">
              <a:buFont typeface="Arial"/>
              <a:buChar char="•"/>
            </a:pPr>
            <a:r>
              <a:rPr lang="en-US" sz="1867" err="1">
                <a:solidFill>
                  <a:schemeClr val="tx1"/>
                </a:solidFill>
                <a:ea typeface="Calibri"/>
                <a:cs typeface="Calibri"/>
              </a:rPr>
              <a:t>Lijkt</a:t>
            </a:r>
            <a:r>
              <a:rPr lang="en-US" sz="1867">
                <a:solidFill>
                  <a:schemeClr val="tx1"/>
                </a:solidFill>
                <a:ea typeface="Calibri"/>
                <a:cs typeface="Calibri"/>
              </a:rPr>
              <a:t> op dopamine, </a:t>
            </a:r>
            <a:r>
              <a:rPr lang="en-US" sz="1867" err="1">
                <a:solidFill>
                  <a:schemeClr val="tx1"/>
                </a:solidFill>
                <a:ea typeface="Calibri"/>
                <a:cs typeface="Calibri"/>
              </a:rPr>
              <a:t>géén</a:t>
            </a:r>
            <a:r>
              <a:rPr lang="en-US" sz="1867">
                <a:solidFill>
                  <a:schemeClr val="tx1"/>
                </a:solidFill>
                <a:ea typeface="Calibri"/>
                <a:cs typeface="Calibri"/>
              </a:rPr>
              <a:t> </a:t>
            </a:r>
            <a:r>
              <a:rPr lang="en-US" sz="1867" err="1">
                <a:solidFill>
                  <a:schemeClr val="tx1"/>
                </a:solidFill>
                <a:ea typeface="Calibri"/>
                <a:cs typeface="Calibri"/>
              </a:rPr>
              <a:t>opiaat</a:t>
            </a:r>
          </a:p>
          <a:p>
            <a:pPr marL="380990" indent="-380990">
              <a:buChar char="•"/>
            </a:pPr>
            <a:r>
              <a:rPr lang="en-US" sz="1867">
                <a:solidFill>
                  <a:schemeClr val="tx1"/>
                </a:solidFill>
                <a:ea typeface="+mn-lt"/>
                <a:cs typeface="+mn-lt"/>
              </a:rPr>
              <a:t>Dit </a:t>
            </a:r>
            <a:r>
              <a:rPr lang="en-US" sz="1867" err="1">
                <a:solidFill>
                  <a:schemeClr val="tx1"/>
                </a:solidFill>
                <a:ea typeface="+mn-lt"/>
                <a:cs typeface="+mn-lt"/>
              </a:rPr>
              <a:t>medicijn</a:t>
            </a:r>
            <a:r>
              <a:rPr lang="en-US" sz="1867">
                <a:solidFill>
                  <a:schemeClr val="tx1"/>
                </a:solidFill>
                <a:ea typeface="+mn-lt"/>
                <a:cs typeface="+mn-lt"/>
              </a:rPr>
              <a:t> </a:t>
            </a:r>
            <a:r>
              <a:rPr lang="en-US" sz="1867" err="1">
                <a:solidFill>
                  <a:schemeClr val="tx1"/>
                </a:solidFill>
                <a:ea typeface="+mn-lt"/>
                <a:cs typeface="+mn-lt"/>
              </a:rPr>
              <a:t>vergelijken</a:t>
            </a:r>
            <a:r>
              <a:rPr lang="en-US" sz="1867">
                <a:solidFill>
                  <a:schemeClr val="tx1"/>
                </a:solidFill>
                <a:ea typeface="+mn-lt"/>
                <a:cs typeface="+mn-lt"/>
              </a:rPr>
              <a:t> met </a:t>
            </a:r>
            <a:r>
              <a:rPr lang="en-US" sz="1867" err="1">
                <a:solidFill>
                  <a:schemeClr val="tx1"/>
                </a:solidFill>
                <a:ea typeface="+mn-lt"/>
                <a:cs typeface="+mn-lt"/>
              </a:rPr>
              <a:t>levodopatabletten</a:t>
            </a:r>
            <a:endParaRPr lang="en-US" sz="1867">
              <a:solidFill>
                <a:schemeClr val="tx1"/>
              </a:solidFill>
              <a:ea typeface="+mn-lt"/>
              <a:cs typeface="+mn-lt"/>
            </a:endParaRPr>
          </a:p>
          <a:p>
            <a:pPr marL="380990" indent="-380990">
              <a:buChar char="•"/>
            </a:pPr>
            <a:endParaRPr lang="en-US" sz="1867">
              <a:solidFill>
                <a:schemeClr val="tx1"/>
              </a:solidFill>
              <a:ea typeface="Calibri"/>
              <a:cs typeface="Calibri"/>
            </a:endParaRPr>
          </a:p>
          <a:p>
            <a:pPr marL="761981" indent="-761981">
              <a:buFont typeface="Arial"/>
              <a:buChar char="•"/>
            </a:pPr>
            <a:endParaRPr lang="en-US" sz="1867">
              <a:ea typeface="Calibri"/>
              <a:cs typeface="Calibri"/>
            </a:endParaRPr>
          </a:p>
        </p:txBody>
      </p:sp>
      <p:pic>
        <p:nvPicPr>
          <p:cNvPr id="4" name="Picture 3" descr="A black and white checkered background with black and white text&#10;&#10;AI-generated content may be incorrect.">
            <a:extLst>
              <a:ext uri="{FF2B5EF4-FFF2-40B4-BE49-F238E27FC236}">
                <a16:creationId xmlns:a16="http://schemas.microsoft.com/office/drawing/2014/main" id="{5B34D161-5E2B-8E12-07BD-5816DF769AD1}"/>
              </a:ext>
            </a:extLst>
          </p:cNvPr>
          <p:cNvPicPr>
            <a:picLocks noChangeAspect="1"/>
          </p:cNvPicPr>
          <p:nvPr/>
        </p:nvPicPr>
        <p:blipFill>
          <a:blip r:embed="rId3"/>
          <a:stretch>
            <a:fillRect/>
          </a:stretch>
        </p:blipFill>
        <p:spPr>
          <a:xfrm>
            <a:off x="6002587" y="1713581"/>
            <a:ext cx="5676900" cy="4495800"/>
          </a:xfrm>
          <a:prstGeom prst="rect">
            <a:avLst/>
          </a:prstGeom>
        </p:spPr>
      </p:pic>
    </p:spTree>
    <p:extLst>
      <p:ext uri="{BB962C8B-B14F-4D97-AF65-F5344CB8AC3E}">
        <p14:creationId xmlns:p14="http://schemas.microsoft.com/office/powerpoint/2010/main" val="72388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7AD1A2-92BE-F455-5A67-4DD6CE7C938E}"/>
              </a:ext>
            </a:extLst>
          </p:cNvPr>
          <p:cNvSpPr>
            <a:spLocks noGrp="1"/>
          </p:cNvSpPr>
          <p:nvPr>
            <p:ph type="title"/>
          </p:nvPr>
        </p:nvSpPr>
        <p:spPr>
          <a:xfrm>
            <a:off x="696000" y="1049532"/>
            <a:ext cx="10800000" cy="711200"/>
          </a:xfrm>
        </p:spPr>
        <p:txBody>
          <a:bodyPr anchor="t">
            <a:normAutofit fontScale="90000"/>
          </a:bodyPr>
          <a:lstStyle/>
          <a:p>
            <a:r>
              <a:rPr lang="nl-NL" sz="4933"/>
              <a:t>Informatie</a:t>
            </a:r>
          </a:p>
        </p:txBody>
      </p:sp>
      <p:pic>
        <p:nvPicPr>
          <p:cNvPr id="5" name="Afbeelding 4">
            <a:extLst>
              <a:ext uri="{FF2B5EF4-FFF2-40B4-BE49-F238E27FC236}">
                <a16:creationId xmlns:a16="http://schemas.microsoft.com/office/drawing/2014/main" id="{0905E442-92AD-76A7-EF68-960B40637C77}"/>
              </a:ext>
            </a:extLst>
          </p:cNvPr>
          <p:cNvPicPr>
            <a:picLocks noChangeAspect="1"/>
          </p:cNvPicPr>
          <p:nvPr/>
        </p:nvPicPr>
        <p:blipFill>
          <a:blip r:embed="rId3"/>
          <a:stretch>
            <a:fillRect/>
          </a:stretch>
        </p:blipFill>
        <p:spPr>
          <a:xfrm>
            <a:off x="462988" y="2493785"/>
            <a:ext cx="4162114" cy="3974818"/>
          </a:xfrm>
          <a:prstGeom prst="rect">
            <a:avLst/>
          </a:prstGeom>
          <a:noFill/>
          <a:effectLst>
            <a:outerShdw blurRad="50800" dist="38100" algn="l" rotWithShape="0">
              <a:prstClr val="black">
                <a:alpha val="40000"/>
              </a:prstClr>
            </a:outerShdw>
          </a:effectLst>
        </p:spPr>
      </p:pic>
      <p:pic>
        <p:nvPicPr>
          <p:cNvPr id="9" name="Afbeelding 8">
            <a:extLst>
              <a:ext uri="{FF2B5EF4-FFF2-40B4-BE49-F238E27FC236}">
                <a16:creationId xmlns:a16="http://schemas.microsoft.com/office/drawing/2014/main" id="{E4FE2771-2002-E015-17B1-AE832442B601}"/>
              </a:ext>
            </a:extLst>
          </p:cNvPr>
          <p:cNvPicPr>
            <a:picLocks noChangeAspect="1"/>
          </p:cNvPicPr>
          <p:nvPr/>
        </p:nvPicPr>
        <p:blipFill>
          <a:blip r:embed="rId4"/>
          <a:stretch>
            <a:fillRect/>
          </a:stretch>
        </p:blipFill>
        <p:spPr>
          <a:xfrm>
            <a:off x="4639455" y="607689"/>
            <a:ext cx="3593130" cy="4621391"/>
          </a:xfrm>
          <a:prstGeom prst="rect">
            <a:avLst/>
          </a:prstGeom>
          <a:noFill/>
          <a:effectLst>
            <a:innerShdw blurRad="63500" dist="50800" dir="10800000">
              <a:prstClr val="black">
                <a:alpha val="50000"/>
              </a:prstClr>
            </a:innerShdw>
          </a:effectLst>
        </p:spPr>
      </p:pic>
      <p:pic>
        <p:nvPicPr>
          <p:cNvPr id="11" name="Afbeelding 10">
            <a:extLst>
              <a:ext uri="{FF2B5EF4-FFF2-40B4-BE49-F238E27FC236}">
                <a16:creationId xmlns:a16="http://schemas.microsoft.com/office/drawing/2014/main" id="{C17272EE-BDA3-929A-DB21-88319FDCA06D}"/>
              </a:ext>
            </a:extLst>
          </p:cNvPr>
          <p:cNvPicPr>
            <a:picLocks noChangeAspect="1"/>
          </p:cNvPicPr>
          <p:nvPr/>
        </p:nvPicPr>
        <p:blipFill>
          <a:blip r:embed="rId5"/>
          <a:stretch>
            <a:fillRect/>
          </a:stretch>
        </p:blipFill>
        <p:spPr>
          <a:xfrm>
            <a:off x="8192104" y="2493785"/>
            <a:ext cx="3593131" cy="3974818"/>
          </a:xfrm>
          <a:prstGeom prst="rect">
            <a:avLst/>
          </a:prstGeom>
          <a:effectLst>
            <a:outerShdw blurRad="50800" dist="38100" algn="l" rotWithShape="0">
              <a:prstClr val="black">
                <a:alpha val="40000"/>
              </a:prstClr>
            </a:outerShdw>
          </a:effectLst>
        </p:spPr>
      </p:pic>
      <p:sp>
        <p:nvSpPr>
          <p:cNvPr id="12" name="Tekstvak 11">
            <a:extLst>
              <a:ext uri="{FF2B5EF4-FFF2-40B4-BE49-F238E27FC236}">
                <a16:creationId xmlns:a16="http://schemas.microsoft.com/office/drawing/2014/main" id="{7C3B6DE5-D13D-2A3A-3195-53C1D317DD72}"/>
              </a:ext>
            </a:extLst>
          </p:cNvPr>
          <p:cNvSpPr txBox="1"/>
          <p:nvPr/>
        </p:nvSpPr>
        <p:spPr>
          <a:xfrm>
            <a:off x="798022" y="1884220"/>
            <a:ext cx="3458095" cy="461665"/>
          </a:xfrm>
          <a:prstGeom prst="rect">
            <a:avLst/>
          </a:prstGeom>
          <a:noFill/>
        </p:spPr>
        <p:txBody>
          <a:bodyPr wrap="square" rtlCol="0">
            <a:spAutoFit/>
          </a:bodyPr>
          <a:lstStyle/>
          <a:p>
            <a:r>
              <a:rPr lang="nl-NL" sz="2400" b="1"/>
              <a:t>Nieuwsbrief</a:t>
            </a:r>
          </a:p>
        </p:txBody>
      </p:sp>
      <p:sp>
        <p:nvSpPr>
          <p:cNvPr id="13" name="Tekstvak 12">
            <a:extLst>
              <a:ext uri="{FF2B5EF4-FFF2-40B4-BE49-F238E27FC236}">
                <a16:creationId xmlns:a16="http://schemas.microsoft.com/office/drawing/2014/main" id="{68F70A43-455A-4458-56F2-34048DD7CBC8}"/>
              </a:ext>
            </a:extLst>
          </p:cNvPr>
          <p:cNvSpPr txBox="1"/>
          <p:nvPr/>
        </p:nvSpPr>
        <p:spPr>
          <a:xfrm>
            <a:off x="4971582" y="5297553"/>
            <a:ext cx="3458095" cy="461665"/>
          </a:xfrm>
          <a:prstGeom prst="rect">
            <a:avLst/>
          </a:prstGeom>
          <a:noFill/>
        </p:spPr>
        <p:txBody>
          <a:bodyPr wrap="square" rtlCol="0">
            <a:spAutoFit/>
          </a:bodyPr>
          <a:lstStyle/>
          <a:p>
            <a:r>
              <a:rPr lang="nl-NL" sz="2400" b="1"/>
              <a:t>Website + </a:t>
            </a:r>
            <a:r>
              <a:rPr lang="nl-NL" sz="2400" b="1" err="1"/>
              <a:t>Social</a:t>
            </a:r>
            <a:r>
              <a:rPr lang="nl-NL" sz="2400" b="1"/>
              <a:t> media</a:t>
            </a:r>
          </a:p>
        </p:txBody>
      </p:sp>
      <p:sp>
        <p:nvSpPr>
          <p:cNvPr id="14" name="Tekstvak 13">
            <a:extLst>
              <a:ext uri="{FF2B5EF4-FFF2-40B4-BE49-F238E27FC236}">
                <a16:creationId xmlns:a16="http://schemas.microsoft.com/office/drawing/2014/main" id="{B0C0071B-4B4C-209C-C733-07A394A83B27}"/>
              </a:ext>
            </a:extLst>
          </p:cNvPr>
          <p:cNvSpPr txBox="1"/>
          <p:nvPr/>
        </p:nvSpPr>
        <p:spPr>
          <a:xfrm>
            <a:off x="8907550" y="1508901"/>
            <a:ext cx="3458095" cy="461665"/>
          </a:xfrm>
          <a:prstGeom prst="rect">
            <a:avLst/>
          </a:prstGeom>
          <a:noFill/>
        </p:spPr>
        <p:txBody>
          <a:bodyPr wrap="square" rtlCol="0">
            <a:spAutoFit/>
          </a:bodyPr>
          <a:lstStyle/>
          <a:p>
            <a:r>
              <a:rPr lang="nl-NL" sz="2400" b="1"/>
              <a:t>Vraagbaak</a:t>
            </a:r>
          </a:p>
        </p:txBody>
      </p:sp>
    </p:spTree>
    <p:extLst>
      <p:ext uri="{BB962C8B-B14F-4D97-AF65-F5344CB8AC3E}">
        <p14:creationId xmlns:p14="http://schemas.microsoft.com/office/powerpoint/2010/main" val="2484006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5D148-8B0F-249A-A08D-1DF1CACCCA45}"/>
              </a:ext>
            </a:extLst>
          </p:cNvPr>
          <p:cNvSpPr>
            <a:spLocks noGrp="1"/>
          </p:cNvSpPr>
          <p:nvPr>
            <p:ph type="title"/>
          </p:nvPr>
        </p:nvSpPr>
        <p:spPr/>
        <p:txBody>
          <a:bodyPr/>
          <a:lstStyle/>
          <a:p>
            <a:r>
              <a:rPr lang="nl-NL"/>
              <a:t>Wie zijn wij?</a:t>
            </a:r>
          </a:p>
        </p:txBody>
      </p:sp>
      <p:sp>
        <p:nvSpPr>
          <p:cNvPr id="5" name="Tekstvak 4">
            <a:extLst>
              <a:ext uri="{FF2B5EF4-FFF2-40B4-BE49-F238E27FC236}">
                <a16:creationId xmlns:a16="http://schemas.microsoft.com/office/drawing/2014/main" id="{8443D617-80CB-F8F0-4470-83976E460DE4}"/>
              </a:ext>
            </a:extLst>
          </p:cNvPr>
          <p:cNvSpPr txBox="1"/>
          <p:nvPr/>
        </p:nvSpPr>
        <p:spPr>
          <a:xfrm>
            <a:off x="6440465" y="4458929"/>
            <a:ext cx="4853711" cy="943976"/>
          </a:xfrm>
          <a:prstGeom prst="rect">
            <a:avLst/>
          </a:prstGeom>
          <a:noFill/>
        </p:spPr>
        <p:txBody>
          <a:bodyPr wrap="square" lIns="121920" tIns="60960" rIns="121920" bIns="60960" rtlCol="0" anchor="t">
            <a:spAutoFit/>
          </a:bodyPr>
          <a:lstStyle/>
          <a:p>
            <a:r>
              <a:rPr lang="nl-NL" sz="2667" b="1" dirty="0">
                <a:solidFill>
                  <a:schemeClr val="accent1"/>
                </a:solidFill>
                <a:latin typeface="Calibri"/>
                <a:ea typeface="Calibri"/>
                <a:cs typeface="Calibri"/>
              </a:rPr>
              <a:t>Brenda Bouten</a:t>
            </a:r>
          </a:p>
          <a:p>
            <a:r>
              <a:rPr lang="nl-NL" sz="2667" dirty="0">
                <a:solidFill>
                  <a:schemeClr val="accent1"/>
                </a:solidFill>
                <a:latin typeface="Calibri"/>
                <a:ea typeface="Calibri"/>
                <a:cs typeface="Calibri"/>
              </a:rPr>
              <a:t>Research support medewerker</a:t>
            </a:r>
            <a:endParaRPr lang="nl-NL" sz="2400" dirty="0">
              <a:solidFill>
                <a:schemeClr val="accent1"/>
              </a:solidFill>
            </a:endParaRPr>
          </a:p>
        </p:txBody>
      </p:sp>
      <p:sp>
        <p:nvSpPr>
          <p:cNvPr id="7" name="Tekstvak 6">
            <a:extLst>
              <a:ext uri="{FF2B5EF4-FFF2-40B4-BE49-F238E27FC236}">
                <a16:creationId xmlns:a16="http://schemas.microsoft.com/office/drawing/2014/main" id="{6A011770-3516-1FBD-11A2-38FFA7A8157E}"/>
              </a:ext>
            </a:extLst>
          </p:cNvPr>
          <p:cNvSpPr txBox="1"/>
          <p:nvPr/>
        </p:nvSpPr>
        <p:spPr>
          <a:xfrm>
            <a:off x="2751623" y="2340616"/>
            <a:ext cx="4269055" cy="913199"/>
          </a:xfrm>
          <a:prstGeom prst="rect">
            <a:avLst/>
          </a:prstGeom>
          <a:noFill/>
        </p:spPr>
        <p:txBody>
          <a:bodyPr wrap="square" rtlCol="0">
            <a:spAutoFit/>
          </a:bodyPr>
          <a:lstStyle/>
          <a:p>
            <a:pPr algn="l"/>
            <a:r>
              <a:rPr lang="nl-NL" sz="2667" b="1" dirty="0">
                <a:solidFill>
                  <a:schemeClr val="accent1"/>
                </a:solidFill>
                <a:latin typeface="Calibri" panose="020F0502020204030204" pitchFamily="34" charset="0"/>
              </a:rPr>
              <a:t>Anita van </a:t>
            </a:r>
            <a:r>
              <a:rPr lang="nl-NL" sz="2667" b="1" dirty="0" err="1">
                <a:solidFill>
                  <a:schemeClr val="accent1"/>
                </a:solidFill>
                <a:latin typeface="Calibri" panose="020F0502020204030204" pitchFamily="34" charset="0"/>
              </a:rPr>
              <a:t>Litsenburg</a:t>
            </a:r>
            <a:endParaRPr lang="nl-NL" sz="2667" b="1" dirty="0">
              <a:solidFill>
                <a:schemeClr val="accent1"/>
              </a:solidFill>
              <a:latin typeface="Calibri" panose="020F0502020204030204" pitchFamily="34" charset="0"/>
            </a:endParaRPr>
          </a:p>
          <a:p>
            <a:pPr algn="l"/>
            <a:r>
              <a:rPr lang="nl-NL" sz="2667" dirty="0">
                <a:solidFill>
                  <a:schemeClr val="accent1"/>
                </a:solidFill>
                <a:latin typeface="Calibri" panose="020F0502020204030204" pitchFamily="34" charset="0"/>
              </a:rPr>
              <a:t>Communicatiemedewerker</a:t>
            </a:r>
          </a:p>
        </p:txBody>
      </p:sp>
      <p:pic>
        <p:nvPicPr>
          <p:cNvPr id="3" name="Afbeelding 2" descr="Afbeelding met Menselijk gezicht, persoon, kleding, glimlach&#10;&#10;Automatisch gegenereerde beschrijving">
            <a:extLst>
              <a:ext uri="{FF2B5EF4-FFF2-40B4-BE49-F238E27FC236}">
                <a16:creationId xmlns:a16="http://schemas.microsoft.com/office/drawing/2014/main" id="{D883BEE3-CFF2-A348-2A53-FE71B3B601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7449" y="2126222"/>
            <a:ext cx="1801425" cy="1801425"/>
          </a:xfrm>
          <a:prstGeom prst="ellipse">
            <a:avLst/>
          </a:prstGeom>
          <a:ln>
            <a:noFill/>
          </a:ln>
        </p:spPr>
      </p:pic>
      <p:pic>
        <p:nvPicPr>
          <p:cNvPr id="10" name="Picture 9" descr="A person in a blue shirt&#10;&#10;AI-generated content may be incorrect.">
            <a:extLst>
              <a:ext uri="{FF2B5EF4-FFF2-40B4-BE49-F238E27FC236}">
                <a16:creationId xmlns:a16="http://schemas.microsoft.com/office/drawing/2014/main" id="{A822BF7B-2CE7-7440-B091-A967100665B7}"/>
              </a:ext>
            </a:extLst>
          </p:cNvPr>
          <p:cNvPicPr>
            <a:picLocks noChangeAspect="1"/>
          </p:cNvPicPr>
          <p:nvPr/>
        </p:nvPicPr>
        <p:blipFill>
          <a:blip r:embed="rId4"/>
          <a:stretch>
            <a:fillRect/>
          </a:stretch>
        </p:blipFill>
        <p:spPr>
          <a:xfrm>
            <a:off x="4478281" y="3472990"/>
            <a:ext cx="1968500" cy="1968500"/>
          </a:xfrm>
          <a:prstGeom prst="ellipse">
            <a:avLst/>
          </a:prstGeom>
          <a:ln>
            <a:noFill/>
          </a:ln>
          <a:effectLst>
            <a:softEdge rad="112500"/>
          </a:effectLst>
        </p:spPr>
      </p:pic>
    </p:spTree>
    <p:extLst>
      <p:ext uri="{BB962C8B-B14F-4D97-AF65-F5344CB8AC3E}">
        <p14:creationId xmlns:p14="http://schemas.microsoft.com/office/powerpoint/2010/main" val="1559023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B5D6B-B315-73F3-384B-3ED408F87897}"/>
              </a:ext>
            </a:extLst>
          </p:cNvPr>
          <p:cNvSpPr>
            <a:spLocks noGrp="1"/>
          </p:cNvSpPr>
          <p:nvPr>
            <p:ph type="title"/>
          </p:nvPr>
        </p:nvSpPr>
        <p:spPr/>
        <p:txBody>
          <a:bodyPr/>
          <a:lstStyle/>
          <a:p>
            <a:r>
              <a:rPr lang="nl-NL"/>
              <a:t>Informatie</a:t>
            </a:r>
          </a:p>
        </p:txBody>
      </p:sp>
      <p:sp>
        <p:nvSpPr>
          <p:cNvPr id="4" name="Tijdelijke aanduiding voor tekst 3">
            <a:extLst>
              <a:ext uri="{FF2B5EF4-FFF2-40B4-BE49-F238E27FC236}">
                <a16:creationId xmlns:a16="http://schemas.microsoft.com/office/drawing/2014/main" id="{32249EDC-4DD8-6293-3214-B34983EAB170}"/>
              </a:ext>
            </a:extLst>
          </p:cNvPr>
          <p:cNvSpPr>
            <a:spLocks noGrp="1"/>
          </p:cNvSpPr>
          <p:nvPr>
            <p:ph type="subTitle" idx="1"/>
          </p:nvPr>
        </p:nvSpPr>
        <p:spPr>
          <a:xfrm>
            <a:off x="696000" y="2034667"/>
            <a:ext cx="10800000" cy="1394332"/>
          </a:xfrm>
        </p:spPr>
        <p:txBody>
          <a:bodyPr/>
          <a:lstStyle/>
          <a:p>
            <a:r>
              <a:rPr lang="nl-NL" sz="2667"/>
              <a:t>Helpdeskmedewerkers Annelies, Brenda &amp; </a:t>
            </a:r>
            <a:r>
              <a:rPr lang="nl-NL" sz="2667" err="1"/>
              <a:t>Wenda</a:t>
            </a:r>
            <a:br>
              <a:rPr lang="nl-NL" sz="2667"/>
            </a:br>
            <a:endParaRPr lang="nl-NL"/>
          </a:p>
          <a:p>
            <a:pPr marL="457189" indent="-457189">
              <a:buFont typeface="Arial" panose="020B0604020202020204" pitchFamily="34" charset="0"/>
              <a:buChar char="•"/>
            </a:pPr>
            <a:r>
              <a:rPr lang="nl-NL" sz="2400">
                <a:hlinkClick r:id="rId3"/>
              </a:rPr>
              <a:t>info@onderzoek-parkinson.nl</a:t>
            </a:r>
            <a:endParaRPr lang="nl-NL" sz="2400"/>
          </a:p>
          <a:p>
            <a:pPr marL="457189" indent="-457189">
              <a:lnSpc>
                <a:spcPct val="100000"/>
              </a:lnSpc>
              <a:buFont typeface="Arial" panose="020B0604020202020204" pitchFamily="34" charset="0"/>
              <a:buChar char="•"/>
            </a:pPr>
            <a:r>
              <a:rPr lang="nl-NL" sz="2400">
                <a:solidFill>
                  <a:schemeClr val="tx1"/>
                </a:solidFill>
              </a:rPr>
              <a:t>024-8080141</a:t>
            </a:r>
            <a:br>
              <a:rPr lang="nl-NL">
                <a:solidFill>
                  <a:schemeClr val="tx1"/>
                </a:solidFill>
              </a:rPr>
            </a:br>
            <a:br>
              <a:rPr lang="nl-NL" sz="1467" i="1">
                <a:solidFill>
                  <a:schemeClr val="tx1"/>
                </a:solidFill>
                <a:ea typeface="Calibri" panose="020F0502020204030204" pitchFamily="34" charset="0"/>
              </a:rPr>
            </a:br>
            <a:r>
              <a:rPr lang="nl-NL" sz="1600" i="1">
                <a:solidFill>
                  <a:schemeClr val="tx1"/>
                </a:solidFill>
                <a:ea typeface="Calibri" panose="020F0502020204030204" pitchFamily="34" charset="0"/>
              </a:rPr>
              <a:t>Onze helpdesk is telefonisch bereikbaar van maandag tot en met vrijdag </a:t>
            </a:r>
            <a:br>
              <a:rPr lang="nl-NL" sz="1600" i="1">
                <a:solidFill>
                  <a:schemeClr val="tx1"/>
                </a:solidFill>
                <a:ea typeface="Calibri" panose="020F0502020204030204" pitchFamily="34" charset="0"/>
              </a:rPr>
            </a:br>
            <a:r>
              <a:rPr lang="nl-NL" sz="1600" i="1">
                <a:solidFill>
                  <a:schemeClr val="tx1"/>
                </a:solidFill>
                <a:ea typeface="Calibri" panose="020F0502020204030204" pitchFamily="34" charset="0"/>
              </a:rPr>
              <a:t>van </a:t>
            </a:r>
            <a:r>
              <a:rPr lang="nl-NL" sz="1600" b="1" i="1">
                <a:solidFill>
                  <a:schemeClr val="tx1"/>
                </a:solidFill>
                <a:ea typeface="Calibri" panose="020F0502020204030204" pitchFamily="34" charset="0"/>
              </a:rPr>
              <a:t>08.30-10.00</a:t>
            </a:r>
            <a:r>
              <a:rPr lang="nl-NL" sz="1600" i="1">
                <a:solidFill>
                  <a:schemeClr val="tx1"/>
                </a:solidFill>
                <a:ea typeface="Calibri" panose="020F0502020204030204" pitchFamily="34" charset="0"/>
              </a:rPr>
              <a:t> </a:t>
            </a:r>
            <a:r>
              <a:rPr lang="nl-NL" sz="1600" b="1" i="1">
                <a:solidFill>
                  <a:schemeClr val="tx1"/>
                </a:solidFill>
                <a:ea typeface="Calibri" panose="020F0502020204030204" pitchFamily="34" charset="0"/>
              </a:rPr>
              <a:t>uur</a:t>
            </a:r>
            <a:r>
              <a:rPr lang="nl-NL" sz="1600" i="1">
                <a:solidFill>
                  <a:schemeClr val="tx1"/>
                </a:solidFill>
                <a:ea typeface="Calibri" panose="020F0502020204030204" pitchFamily="34" charset="0"/>
              </a:rPr>
              <a:t> en van </a:t>
            </a:r>
            <a:r>
              <a:rPr lang="nl-NL" sz="1600" b="1" i="1">
                <a:solidFill>
                  <a:schemeClr val="tx1"/>
                </a:solidFill>
                <a:ea typeface="Calibri" panose="020F0502020204030204" pitchFamily="34" charset="0"/>
              </a:rPr>
              <a:t>13.30-15.30 uur</a:t>
            </a:r>
            <a:endParaRPr lang="nl-NL" sz="1600">
              <a:solidFill>
                <a:schemeClr val="tx1"/>
              </a:solidFill>
            </a:endParaRPr>
          </a:p>
          <a:p>
            <a:endParaRPr lang="nl-NL"/>
          </a:p>
        </p:txBody>
      </p:sp>
      <p:pic>
        <p:nvPicPr>
          <p:cNvPr id="5" name="Picture 2">
            <a:extLst>
              <a:ext uri="{FF2B5EF4-FFF2-40B4-BE49-F238E27FC236}">
                <a16:creationId xmlns:a16="http://schemas.microsoft.com/office/drawing/2014/main" id="{13FE3FE4-0D59-D945-3094-08A91C13796E}"/>
              </a:ext>
            </a:extLst>
          </p:cNvPr>
          <p:cNvPicPr>
            <a:picLocks noChangeAspect="1" noChangeArrowheads="1"/>
          </p:cNvPicPr>
          <p:nvPr/>
        </p:nvPicPr>
        <p:blipFill>
          <a:blip r:embed="rId4"/>
          <a:srcRect t="446" b="446"/>
          <a:stretch/>
        </p:blipFill>
        <p:spPr bwMode="auto">
          <a:xfrm>
            <a:off x="9365587" y="1043928"/>
            <a:ext cx="2130413" cy="2085045"/>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1DAABC4-954E-BBFD-896F-1628674D76B1}"/>
              </a:ext>
            </a:extLst>
          </p:cNvPr>
          <p:cNvPicPr>
            <a:picLocks noChangeAspect="1" noChangeArrowheads="1"/>
          </p:cNvPicPr>
          <p:nvPr/>
        </p:nvPicPr>
        <p:blipFill>
          <a:blip r:embed="rId5"/>
          <a:srcRect l="15941" r="15941"/>
          <a:stretch/>
        </p:blipFill>
        <p:spPr bwMode="auto">
          <a:xfrm>
            <a:off x="9365587" y="3708538"/>
            <a:ext cx="2170855" cy="2124625"/>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9F4B751-F520-EC72-117D-26F9DCA24F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65" b="1065"/>
          <a:stretch/>
        </p:blipFill>
        <p:spPr bwMode="auto">
          <a:xfrm>
            <a:off x="7235174" y="2628319"/>
            <a:ext cx="2130413" cy="208504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21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824D1-484A-526D-77FC-20DA1E90CED5}"/>
              </a:ext>
            </a:extLst>
          </p:cNvPr>
          <p:cNvSpPr>
            <a:spLocks noGrp="1"/>
          </p:cNvSpPr>
          <p:nvPr>
            <p:ph type="ctrTitle"/>
          </p:nvPr>
        </p:nvSpPr>
        <p:spPr>
          <a:xfrm>
            <a:off x="1128000" y="874265"/>
            <a:ext cx="9936000" cy="711200"/>
          </a:xfrm>
        </p:spPr>
        <p:txBody>
          <a:bodyPr>
            <a:normAutofit fontScale="90000"/>
          </a:bodyPr>
          <a:lstStyle/>
          <a:p>
            <a:r>
              <a:rPr lang="nl-NL"/>
              <a:t>Radboudumc Parkinson </a:t>
            </a:r>
            <a:br>
              <a:rPr lang="nl-NL"/>
            </a:br>
            <a:r>
              <a:rPr lang="nl-NL"/>
              <a:t>Symposium 2026</a:t>
            </a:r>
          </a:p>
        </p:txBody>
      </p:sp>
      <p:sp>
        <p:nvSpPr>
          <p:cNvPr id="7" name="Tijdelijke aanduiding voor tekst 3">
            <a:extLst>
              <a:ext uri="{FF2B5EF4-FFF2-40B4-BE49-F238E27FC236}">
                <a16:creationId xmlns:a16="http://schemas.microsoft.com/office/drawing/2014/main" id="{6FDA954B-68C8-4BC1-16DB-0BAB8A01505A}"/>
              </a:ext>
            </a:extLst>
          </p:cNvPr>
          <p:cNvSpPr>
            <a:spLocks noGrp="1"/>
          </p:cNvSpPr>
          <p:nvPr>
            <p:ph type="body" sz="quarter" idx="10"/>
          </p:nvPr>
        </p:nvSpPr>
        <p:spPr>
          <a:xfrm>
            <a:off x="1128000" y="2392308"/>
            <a:ext cx="10374459" cy="3913049"/>
          </a:xfrm>
        </p:spPr>
        <p:txBody>
          <a:bodyPr vert="horz" lIns="0" tIns="0" rIns="0" bIns="0" rtlCol="0" anchor="t">
            <a:noAutofit/>
          </a:bodyPr>
          <a:lstStyle/>
          <a:p>
            <a:r>
              <a:rPr lang="nl-NL" b="1" dirty="0">
                <a:solidFill>
                  <a:schemeClr val="tx1"/>
                </a:solidFill>
              </a:rPr>
              <a:t>Woensdag 30 september 2026</a:t>
            </a:r>
          </a:p>
          <a:p>
            <a:r>
              <a:rPr lang="nl-NL" dirty="0">
                <a:solidFill>
                  <a:schemeClr val="tx1"/>
                </a:solidFill>
              </a:rPr>
              <a:t>In 1931 Congrescentrum in Den Bosch</a:t>
            </a:r>
            <a:endParaRPr lang="nl-NL" dirty="0">
              <a:solidFill>
                <a:schemeClr val="tx1"/>
              </a:solidFill>
              <a:ea typeface="Calibri"/>
              <a:cs typeface="Calibri"/>
            </a:endParaRPr>
          </a:p>
          <a:p>
            <a:pPr>
              <a:lnSpc>
                <a:spcPts val="1333"/>
              </a:lnSpc>
            </a:pPr>
            <a:endParaRPr lang="nl-NL">
              <a:solidFill>
                <a:schemeClr val="tx1"/>
              </a:solidFill>
              <a:ea typeface="Calibri"/>
              <a:cs typeface="Calibri"/>
            </a:endParaRPr>
          </a:p>
          <a:p>
            <a:pPr marL="457189" indent="-457189">
              <a:buFont typeface="Arial" panose="020B0604020202020204" pitchFamily="34" charset="0"/>
              <a:buChar char="•"/>
            </a:pPr>
            <a:r>
              <a:rPr lang="nl-NL" dirty="0">
                <a:solidFill>
                  <a:schemeClr val="tx1"/>
                </a:solidFill>
              </a:rPr>
              <a:t>Laatste ontwikkelingen over Parkinson</a:t>
            </a:r>
            <a:endParaRPr lang="nl-NL">
              <a:solidFill>
                <a:schemeClr val="tx1"/>
              </a:solidFill>
              <a:ea typeface="Calibri"/>
              <a:cs typeface="Calibri"/>
            </a:endParaRPr>
          </a:p>
          <a:p>
            <a:pPr marL="457189" indent="-457189">
              <a:buFont typeface="Arial" panose="020B0604020202020204" pitchFamily="34" charset="0"/>
              <a:buChar char="•"/>
            </a:pPr>
            <a:r>
              <a:rPr lang="nl-NL" dirty="0">
                <a:solidFill>
                  <a:schemeClr val="tx1"/>
                </a:solidFill>
              </a:rPr>
              <a:t>Verschillende programma’s </a:t>
            </a:r>
            <a:endParaRPr lang="nl-NL">
              <a:solidFill>
                <a:schemeClr val="tx1"/>
              </a:solidFill>
              <a:ea typeface="Calibri"/>
              <a:cs typeface="Calibri"/>
            </a:endParaRPr>
          </a:p>
          <a:p>
            <a:pPr marL="457189" indent="-457189">
              <a:buFont typeface="Arial" panose="020B0604020202020204" pitchFamily="34" charset="0"/>
              <a:buChar char="•"/>
            </a:pPr>
            <a:r>
              <a:rPr lang="nl-NL" dirty="0">
                <a:solidFill>
                  <a:schemeClr val="tx1"/>
                </a:solidFill>
              </a:rPr>
              <a:t>Nieuwe onderzoeken</a:t>
            </a:r>
            <a:endParaRPr lang="nl-NL">
              <a:solidFill>
                <a:schemeClr val="tx1"/>
              </a:solidFill>
              <a:ea typeface="Calibri"/>
              <a:cs typeface="Calibri"/>
            </a:endParaRPr>
          </a:p>
          <a:p>
            <a:pPr marL="457189" indent="-457189">
              <a:buFont typeface="Arial" panose="020B0604020202020204" pitchFamily="34" charset="0"/>
              <a:buChar char="•"/>
            </a:pPr>
            <a:r>
              <a:rPr lang="nl-NL" dirty="0">
                <a:solidFill>
                  <a:schemeClr val="tx1"/>
                </a:solidFill>
              </a:rPr>
              <a:t>Gratis toegang </a:t>
            </a:r>
            <a:endParaRPr lang="nl-NL" dirty="0">
              <a:solidFill>
                <a:schemeClr val="tx1"/>
              </a:solidFill>
              <a:ea typeface="Calibri"/>
              <a:cs typeface="Calibri"/>
            </a:endParaRPr>
          </a:p>
          <a:p>
            <a:endParaRPr lang="nl-NL">
              <a:solidFill>
                <a:schemeClr val="tx1"/>
              </a:solidFill>
            </a:endParaRPr>
          </a:p>
          <a:p>
            <a:r>
              <a:rPr lang="nl-NL" dirty="0">
                <a:solidFill>
                  <a:schemeClr val="tx1"/>
                </a:solidFill>
              </a:rPr>
              <a:t>Informatie over aanmelden volgt in de nieuwsbrief (medio juni 2026)</a:t>
            </a:r>
            <a:endParaRPr lang="nl-NL" sz="2667">
              <a:solidFill>
                <a:schemeClr val="tx1"/>
              </a:solidFill>
              <a:ea typeface="Calibri"/>
              <a:cs typeface="Calibri"/>
            </a:endParaRPr>
          </a:p>
          <a:p>
            <a:endParaRPr lang="nl-NL">
              <a:solidFill>
                <a:schemeClr val="tx1"/>
              </a:solidFill>
            </a:endParaRPr>
          </a:p>
        </p:txBody>
      </p:sp>
      <p:pic>
        <p:nvPicPr>
          <p:cNvPr id="8" name="Afbeelding 7" descr="Afbeelding met buitenshuis, hemel, gebouw, wolk&#10;&#10;Door AI gegenereerde inhoud is mogelijk onjuist.">
            <a:extLst>
              <a:ext uri="{FF2B5EF4-FFF2-40B4-BE49-F238E27FC236}">
                <a16:creationId xmlns:a16="http://schemas.microsoft.com/office/drawing/2014/main" id="{34D24778-FD37-B3A9-2DCB-606F03429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8297" y="2392307"/>
            <a:ext cx="3834396" cy="2190095"/>
          </a:xfrm>
          <a:prstGeom prst="rect">
            <a:avLst/>
          </a:prstGeom>
        </p:spPr>
      </p:pic>
    </p:spTree>
    <p:extLst>
      <p:ext uri="{BB962C8B-B14F-4D97-AF65-F5344CB8AC3E}">
        <p14:creationId xmlns:p14="http://schemas.microsoft.com/office/powerpoint/2010/main" val="1415583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A1FEA-7357-598B-D35E-8D2327ED3384}"/>
              </a:ext>
            </a:extLst>
          </p:cNvPr>
          <p:cNvSpPr>
            <a:spLocks noGrp="1"/>
          </p:cNvSpPr>
          <p:nvPr>
            <p:ph type="title"/>
          </p:nvPr>
        </p:nvSpPr>
        <p:spPr/>
        <p:txBody>
          <a:bodyPr/>
          <a:lstStyle/>
          <a:p>
            <a:r>
              <a:rPr lang="nl-NL"/>
              <a:t>Aanmelden</a:t>
            </a:r>
          </a:p>
        </p:txBody>
      </p:sp>
      <p:sp>
        <p:nvSpPr>
          <p:cNvPr id="4" name="Tijdelijke aanduiding voor tekst 3">
            <a:extLst>
              <a:ext uri="{FF2B5EF4-FFF2-40B4-BE49-F238E27FC236}">
                <a16:creationId xmlns:a16="http://schemas.microsoft.com/office/drawing/2014/main" id="{BF33191C-1198-7753-8BEA-89F59C18B773}"/>
              </a:ext>
            </a:extLst>
          </p:cNvPr>
          <p:cNvSpPr>
            <a:spLocks noGrp="1"/>
          </p:cNvSpPr>
          <p:nvPr>
            <p:ph type="subTitle" idx="1"/>
          </p:nvPr>
        </p:nvSpPr>
        <p:spPr/>
        <p:txBody>
          <a:bodyPr/>
          <a:lstStyle/>
          <a:p>
            <a:r>
              <a:rPr lang="nl-NL" sz="2667"/>
              <a:t>Aanmelden kan via onze website: </a:t>
            </a:r>
            <a:br>
              <a:rPr lang="nl-NL" sz="2667"/>
            </a:br>
            <a:r>
              <a:rPr lang="nl-NL" sz="2667">
                <a:hlinkClick r:id="rId3"/>
              </a:rPr>
              <a:t>www.radboudumc.nl/onderzoek-parkinson</a:t>
            </a:r>
            <a:endParaRPr lang="nl-NL" sz="2667"/>
          </a:p>
          <a:p>
            <a:endParaRPr lang="nl-NL" sz="2667"/>
          </a:p>
          <a:p>
            <a:r>
              <a:rPr lang="nl-NL" sz="2667"/>
              <a:t>Of laat uw gegevens achter in de aanmeld box. </a:t>
            </a:r>
          </a:p>
        </p:txBody>
      </p:sp>
      <p:pic>
        <p:nvPicPr>
          <p:cNvPr id="5" name="Afbeelding 4" descr="Afbeelding met tekst&#10;&#10;Automatisch gegenereerde beschrijving">
            <a:extLst>
              <a:ext uri="{FF2B5EF4-FFF2-40B4-BE49-F238E27FC236}">
                <a16:creationId xmlns:a16="http://schemas.microsoft.com/office/drawing/2014/main" id="{8E5CBAB2-CAF4-4E8D-D22A-916523BAEE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3904"/>
          <a:stretch/>
        </p:blipFill>
        <p:spPr>
          <a:xfrm>
            <a:off x="8313600" y="2205900"/>
            <a:ext cx="2395629" cy="2446200"/>
          </a:xfrm>
          <a:prstGeom prst="rect">
            <a:avLst/>
          </a:prstGeom>
          <a:ln>
            <a:noFill/>
          </a:ln>
          <a:effectLst>
            <a:glow rad="101600">
              <a:schemeClr val="accent1">
                <a:satMod val="175000"/>
                <a:alpha val="40000"/>
              </a:schemeClr>
            </a:glow>
          </a:effectLst>
          <a:scene3d>
            <a:camera prst="orthographicFront">
              <a:rot lat="0" lon="0" rev="0"/>
            </a:camera>
            <a:lightRig rig="contrasting" dir="t">
              <a:rot lat="0" lon="0" rev="7800000"/>
            </a:lightRig>
          </a:scene3d>
          <a:sp3d>
            <a:bevelT w="139700" h="139700"/>
          </a:sp3d>
        </p:spPr>
      </p:pic>
    </p:spTree>
    <p:extLst>
      <p:ext uri="{BB962C8B-B14F-4D97-AF65-F5344CB8AC3E}">
        <p14:creationId xmlns:p14="http://schemas.microsoft.com/office/powerpoint/2010/main" val="1782302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969A37F-F221-563F-D58A-42F84CA26E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0715" y="1382934"/>
            <a:ext cx="2138653" cy="1283192"/>
          </a:xfrm>
          <a:prstGeom prst="rect">
            <a:avLst/>
          </a:prstGeom>
        </p:spPr>
      </p:pic>
      <p:pic>
        <p:nvPicPr>
          <p:cNvPr id="8" name="Afbeelding 7">
            <a:extLst>
              <a:ext uri="{FF2B5EF4-FFF2-40B4-BE49-F238E27FC236}">
                <a16:creationId xmlns:a16="http://schemas.microsoft.com/office/drawing/2014/main" id="{DBC5677A-9FE2-6057-D294-260A8654139A}"/>
              </a:ext>
            </a:extLst>
          </p:cNvPr>
          <p:cNvPicPr>
            <a:picLocks noChangeAspect="1"/>
          </p:cNvPicPr>
          <p:nvPr/>
        </p:nvPicPr>
        <p:blipFill>
          <a:blip r:embed="rId4"/>
          <a:stretch>
            <a:fillRect/>
          </a:stretch>
        </p:blipFill>
        <p:spPr>
          <a:xfrm>
            <a:off x="2850278" y="1183946"/>
            <a:ext cx="3238664" cy="1943197"/>
          </a:xfrm>
          <a:prstGeom prst="rect">
            <a:avLst/>
          </a:prstGeom>
        </p:spPr>
      </p:pic>
      <p:sp>
        <p:nvSpPr>
          <p:cNvPr id="2" name="Titel 1">
            <a:extLst>
              <a:ext uri="{FF2B5EF4-FFF2-40B4-BE49-F238E27FC236}">
                <a16:creationId xmlns:a16="http://schemas.microsoft.com/office/drawing/2014/main" id="{CBBC82AB-17BC-B978-CDDB-5CDE7E07ED32}"/>
              </a:ext>
            </a:extLst>
          </p:cNvPr>
          <p:cNvSpPr>
            <a:spLocks noGrp="1"/>
          </p:cNvSpPr>
          <p:nvPr>
            <p:ph type="ctrTitle"/>
          </p:nvPr>
        </p:nvSpPr>
        <p:spPr>
          <a:xfrm>
            <a:off x="1128000" y="710675"/>
            <a:ext cx="9936000" cy="801412"/>
          </a:xfrm>
        </p:spPr>
        <p:txBody>
          <a:bodyPr/>
          <a:lstStyle/>
          <a:p>
            <a:r>
              <a:rPr lang="nl-NL" dirty="0"/>
              <a:t>Samenwerkingspartners</a:t>
            </a:r>
          </a:p>
        </p:txBody>
      </p:sp>
      <p:pic>
        <p:nvPicPr>
          <p:cNvPr id="5" name="Picture 2" descr="IRLAB Therapeutics - Edison Group">
            <a:extLst>
              <a:ext uri="{FF2B5EF4-FFF2-40B4-BE49-F238E27FC236}">
                <a16:creationId xmlns:a16="http://schemas.microsoft.com/office/drawing/2014/main" id="{FBCBB658-1F05-24FA-9A7F-4B831193D96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377052" y="2318041"/>
            <a:ext cx="1502081" cy="1502081"/>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5AEF5AAB-D30D-D14A-76C4-C9C72F2CAFD9}"/>
              </a:ext>
            </a:extLst>
          </p:cNvPr>
          <p:cNvPicPr>
            <a:picLocks noChangeAspect="1"/>
          </p:cNvPicPr>
          <p:nvPr/>
        </p:nvPicPr>
        <p:blipFill>
          <a:blip r:embed="rId6"/>
          <a:stretch>
            <a:fillRect/>
          </a:stretch>
        </p:blipFill>
        <p:spPr>
          <a:xfrm>
            <a:off x="8545342" y="3717987"/>
            <a:ext cx="2650823" cy="1590493"/>
          </a:xfrm>
          <a:prstGeom prst="rect">
            <a:avLst/>
          </a:prstGeom>
        </p:spPr>
      </p:pic>
      <p:pic>
        <p:nvPicPr>
          <p:cNvPr id="9" name="Afbeelding 8">
            <a:extLst>
              <a:ext uri="{FF2B5EF4-FFF2-40B4-BE49-F238E27FC236}">
                <a16:creationId xmlns:a16="http://schemas.microsoft.com/office/drawing/2014/main" id="{473182ED-4AB5-3DB6-F4BD-0C03C80A560F}"/>
              </a:ext>
            </a:extLst>
          </p:cNvPr>
          <p:cNvPicPr>
            <a:picLocks noChangeAspect="1"/>
          </p:cNvPicPr>
          <p:nvPr/>
        </p:nvPicPr>
        <p:blipFill>
          <a:blip r:embed="rId7"/>
          <a:stretch>
            <a:fillRect/>
          </a:stretch>
        </p:blipFill>
        <p:spPr>
          <a:xfrm>
            <a:off x="396900" y="3359867"/>
            <a:ext cx="2940408" cy="1764244"/>
          </a:xfrm>
          <a:prstGeom prst="rect">
            <a:avLst/>
          </a:prstGeom>
        </p:spPr>
      </p:pic>
      <p:pic>
        <p:nvPicPr>
          <p:cNvPr id="11" name="Afbeelding 10">
            <a:extLst>
              <a:ext uri="{FF2B5EF4-FFF2-40B4-BE49-F238E27FC236}">
                <a16:creationId xmlns:a16="http://schemas.microsoft.com/office/drawing/2014/main" id="{676F95B3-50C1-33F7-74D7-57CE9FEB6833}"/>
              </a:ext>
            </a:extLst>
          </p:cNvPr>
          <p:cNvPicPr>
            <a:picLocks noChangeAspect="1"/>
          </p:cNvPicPr>
          <p:nvPr/>
        </p:nvPicPr>
        <p:blipFill>
          <a:blip r:embed="rId8"/>
          <a:stretch>
            <a:fillRect/>
          </a:stretch>
        </p:blipFill>
        <p:spPr>
          <a:xfrm>
            <a:off x="6691957" y="2459922"/>
            <a:ext cx="2550463" cy="1530276"/>
          </a:xfrm>
          <a:prstGeom prst="rect">
            <a:avLst/>
          </a:prstGeom>
        </p:spPr>
      </p:pic>
      <p:pic>
        <p:nvPicPr>
          <p:cNvPr id="12" name="Afbeelding 11">
            <a:extLst>
              <a:ext uri="{FF2B5EF4-FFF2-40B4-BE49-F238E27FC236}">
                <a16:creationId xmlns:a16="http://schemas.microsoft.com/office/drawing/2014/main" id="{401822D4-C6DC-9F63-8CA2-B6E5A093ED8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97942" y="122335"/>
            <a:ext cx="2402655" cy="1441592"/>
          </a:xfrm>
          <a:prstGeom prst="rect">
            <a:avLst/>
          </a:prstGeom>
        </p:spPr>
      </p:pic>
      <p:pic>
        <p:nvPicPr>
          <p:cNvPr id="13" name="Afbeelding 12">
            <a:extLst>
              <a:ext uri="{FF2B5EF4-FFF2-40B4-BE49-F238E27FC236}">
                <a16:creationId xmlns:a16="http://schemas.microsoft.com/office/drawing/2014/main" id="{D769DDBE-3BDE-296F-706C-20D33411A593}"/>
              </a:ext>
            </a:extLst>
          </p:cNvPr>
          <p:cNvPicPr>
            <a:picLocks noChangeAspect="1"/>
          </p:cNvPicPr>
          <p:nvPr/>
        </p:nvPicPr>
        <p:blipFill>
          <a:blip r:embed="rId10"/>
          <a:stretch>
            <a:fillRect/>
          </a:stretch>
        </p:blipFill>
        <p:spPr>
          <a:xfrm>
            <a:off x="4066672" y="3348443"/>
            <a:ext cx="2811439" cy="1686863"/>
          </a:xfrm>
          <a:prstGeom prst="rect">
            <a:avLst/>
          </a:prstGeom>
        </p:spPr>
      </p:pic>
      <p:pic>
        <p:nvPicPr>
          <p:cNvPr id="14" name="Afbeelding 13" descr="Afbeelding met tekst, illustratie&#10;&#10;Automatisch gegenereerde beschrijving">
            <a:extLst>
              <a:ext uri="{FF2B5EF4-FFF2-40B4-BE49-F238E27FC236}">
                <a16:creationId xmlns:a16="http://schemas.microsoft.com/office/drawing/2014/main" id="{44F624A6-F08A-2850-4764-B06509528F5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44735" y="2275797"/>
            <a:ext cx="2138653" cy="1283192"/>
          </a:xfrm>
          <a:prstGeom prst="rect">
            <a:avLst/>
          </a:prstGeom>
        </p:spPr>
      </p:pic>
      <p:pic>
        <p:nvPicPr>
          <p:cNvPr id="15" name="Afbeelding 14" descr="Afbeelding met tekst&#10;&#10;Automatisch gegenereerde beschrijving">
            <a:extLst>
              <a:ext uri="{FF2B5EF4-FFF2-40B4-BE49-F238E27FC236}">
                <a16:creationId xmlns:a16="http://schemas.microsoft.com/office/drawing/2014/main" id="{3DC5F001-CD80-E402-F026-C5E6D98F78AB}"/>
              </a:ext>
            </a:extLst>
          </p:cNvPr>
          <p:cNvPicPr>
            <a:picLocks noChangeAspect="1"/>
          </p:cNvPicPr>
          <p:nvPr/>
        </p:nvPicPr>
        <p:blipFill>
          <a:blip r:embed="rId12"/>
          <a:stretch>
            <a:fillRect/>
          </a:stretch>
        </p:blipFill>
        <p:spPr>
          <a:xfrm>
            <a:off x="396900" y="4890345"/>
            <a:ext cx="2608537" cy="1565121"/>
          </a:xfrm>
          <a:prstGeom prst="rect">
            <a:avLst/>
          </a:prstGeom>
        </p:spPr>
      </p:pic>
      <p:pic>
        <p:nvPicPr>
          <p:cNvPr id="16" name="Afbeelding 15" descr="Afbeelding met tekst&#10;&#10;Automatisch gegenereerde beschrijving">
            <a:extLst>
              <a:ext uri="{FF2B5EF4-FFF2-40B4-BE49-F238E27FC236}">
                <a16:creationId xmlns:a16="http://schemas.microsoft.com/office/drawing/2014/main" id="{36FD4FD9-1B02-6876-A69F-2A57A902118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301958" y="2302391"/>
            <a:ext cx="2506735" cy="1163293"/>
          </a:xfrm>
          <a:prstGeom prst="rect">
            <a:avLst/>
          </a:prstGeom>
        </p:spPr>
      </p:pic>
      <p:pic>
        <p:nvPicPr>
          <p:cNvPr id="17" name="Afbeelding 16">
            <a:extLst>
              <a:ext uri="{FF2B5EF4-FFF2-40B4-BE49-F238E27FC236}">
                <a16:creationId xmlns:a16="http://schemas.microsoft.com/office/drawing/2014/main" id="{7E9A3172-B492-E2A0-6A5D-CF4827C761E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822765" y="1488792"/>
            <a:ext cx="2138653" cy="941297"/>
          </a:xfrm>
          <a:prstGeom prst="rect">
            <a:avLst/>
          </a:prstGeom>
        </p:spPr>
      </p:pic>
      <p:pic>
        <p:nvPicPr>
          <p:cNvPr id="18" name="Afbeelding 17">
            <a:extLst>
              <a:ext uri="{FF2B5EF4-FFF2-40B4-BE49-F238E27FC236}">
                <a16:creationId xmlns:a16="http://schemas.microsoft.com/office/drawing/2014/main" id="{C4E32D11-7111-6D72-C089-635F8B4191E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123929" y="4802716"/>
            <a:ext cx="1970771" cy="1322241"/>
          </a:xfrm>
          <a:prstGeom prst="rect">
            <a:avLst/>
          </a:prstGeom>
        </p:spPr>
      </p:pic>
      <p:pic>
        <p:nvPicPr>
          <p:cNvPr id="19" name="Picture 2" descr="Parkinson stoppen begint nu | ParkinsonNL | Help ook mee!">
            <a:extLst>
              <a:ext uri="{FF2B5EF4-FFF2-40B4-BE49-F238E27FC236}">
                <a16:creationId xmlns:a16="http://schemas.microsoft.com/office/drawing/2014/main" id="{F7E083D6-D454-0C71-999B-2FD0F53E760F}"/>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8762383" y="1962965"/>
            <a:ext cx="2342659" cy="533328"/>
          </a:xfrm>
          <a:prstGeom prst="rect">
            <a:avLst/>
          </a:prstGeom>
          <a:noFill/>
          <a:extLst>
            <a:ext uri="{909E8E84-426E-40DD-AFC4-6F175D3DCCD1}">
              <a14:hiddenFill xmlns:a14="http://schemas.microsoft.com/office/drawing/2010/main">
                <a:solidFill>
                  <a:srgbClr val="FFFFFF"/>
                </a:solidFill>
              </a14:hiddenFill>
            </a:ext>
          </a:extLst>
        </p:spPr>
      </p:pic>
      <p:pic>
        <p:nvPicPr>
          <p:cNvPr id="20" name="Afbeelding 19" descr="Afbeelding met logo&#10;&#10;Automatisch gegenereerde beschrijving">
            <a:extLst>
              <a:ext uri="{FF2B5EF4-FFF2-40B4-BE49-F238E27FC236}">
                <a16:creationId xmlns:a16="http://schemas.microsoft.com/office/drawing/2014/main" id="{6A07A216-970F-82C4-D97D-8F82BBE931EB}"/>
              </a:ext>
            </a:extLst>
          </p:cNvPr>
          <p:cNvPicPr>
            <a:picLocks noChangeAspect="1"/>
          </p:cNvPicPr>
          <p:nvPr/>
        </p:nvPicPr>
        <p:blipFill>
          <a:blip r:embed="rId17"/>
          <a:stretch>
            <a:fillRect/>
          </a:stretch>
        </p:blipFill>
        <p:spPr>
          <a:xfrm>
            <a:off x="8049180" y="4961932"/>
            <a:ext cx="2169379" cy="710973"/>
          </a:xfrm>
          <a:prstGeom prst="rect">
            <a:avLst/>
          </a:prstGeom>
        </p:spPr>
      </p:pic>
      <p:pic>
        <p:nvPicPr>
          <p:cNvPr id="6" name="Afbeelding 5">
            <a:extLst>
              <a:ext uri="{FF2B5EF4-FFF2-40B4-BE49-F238E27FC236}">
                <a16:creationId xmlns:a16="http://schemas.microsoft.com/office/drawing/2014/main" id="{C2FE9EFC-C82F-1462-03F0-4BEA04C7B1A6}"/>
              </a:ext>
            </a:extLst>
          </p:cNvPr>
          <p:cNvPicPr>
            <a:picLocks noChangeAspect="1"/>
          </p:cNvPicPr>
          <p:nvPr/>
        </p:nvPicPr>
        <p:blipFill>
          <a:blip r:embed="rId18"/>
          <a:stretch>
            <a:fillRect/>
          </a:stretch>
        </p:blipFill>
        <p:spPr>
          <a:xfrm>
            <a:off x="5499002" y="4351355"/>
            <a:ext cx="2758219" cy="1654931"/>
          </a:xfrm>
          <a:prstGeom prst="rect">
            <a:avLst/>
          </a:prstGeom>
        </p:spPr>
      </p:pic>
    </p:spTree>
    <p:extLst>
      <p:ext uri="{BB962C8B-B14F-4D97-AF65-F5344CB8AC3E}">
        <p14:creationId xmlns:p14="http://schemas.microsoft.com/office/powerpoint/2010/main" val="191301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8ED0F-F6E8-2524-2602-7B43295197AC}"/>
              </a:ext>
            </a:extLst>
          </p:cNvPr>
          <p:cNvSpPr>
            <a:spLocks noGrp="1"/>
          </p:cNvSpPr>
          <p:nvPr>
            <p:ph type="title"/>
          </p:nvPr>
        </p:nvSpPr>
        <p:spPr/>
        <p:txBody>
          <a:bodyPr/>
          <a:lstStyle/>
          <a:p>
            <a:r>
              <a:rPr lang="nl-NL"/>
              <a:t>Bedankt!</a:t>
            </a:r>
          </a:p>
        </p:txBody>
      </p:sp>
      <p:sp>
        <p:nvSpPr>
          <p:cNvPr id="4" name="Tijdelijke aanduiding voor tekst 3">
            <a:extLst>
              <a:ext uri="{FF2B5EF4-FFF2-40B4-BE49-F238E27FC236}">
                <a16:creationId xmlns:a16="http://schemas.microsoft.com/office/drawing/2014/main" id="{97949682-07C0-09BB-201D-5669862C9C5B}"/>
              </a:ext>
            </a:extLst>
          </p:cNvPr>
          <p:cNvSpPr>
            <a:spLocks noGrp="1"/>
          </p:cNvSpPr>
          <p:nvPr>
            <p:ph type="subTitle" idx="1"/>
          </p:nvPr>
        </p:nvSpPr>
        <p:spPr>
          <a:xfrm>
            <a:off x="1128000" y="2084242"/>
            <a:ext cx="10800000" cy="711200"/>
          </a:xfrm>
        </p:spPr>
        <p:txBody>
          <a:bodyPr/>
          <a:lstStyle/>
          <a:p>
            <a:r>
              <a:rPr lang="nl-NL" sz="2667"/>
              <a:t>We hopen u terug te zien bij één van onze onderzoeken!</a:t>
            </a:r>
          </a:p>
          <a:p>
            <a:endParaRPr lang="nl-NL"/>
          </a:p>
        </p:txBody>
      </p:sp>
      <p:sp>
        <p:nvSpPr>
          <p:cNvPr id="5" name="Tijdelijke aanduiding voor tekst 3">
            <a:extLst>
              <a:ext uri="{FF2B5EF4-FFF2-40B4-BE49-F238E27FC236}">
                <a16:creationId xmlns:a16="http://schemas.microsoft.com/office/drawing/2014/main" id="{E911B614-4DC0-B4E3-84BE-0608B4138E20}"/>
              </a:ext>
            </a:extLst>
          </p:cNvPr>
          <p:cNvSpPr txBox="1">
            <a:spLocks/>
          </p:cNvSpPr>
          <p:nvPr/>
        </p:nvSpPr>
        <p:spPr>
          <a:xfrm>
            <a:off x="1128000" y="2795442"/>
            <a:ext cx="10061547" cy="2934026"/>
          </a:xfrm>
          <a:prstGeom prst="rect">
            <a:avLst/>
          </a:prstGeom>
        </p:spPr>
        <p:txBody>
          <a:bodyPr vert="horz" lIns="0" tIns="0" rIns="0" bIns="0" rtlCol="0">
            <a:noAutofit/>
          </a:bodyPr>
          <a:lstStyle>
            <a:lvl1pPr marL="0" indent="0" algn="l" defTabSz="914400" rtl="0" eaLnBrk="1" latinLnBrk="0" hangingPunct="1">
              <a:lnSpc>
                <a:spcPts val="2500"/>
              </a:lnSpc>
              <a:spcBef>
                <a:spcPts val="0"/>
              </a:spcBef>
              <a:buClr>
                <a:schemeClr val="tx2"/>
              </a:buClr>
              <a:buFont typeface="Arial" pitchFamily="34" charset="0"/>
              <a:buNone/>
              <a:defRPr sz="2000" kern="1200">
                <a:solidFill>
                  <a:schemeClr val="tx2"/>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a:solidFill>
                  <a:schemeClr val="tx1"/>
                </a:solidFill>
              </a:rPr>
              <a:t>Het</a:t>
            </a:r>
            <a:r>
              <a:rPr lang="nl-NL" sz="2400" b="1" dirty="0">
                <a:solidFill>
                  <a:schemeClr val="tx1"/>
                </a:solidFill>
              </a:rPr>
              <a:t> Research Support </a:t>
            </a:r>
            <a:r>
              <a:rPr lang="nl-NL" sz="2400" dirty="0">
                <a:solidFill>
                  <a:schemeClr val="tx1"/>
                </a:solidFill>
              </a:rPr>
              <a:t>team van het </a:t>
            </a:r>
            <a:r>
              <a:rPr lang="nl-NL" sz="2400" dirty="0" err="1">
                <a:solidFill>
                  <a:schemeClr val="tx1"/>
                </a:solidFill>
              </a:rPr>
              <a:t>Radboudumc</a:t>
            </a:r>
            <a:r>
              <a:rPr lang="nl-NL" sz="2400" dirty="0">
                <a:solidFill>
                  <a:schemeClr val="tx1"/>
                </a:solidFill>
              </a:rPr>
              <a:t> Expertisecentrum voor </a:t>
            </a:r>
            <a:br>
              <a:rPr lang="nl-NL" sz="2400" dirty="0">
                <a:solidFill>
                  <a:schemeClr val="tx1"/>
                </a:solidFill>
              </a:rPr>
            </a:br>
            <a:r>
              <a:rPr lang="nl-NL" sz="2400" dirty="0">
                <a:solidFill>
                  <a:schemeClr val="tx1"/>
                </a:solidFill>
              </a:rPr>
              <a:t>Parkinson en Bewegingsstoornissen</a:t>
            </a:r>
          </a:p>
          <a:p>
            <a:endParaRPr lang="nl-NL" sz="2400" dirty="0">
              <a:solidFill>
                <a:schemeClr val="tx1"/>
              </a:solidFill>
            </a:endParaRPr>
          </a:p>
          <a:p>
            <a:r>
              <a:rPr lang="nl-NL" sz="2400" dirty="0">
                <a:solidFill>
                  <a:schemeClr val="tx1"/>
                </a:solidFill>
              </a:rPr>
              <a:t>Website: 		</a:t>
            </a:r>
            <a:r>
              <a:rPr lang="nl-NL" sz="2400" dirty="0">
                <a:solidFill>
                  <a:schemeClr val="tx1"/>
                </a:solidFill>
                <a:hlinkClick r:id="rId3">
                  <a:extLst>
                    <a:ext uri="{A12FA001-AC4F-418D-AE19-62706E023703}">
                      <ahyp:hlinkClr xmlns:ahyp="http://schemas.microsoft.com/office/drawing/2018/hyperlinkcolor" val="tx"/>
                    </a:ext>
                  </a:extLst>
                </a:hlinkClick>
              </a:rPr>
              <a:t>www.radboudumc.nl/onderzoek-parkinson</a:t>
            </a:r>
            <a:endParaRPr lang="nl-NL" sz="2400" dirty="0">
              <a:solidFill>
                <a:schemeClr val="tx1"/>
              </a:solidFill>
            </a:endParaRPr>
          </a:p>
          <a:p>
            <a:r>
              <a:rPr lang="nl-NL" sz="2400" dirty="0">
                <a:solidFill>
                  <a:schemeClr val="tx1"/>
                </a:solidFill>
              </a:rPr>
              <a:t>Mailadres: 	</a:t>
            </a:r>
            <a:r>
              <a:rPr lang="nl-NL" sz="2400" dirty="0">
                <a:solidFill>
                  <a:schemeClr val="tx1"/>
                </a:solidFill>
                <a:hlinkClick r:id="rId4">
                  <a:extLst>
                    <a:ext uri="{A12FA001-AC4F-418D-AE19-62706E023703}">
                      <ahyp:hlinkClr xmlns:ahyp="http://schemas.microsoft.com/office/drawing/2018/hyperlinkcolor" val="tx"/>
                    </a:ext>
                  </a:extLst>
                </a:hlinkClick>
              </a:rPr>
              <a:t>info@onderzoek-parkinson.nl</a:t>
            </a:r>
            <a:r>
              <a:rPr lang="nl-NL" sz="2400" dirty="0">
                <a:solidFill>
                  <a:schemeClr val="tx1"/>
                </a:solidFill>
              </a:rPr>
              <a:t> </a:t>
            </a:r>
          </a:p>
          <a:p>
            <a:r>
              <a:rPr lang="nl-NL" sz="2400" dirty="0">
                <a:solidFill>
                  <a:schemeClr val="tx1"/>
                </a:solidFill>
              </a:rPr>
              <a:t>Telefoonnummer: 	024-8080141</a:t>
            </a:r>
          </a:p>
          <a:p>
            <a:endParaRPr lang="nl-NL" sz="2400" dirty="0">
              <a:solidFill>
                <a:schemeClr val="tx1"/>
              </a:solidFill>
            </a:endParaRPr>
          </a:p>
          <a:p>
            <a:r>
              <a:rPr lang="nl-NL" sz="2400" i="1" dirty="0">
                <a:solidFill>
                  <a:schemeClr val="tx1"/>
                </a:solidFill>
                <a:ea typeface="Calibri" panose="020F0502020204030204" pitchFamily="34" charset="0"/>
              </a:rPr>
              <a:t>Onze helpdesk is telefonisch bereikbaar van maandag tot en met vrijdag van </a:t>
            </a:r>
            <a:r>
              <a:rPr lang="nl-NL" sz="2400" b="1" i="1" dirty="0">
                <a:solidFill>
                  <a:schemeClr val="tx1"/>
                </a:solidFill>
                <a:ea typeface="Calibri" panose="020F0502020204030204" pitchFamily="34" charset="0"/>
              </a:rPr>
              <a:t>08.30-10.00</a:t>
            </a:r>
            <a:r>
              <a:rPr lang="nl-NL" sz="2400" i="1" dirty="0">
                <a:solidFill>
                  <a:schemeClr val="tx1"/>
                </a:solidFill>
                <a:ea typeface="Calibri" panose="020F0502020204030204" pitchFamily="34" charset="0"/>
              </a:rPr>
              <a:t> </a:t>
            </a:r>
            <a:r>
              <a:rPr lang="nl-NL" sz="2400" b="1" i="1" dirty="0">
                <a:solidFill>
                  <a:schemeClr val="tx1"/>
                </a:solidFill>
                <a:ea typeface="Calibri" panose="020F0502020204030204" pitchFamily="34" charset="0"/>
              </a:rPr>
              <a:t>uur</a:t>
            </a:r>
            <a:r>
              <a:rPr lang="nl-NL" sz="2400" i="1" dirty="0">
                <a:solidFill>
                  <a:schemeClr val="tx1"/>
                </a:solidFill>
                <a:ea typeface="Calibri" panose="020F0502020204030204" pitchFamily="34" charset="0"/>
              </a:rPr>
              <a:t> en van </a:t>
            </a:r>
            <a:r>
              <a:rPr lang="nl-NL" sz="2400" b="1" i="1" dirty="0">
                <a:solidFill>
                  <a:schemeClr val="tx1"/>
                </a:solidFill>
                <a:ea typeface="Calibri" panose="020F0502020204030204" pitchFamily="34" charset="0"/>
              </a:rPr>
              <a:t>13.30-15.30 uur</a:t>
            </a:r>
            <a:r>
              <a:rPr lang="nl-NL" sz="2400" i="1" dirty="0">
                <a:solidFill>
                  <a:schemeClr val="tx1"/>
                </a:solidFill>
                <a:ea typeface="Calibri" panose="020F0502020204030204" pitchFamily="34" charset="0"/>
              </a:rPr>
              <a:t> </a:t>
            </a:r>
            <a:br>
              <a:rPr lang="nl-NL" sz="2400" dirty="0">
                <a:solidFill>
                  <a:srgbClr val="000000"/>
                </a:solidFill>
                <a:latin typeface="Arial" panose="020B0604020202020204" pitchFamily="34" charset="0"/>
                <a:ea typeface="Calibri" panose="020F0502020204030204" pitchFamily="34" charset="0"/>
              </a:rPr>
            </a:br>
            <a:endParaRPr lang="nl-NL" sz="2400" dirty="0"/>
          </a:p>
          <a:p>
            <a:endParaRPr lang="nl-NL" sz="2667" dirty="0">
              <a:hlinkClick r:id="rId3"/>
            </a:endParaRPr>
          </a:p>
          <a:p>
            <a:endParaRPr lang="nl-NL" sz="2667" dirty="0"/>
          </a:p>
          <a:p>
            <a:endParaRPr lang="nl-NL" sz="2667" dirty="0"/>
          </a:p>
          <a:p>
            <a:endParaRPr lang="nl-NL" sz="2667" dirty="0"/>
          </a:p>
        </p:txBody>
      </p:sp>
    </p:spTree>
    <p:extLst>
      <p:ext uri="{BB962C8B-B14F-4D97-AF65-F5344CB8AC3E}">
        <p14:creationId xmlns:p14="http://schemas.microsoft.com/office/powerpoint/2010/main" val="219447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afgeronde hoeken 16">
            <a:extLst>
              <a:ext uri="{FF2B5EF4-FFF2-40B4-BE49-F238E27FC236}">
                <a16:creationId xmlns:a16="http://schemas.microsoft.com/office/drawing/2014/main" id="{653C7352-FF1E-6A04-42F2-CB7C159D4097}"/>
              </a:ext>
            </a:extLst>
          </p:cNvPr>
          <p:cNvSpPr/>
          <p:nvPr/>
        </p:nvSpPr>
        <p:spPr>
          <a:xfrm>
            <a:off x="662939" y="1455863"/>
            <a:ext cx="10968619" cy="710400"/>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a:t>Expertisecentrum voor Parkinson en bewegingsstoornissen</a:t>
            </a:r>
          </a:p>
        </p:txBody>
      </p:sp>
      <p:sp>
        <p:nvSpPr>
          <p:cNvPr id="18" name="Rechthoek: afgeronde hoeken 17">
            <a:extLst>
              <a:ext uri="{FF2B5EF4-FFF2-40B4-BE49-F238E27FC236}">
                <a16:creationId xmlns:a16="http://schemas.microsoft.com/office/drawing/2014/main" id="{44EBCC76-0D81-D644-046D-54F472D5194D}"/>
              </a:ext>
            </a:extLst>
          </p:cNvPr>
          <p:cNvSpPr/>
          <p:nvPr/>
        </p:nvSpPr>
        <p:spPr>
          <a:xfrm>
            <a:off x="698418" y="2401758"/>
            <a:ext cx="3669391" cy="1524399"/>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a:t>Onderzoek &amp; Innovatie</a:t>
            </a:r>
          </a:p>
        </p:txBody>
      </p:sp>
      <p:sp>
        <p:nvSpPr>
          <p:cNvPr id="19" name="Rechthoek: afgeronde hoeken 18">
            <a:extLst>
              <a:ext uri="{FF2B5EF4-FFF2-40B4-BE49-F238E27FC236}">
                <a16:creationId xmlns:a16="http://schemas.microsoft.com/office/drawing/2014/main" id="{1564DEC6-71E0-144C-9FDF-619ABEA8E420}"/>
              </a:ext>
            </a:extLst>
          </p:cNvPr>
          <p:cNvSpPr/>
          <p:nvPr/>
        </p:nvSpPr>
        <p:spPr>
          <a:xfrm>
            <a:off x="4640210" y="2393763"/>
            <a:ext cx="3381359" cy="1524399"/>
          </a:xfrm>
          <a:prstGeom prst="roundRect">
            <a:avLst/>
          </a:prstGeom>
          <a:solidFill>
            <a:srgbClr val="CC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a:t>Zorg</a:t>
            </a:r>
          </a:p>
        </p:txBody>
      </p:sp>
      <p:sp>
        <p:nvSpPr>
          <p:cNvPr id="20" name="Rechthoek: afgeronde hoeken 19">
            <a:extLst>
              <a:ext uri="{FF2B5EF4-FFF2-40B4-BE49-F238E27FC236}">
                <a16:creationId xmlns:a16="http://schemas.microsoft.com/office/drawing/2014/main" id="{BB5357DA-FE3E-AE92-5180-A1EE3DC1EFF5}"/>
              </a:ext>
            </a:extLst>
          </p:cNvPr>
          <p:cNvSpPr/>
          <p:nvPr/>
        </p:nvSpPr>
        <p:spPr>
          <a:xfrm>
            <a:off x="8250199" y="2401758"/>
            <a:ext cx="3381359" cy="1524399"/>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err="1"/>
              <a:t>ParkinsonNet</a:t>
            </a:r>
            <a:endParaRPr lang="nl-NL" sz="2400"/>
          </a:p>
        </p:txBody>
      </p:sp>
      <p:sp>
        <p:nvSpPr>
          <p:cNvPr id="21" name="Rechthoek: afgeronde hoeken 20">
            <a:extLst>
              <a:ext uri="{FF2B5EF4-FFF2-40B4-BE49-F238E27FC236}">
                <a16:creationId xmlns:a16="http://schemas.microsoft.com/office/drawing/2014/main" id="{4A5DF4CD-7762-99BC-F060-C04E4216D360}"/>
              </a:ext>
            </a:extLst>
          </p:cNvPr>
          <p:cNvSpPr/>
          <p:nvPr/>
        </p:nvSpPr>
        <p:spPr>
          <a:xfrm>
            <a:off x="696001" y="4157421"/>
            <a:ext cx="1096740" cy="103916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333"/>
              <a:t>Innovatie</a:t>
            </a:r>
          </a:p>
        </p:txBody>
      </p:sp>
      <p:sp>
        <p:nvSpPr>
          <p:cNvPr id="22" name="Rechthoek: afgeronde hoeken 21">
            <a:extLst>
              <a:ext uri="{FF2B5EF4-FFF2-40B4-BE49-F238E27FC236}">
                <a16:creationId xmlns:a16="http://schemas.microsoft.com/office/drawing/2014/main" id="{59E0B167-2FD1-9AD3-3128-066A26C5374E}"/>
              </a:ext>
            </a:extLst>
          </p:cNvPr>
          <p:cNvSpPr/>
          <p:nvPr/>
        </p:nvSpPr>
        <p:spPr>
          <a:xfrm>
            <a:off x="1911973" y="4147766"/>
            <a:ext cx="1096740" cy="1039161"/>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err="1"/>
              <a:t>Weten-schappelijk</a:t>
            </a:r>
            <a:endParaRPr lang="nl-NL" sz="1200"/>
          </a:p>
          <a:p>
            <a:pPr algn="ctr"/>
            <a:r>
              <a:rPr lang="nl-NL" sz="1200"/>
              <a:t>onderzoek</a:t>
            </a:r>
          </a:p>
        </p:txBody>
      </p:sp>
      <p:sp>
        <p:nvSpPr>
          <p:cNvPr id="23" name="Rechthoek: afgeronde hoeken 22">
            <a:extLst>
              <a:ext uri="{FF2B5EF4-FFF2-40B4-BE49-F238E27FC236}">
                <a16:creationId xmlns:a16="http://schemas.microsoft.com/office/drawing/2014/main" id="{4563134A-D382-0A9F-DCE1-75E1FFDFE22D}"/>
              </a:ext>
            </a:extLst>
          </p:cNvPr>
          <p:cNvSpPr/>
          <p:nvPr/>
        </p:nvSpPr>
        <p:spPr>
          <a:xfrm>
            <a:off x="3184883" y="4145661"/>
            <a:ext cx="1096740" cy="1039161"/>
          </a:xfrm>
          <a:prstGeom prst="roundRect">
            <a:avLst/>
          </a:prstGeom>
          <a:solidFill>
            <a:srgbClr val="00B05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333"/>
              <a:t>Research</a:t>
            </a:r>
          </a:p>
          <a:p>
            <a:pPr algn="ctr"/>
            <a:r>
              <a:rPr lang="nl-NL" sz="1333"/>
              <a:t>Support</a:t>
            </a:r>
          </a:p>
        </p:txBody>
      </p:sp>
      <p:sp>
        <p:nvSpPr>
          <p:cNvPr id="24" name="Rechthoek: afgeronde hoeken 23">
            <a:extLst>
              <a:ext uri="{FF2B5EF4-FFF2-40B4-BE49-F238E27FC236}">
                <a16:creationId xmlns:a16="http://schemas.microsoft.com/office/drawing/2014/main" id="{4321BAD0-71E5-18E4-6633-73379FE2CC38}"/>
              </a:ext>
            </a:extLst>
          </p:cNvPr>
          <p:cNvSpPr/>
          <p:nvPr/>
        </p:nvSpPr>
        <p:spPr>
          <a:xfrm>
            <a:off x="5123634" y="4145662"/>
            <a:ext cx="1096740" cy="1039161"/>
          </a:xfrm>
          <a:prstGeom prst="roundRect">
            <a:avLst/>
          </a:prstGeom>
          <a:solidFill>
            <a:srgbClr val="CC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t>Parkinson</a:t>
            </a:r>
          </a:p>
        </p:txBody>
      </p:sp>
      <p:sp>
        <p:nvSpPr>
          <p:cNvPr id="25" name="Rechthoek: afgeronde hoeken 24">
            <a:extLst>
              <a:ext uri="{FF2B5EF4-FFF2-40B4-BE49-F238E27FC236}">
                <a16:creationId xmlns:a16="http://schemas.microsoft.com/office/drawing/2014/main" id="{D207D7F0-C3AD-B572-0316-00A1FC56286C}"/>
              </a:ext>
            </a:extLst>
          </p:cNvPr>
          <p:cNvSpPr/>
          <p:nvPr/>
        </p:nvSpPr>
        <p:spPr>
          <a:xfrm>
            <a:off x="6422869" y="4145661"/>
            <a:ext cx="1096740" cy="1039161"/>
          </a:xfrm>
          <a:prstGeom prst="roundRect">
            <a:avLst/>
          </a:prstGeom>
          <a:solidFill>
            <a:srgbClr val="CC99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t>Bewegings-</a:t>
            </a:r>
          </a:p>
          <a:p>
            <a:pPr algn="ctr"/>
            <a:r>
              <a:rPr lang="nl-NL" sz="1200"/>
              <a:t>stoornissen</a:t>
            </a:r>
          </a:p>
        </p:txBody>
      </p:sp>
      <p:sp>
        <p:nvSpPr>
          <p:cNvPr id="26" name="Rechthoek: afgeronde hoeken 25">
            <a:extLst>
              <a:ext uri="{FF2B5EF4-FFF2-40B4-BE49-F238E27FC236}">
                <a16:creationId xmlns:a16="http://schemas.microsoft.com/office/drawing/2014/main" id="{F7B4DA48-7271-8CC7-022A-5971D4E2976F}"/>
              </a:ext>
            </a:extLst>
          </p:cNvPr>
          <p:cNvSpPr/>
          <p:nvPr/>
        </p:nvSpPr>
        <p:spPr>
          <a:xfrm>
            <a:off x="8896958" y="4161652"/>
            <a:ext cx="1096740" cy="103916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t>Nederland</a:t>
            </a:r>
          </a:p>
        </p:txBody>
      </p:sp>
      <p:sp>
        <p:nvSpPr>
          <p:cNvPr id="27" name="Rechthoek: afgeronde hoeken 26">
            <a:extLst>
              <a:ext uri="{FF2B5EF4-FFF2-40B4-BE49-F238E27FC236}">
                <a16:creationId xmlns:a16="http://schemas.microsoft.com/office/drawing/2014/main" id="{DBBA85D7-CE03-30EF-C729-0B90C04EB9E8}"/>
              </a:ext>
            </a:extLst>
          </p:cNvPr>
          <p:cNvSpPr/>
          <p:nvPr/>
        </p:nvSpPr>
        <p:spPr>
          <a:xfrm>
            <a:off x="10127678" y="4161652"/>
            <a:ext cx="1096740" cy="103916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err="1"/>
              <a:t>Inter-nationaal</a:t>
            </a:r>
            <a:endParaRPr lang="nl-NL" sz="1200"/>
          </a:p>
        </p:txBody>
      </p:sp>
      <p:sp>
        <p:nvSpPr>
          <p:cNvPr id="28" name="Tekstvak 27">
            <a:extLst>
              <a:ext uri="{FF2B5EF4-FFF2-40B4-BE49-F238E27FC236}">
                <a16:creationId xmlns:a16="http://schemas.microsoft.com/office/drawing/2014/main" id="{326AB32E-79F4-C6DB-8566-B46808C11A55}"/>
              </a:ext>
            </a:extLst>
          </p:cNvPr>
          <p:cNvSpPr txBox="1"/>
          <p:nvPr/>
        </p:nvSpPr>
        <p:spPr>
          <a:xfrm>
            <a:off x="2263645" y="5779911"/>
            <a:ext cx="3583999" cy="338554"/>
          </a:xfrm>
          <a:prstGeom prst="rect">
            <a:avLst/>
          </a:prstGeom>
          <a:noFill/>
        </p:spPr>
        <p:txBody>
          <a:bodyPr wrap="square" rtlCol="0">
            <a:spAutoFit/>
          </a:bodyPr>
          <a:lstStyle/>
          <a:p>
            <a:r>
              <a:rPr lang="nl-NL" sz="1600">
                <a:solidFill>
                  <a:schemeClr val="bg1">
                    <a:lumMod val="50000"/>
                  </a:schemeClr>
                </a:solidFill>
              </a:rPr>
              <a:t>Voormalig Parkinson Op Maat team</a:t>
            </a:r>
          </a:p>
        </p:txBody>
      </p:sp>
      <p:cxnSp>
        <p:nvCxnSpPr>
          <p:cNvPr id="30" name="Rechte verbindingslijn met pijl 29">
            <a:extLst>
              <a:ext uri="{FF2B5EF4-FFF2-40B4-BE49-F238E27FC236}">
                <a16:creationId xmlns:a16="http://schemas.microsoft.com/office/drawing/2014/main" id="{E43ED4E7-6819-9168-E0EE-A2F7E838960B}"/>
              </a:ext>
            </a:extLst>
          </p:cNvPr>
          <p:cNvCxnSpPr>
            <a:stCxn id="23" idx="2"/>
          </p:cNvCxnSpPr>
          <p:nvPr/>
        </p:nvCxnSpPr>
        <p:spPr>
          <a:xfrm flipH="1">
            <a:off x="3733253" y="5184822"/>
            <a:ext cx="1" cy="595089"/>
          </a:xfrm>
          <a:prstGeom prst="straightConnector1">
            <a:avLst/>
          </a:prstGeom>
          <a:ln>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28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8C9AF-1C12-2F56-ACAA-EC6C0CFC3416}"/>
              </a:ext>
            </a:extLst>
          </p:cNvPr>
          <p:cNvSpPr>
            <a:spLocks noGrp="1"/>
          </p:cNvSpPr>
          <p:nvPr>
            <p:ph type="title"/>
          </p:nvPr>
        </p:nvSpPr>
        <p:spPr>
          <a:xfrm>
            <a:off x="696000" y="538608"/>
            <a:ext cx="10800000" cy="711200"/>
          </a:xfrm>
        </p:spPr>
        <p:txBody>
          <a:bodyPr/>
          <a:lstStyle/>
          <a:p>
            <a:r>
              <a:rPr lang="en-US" sz="3733"/>
              <a:t>Hoe het </a:t>
            </a:r>
            <a:r>
              <a:rPr lang="en-US" sz="3733" err="1"/>
              <a:t>begon</a:t>
            </a:r>
            <a:r>
              <a:rPr lang="en-US" sz="3733"/>
              <a:t> </a:t>
            </a:r>
            <a:r>
              <a:rPr lang="en-US" sz="3733" err="1"/>
              <a:t>en</a:t>
            </a:r>
            <a:r>
              <a:rPr lang="en-US" sz="3733"/>
              <a:t> </a:t>
            </a:r>
            <a:r>
              <a:rPr lang="en-US" sz="3733" err="1"/>
              <a:t>waar</a:t>
            </a:r>
            <a:r>
              <a:rPr lang="en-US" sz="3733"/>
              <a:t> we nu </a:t>
            </a:r>
            <a:r>
              <a:rPr lang="en-US" sz="3733" err="1"/>
              <a:t>zijn</a:t>
            </a:r>
            <a:endParaRPr lang="en-US" sz="3733"/>
          </a:p>
        </p:txBody>
      </p:sp>
      <p:pic>
        <p:nvPicPr>
          <p:cNvPr id="5" name="Afbeelding 4">
            <a:extLst>
              <a:ext uri="{FF2B5EF4-FFF2-40B4-BE49-F238E27FC236}">
                <a16:creationId xmlns:a16="http://schemas.microsoft.com/office/drawing/2014/main" id="{9D64CD36-E07B-EAD9-E143-E02F27B58994}"/>
              </a:ext>
            </a:extLst>
          </p:cNvPr>
          <p:cNvPicPr>
            <a:picLocks noChangeAspect="1"/>
          </p:cNvPicPr>
          <p:nvPr/>
        </p:nvPicPr>
        <p:blipFill rotWithShape="1">
          <a:blip r:embed="rId3">
            <a:alphaModFix amt="20000"/>
          </a:blip>
          <a:srcRect t="4213" b="13566"/>
          <a:stretch/>
        </p:blipFill>
        <p:spPr>
          <a:xfrm>
            <a:off x="2362977" y="1155496"/>
            <a:ext cx="9119428" cy="5057813"/>
          </a:xfrm>
          <a:prstGeom prst="rect">
            <a:avLst/>
          </a:prstGeom>
        </p:spPr>
      </p:pic>
      <p:sp>
        <p:nvSpPr>
          <p:cNvPr id="6" name="Ovaal 5">
            <a:extLst>
              <a:ext uri="{FF2B5EF4-FFF2-40B4-BE49-F238E27FC236}">
                <a16:creationId xmlns:a16="http://schemas.microsoft.com/office/drawing/2014/main" id="{03F08FA8-A4F3-C30D-388F-C0DA9EF01BFF}"/>
              </a:ext>
            </a:extLst>
          </p:cNvPr>
          <p:cNvSpPr>
            <a:spLocks noChangeAspect="1"/>
          </p:cNvSpPr>
          <p:nvPr/>
        </p:nvSpPr>
        <p:spPr>
          <a:xfrm>
            <a:off x="649965" y="1290632"/>
            <a:ext cx="960107" cy="960107"/>
          </a:xfrm>
          <a:prstGeom prst="ellipse">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a:t>2016</a:t>
            </a:r>
          </a:p>
        </p:txBody>
      </p:sp>
      <p:sp>
        <p:nvSpPr>
          <p:cNvPr id="7" name="Ovaal 6">
            <a:extLst>
              <a:ext uri="{FF2B5EF4-FFF2-40B4-BE49-F238E27FC236}">
                <a16:creationId xmlns:a16="http://schemas.microsoft.com/office/drawing/2014/main" id="{FCBD8AA5-726B-2B99-F27E-51774C03D525}"/>
              </a:ext>
            </a:extLst>
          </p:cNvPr>
          <p:cNvSpPr>
            <a:spLocks noChangeAspect="1"/>
          </p:cNvSpPr>
          <p:nvPr/>
        </p:nvSpPr>
        <p:spPr>
          <a:xfrm>
            <a:off x="1871531" y="1315644"/>
            <a:ext cx="960107" cy="960107"/>
          </a:xfrm>
          <a:prstGeom prst="ellipse">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a:t>2017</a:t>
            </a:r>
          </a:p>
        </p:txBody>
      </p:sp>
      <p:sp>
        <p:nvSpPr>
          <p:cNvPr id="8" name="Ovaal 7">
            <a:extLst>
              <a:ext uri="{FF2B5EF4-FFF2-40B4-BE49-F238E27FC236}">
                <a16:creationId xmlns:a16="http://schemas.microsoft.com/office/drawing/2014/main" id="{ED2AFCB3-C6C8-2BDE-8774-8AAEA151F126}"/>
              </a:ext>
            </a:extLst>
          </p:cNvPr>
          <p:cNvSpPr>
            <a:spLocks noChangeAspect="1"/>
          </p:cNvSpPr>
          <p:nvPr/>
        </p:nvSpPr>
        <p:spPr>
          <a:xfrm>
            <a:off x="3035519" y="1290632"/>
            <a:ext cx="960107" cy="960107"/>
          </a:xfrm>
          <a:prstGeom prst="ellipse">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a:t>2020</a:t>
            </a:r>
          </a:p>
        </p:txBody>
      </p:sp>
      <p:sp>
        <p:nvSpPr>
          <p:cNvPr id="9" name="Ovaal 8">
            <a:extLst>
              <a:ext uri="{FF2B5EF4-FFF2-40B4-BE49-F238E27FC236}">
                <a16:creationId xmlns:a16="http://schemas.microsoft.com/office/drawing/2014/main" id="{955CDEF2-EC11-5BE2-A1C7-6DABA163AA6A}"/>
              </a:ext>
            </a:extLst>
          </p:cNvPr>
          <p:cNvSpPr>
            <a:spLocks noChangeAspect="1"/>
          </p:cNvSpPr>
          <p:nvPr/>
        </p:nvSpPr>
        <p:spPr>
          <a:xfrm>
            <a:off x="8688288" y="1315644"/>
            <a:ext cx="960107" cy="960107"/>
          </a:xfrm>
          <a:prstGeom prst="ellipse">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a:t>2025</a:t>
            </a:r>
          </a:p>
        </p:txBody>
      </p:sp>
      <p:sp>
        <p:nvSpPr>
          <p:cNvPr id="10" name="Pijl: rechts 9">
            <a:extLst>
              <a:ext uri="{FF2B5EF4-FFF2-40B4-BE49-F238E27FC236}">
                <a16:creationId xmlns:a16="http://schemas.microsoft.com/office/drawing/2014/main" id="{D775F5EE-04A5-1A87-DA46-FCFB9504F684}"/>
              </a:ext>
            </a:extLst>
          </p:cNvPr>
          <p:cNvSpPr/>
          <p:nvPr/>
        </p:nvSpPr>
        <p:spPr>
          <a:xfrm>
            <a:off x="709596" y="2372754"/>
            <a:ext cx="10772808" cy="196769"/>
          </a:xfrm>
          <a:prstGeom prst="rightArrow">
            <a:avLst/>
          </a:prstGeom>
          <a:solidFill>
            <a:srgbClr val="00A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cxnSp>
        <p:nvCxnSpPr>
          <p:cNvPr id="11" name="Rechte verbindingslijn 10">
            <a:extLst>
              <a:ext uri="{FF2B5EF4-FFF2-40B4-BE49-F238E27FC236}">
                <a16:creationId xmlns:a16="http://schemas.microsoft.com/office/drawing/2014/main" id="{17084585-C7A1-60CF-E107-D8670938547E}"/>
              </a:ext>
            </a:extLst>
          </p:cNvPr>
          <p:cNvCxnSpPr>
            <a:cxnSpLocks/>
          </p:cNvCxnSpPr>
          <p:nvPr/>
        </p:nvCxnSpPr>
        <p:spPr>
          <a:xfrm>
            <a:off x="1123504" y="2272053"/>
            <a:ext cx="555" cy="580883"/>
          </a:xfrm>
          <a:prstGeom prst="line">
            <a:avLst/>
          </a:prstGeom>
          <a:ln w="38100">
            <a:solidFill>
              <a:srgbClr val="D60000"/>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E28E8AA2-4013-0CE8-FEDE-DD7E4890020E}"/>
              </a:ext>
            </a:extLst>
          </p:cNvPr>
          <p:cNvSpPr>
            <a:spLocks noChangeAspect="1"/>
          </p:cNvSpPr>
          <p:nvPr/>
        </p:nvSpPr>
        <p:spPr>
          <a:xfrm>
            <a:off x="955806" y="2346092"/>
            <a:ext cx="348425" cy="348425"/>
          </a:xfrm>
          <a:prstGeom prst="ellipse">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b="1"/>
          </a:p>
        </p:txBody>
      </p:sp>
      <p:cxnSp>
        <p:nvCxnSpPr>
          <p:cNvPr id="13" name="Rechte verbindingslijn 12">
            <a:extLst>
              <a:ext uri="{FF2B5EF4-FFF2-40B4-BE49-F238E27FC236}">
                <a16:creationId xmlns:a16="http://schemas.microsoft.com/office/drawing/2014/main" id="{8D9AF21F-27D9-019C-2E6B-14BF7E8A3435}"/>
              </a:ext>
            </a:extLst>
          </p:cNvPr>
          <p:cNvCxnSpPr>
            <a:cxnSpLocks/>
          </p:cNvCxnSpPr>
          <p:nvPr/>
        </p:nvCxnSpPr>
        <p:spPr>
          <a:xfrm>
            <a:off x="874485" y="2881093"/>
            <a:ext cx="517433" cy="0"/>
          </a:xfrm>
          <a:prstGeom prst="line">
            <a:avLst/>
          </a:prstGeom>
          <a:ln w="38100">
            <a:solidFill>
              <a:srgbClr val="D60000"/>
            </a:solidFill>
          </a:ln>
        </p:spPr>
        <p:style>
          <a:lnRef idx="1">
            <a:schemeClr val="accent1"/>
          </a:lnRef>
          <a:fillRef idx="0">
            <a:schemeClr val="accent1"/>
          </a:fillRef>
          <a:effectRef idx="0">
            <a:schemeClr val="accent1"/>
          </a:effectRef>
          <a:fontRef idx="minor">
            <a:schemeClr val="tx1"/>
          </a:fontRef>
        </p:style>
      </p:cxnSp>
      <p:sp>
        <p:nvSpPr>
          <p:cNvPr id="14" name="Ovaal 13">
            <a:extLst>
              <a:ext uri="{FF2B5EF4-FFF2-40B4-BE49-F238E27FC236}">
                <a16:creationId xmlns:a16="http://schemas.microsoft.com/office/drawing/2014/main" id="{712B6B90-B4A4-03D0-0809-28F45B78D77E}"/>
              </a:ext>
            </a:extLst>
          </p:cNvPr>
          <p:cNvSpPr>
            <a:spLocks noChangeAspect="1"/>
          </p:cNvSpPr>
          <p:nvPr/>
        </p:nvSpPr>
        <p:spPr>
          <a:xfrm>
            <a:off x="2167304" y="2356596"/>
            <a:ext cx="348425" cy="348425"/>
          </a:xfrm>
          <a:prstGeom prst="ellipse">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b="1"/>
          </a:p>
        </p:txBody>
      </p:sp>
      <p:cxnSp>
        <p:nvCxnSpPr>
          <p:cNvPr id="15" name="Rechte verbindingslijn 14">
            <a:extLst>
              <a:ext uri="{FF2B5EF4-FFF2-40B4-BE49-F238E27FC236}">
                <a16:creationId xmlns:a16="http://schemas.microsoft.com/office/drawing/2014/main" id="{2C4E9168-CB8D-F641-9645-67ABC6114A77}"/>
              </a:ext>
            </a:extLst>
          </p:cNvPr>
          <p:cNvCxnSpPr>
            <a:cxnSpLocks/>
          </p:cNvCxnSpPr>
          <p:nvPr/>
        </p:nvCxnSpPr>
        <p:spPr>
          <a:xfrm>
            <a:off x="2070362" y="2876539"/>
            <a:ext cx="517433" cy="0"/>
          </a:xfrm>
          <a:prstGeom prst="line">
            <a:avLst/>
          </a:prstGeom>
          <a:ln w="38100">
            <a:solidFill>
              <a:srgbClr val="D60000"/>
            </a:solidFill>
          </a:ln>
        </p:spPr>
        <p:style>
          <a:lnRef idx="1">
            <a:schemeClr val="accent1"/>
          </a:lnRef>
          <a:fillRef idx="0">
            <a:schemeClr val="accent1"/>
          </a:fillRef>
          <a:effectRef idx="0">
            <a:schemeClr val="accent1"/>
          </a:effectRef>
          <a:fontRef idx="minor">
            <a:schemeClr val="tx1"/>
          </a:fontRef>
        </p:style>
      </p:cxnSp>
      <p:sp>
        <p:nvSpPr>
          <p:cNvPr id="16" name="Ovaal 15">
            <a:extLst>
              <a:ext uri="{FF2B5EF4-FFF2-40B4-BE49-F238E27FC236}">
                <a16:creationId xmlns:a16="http://schemas.microsoft.com/office/drawing/2014/main" id="{72F2BF46-5632-EA05-D40B-1ABA35524B46}"/>
              </a:ext>
            </a:extLst>
          </p:cNvPr>
          <p:cNvSpPr>
            <a:spLocks noChangeAspect="1"/>
          </p:cNvSpPr>
          <p:nvPr/>
        </p:nvSpPr>
        <p:spPr>
          <a:xfrm>
            <a:off x="3309400" y="2373972"/>
            <a:ext cx="348425" cy="348425"/>
          </a:xfrm>
          <a:prstGeom prst="ellipse">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b="1"/>
          </a:p>
        </p:txBody>
      </p:sp>
      <p:cxnSp>
        <p:nvCxnSpPr>
          <p:cNvPr id="17" name="Rechte verbindingslijn 16">
            <a:extLst>
              <a:ext uri="{FF2B5EF4-FFF2-40B4-BE49-F238E27FC236}">
                <a16:creationId xmlns:a16="http://schemas.microsoft.com/office/drawing/2014/main" id="{811D7DDB-0739-B067-71CD-D96F3E217054}"/>
              </a:ext>
            </a:extLst>
          </p:cNvPr>
          <p:cNvCxnSpPr>
            <a:cxnSpLocks/>
          </p:cNvCxnSpPr>
          <p:nvPr/>
        </p:nvCxnSpPr>
        <p:spPr>
          <a:xfrm>
            <a:off x="3282408" y="2876539"/>
            <a:ext cx="517433" cy="0"/>
          </a:xfrm>
          <a:prstGeom prst="line">
            <a:avLst/>
          </a:prstGeom>
          <a:ln w="38100">
            <a:solidFill>
              <a:srgbClr val="D600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6730A25D-CD9C-6BC6-DDC2-36C8F925B7FF}"/>
              </a:ext>
            </a:extLst>
          </p:cNvPr>
          <p:cNvCxnSpPr>
            <a:cxnSpLocks/>
          </p:cNvCxnSpPr>
          <p:nvPr/>
        </p:nvCxnSpPr>
        <p:spPr>
          <a:xfrm>
            <a:off x="9190261" y="2277402"/>
            <a:ext cx="0" cy="575535"/>
          </a:xfrm>
          <a:prstGeom prst="line">
            <a:avLst/>
          </a:prstGeom>
          <a:ln w="38100">
            <a:solidFill>
              <a:srgbClr val="D60000"/>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C18AA8F-98C1-A2C1-B3D4-9D998FFA79C9}"/>
              </a:ext>
            </a:extLst>
          </p:cNvPr>
          <p:cNvSpPr>
            <a:spLocks noChangeAspect="1"/>
          </p:cNvSpPr>
          <p:nvPr/>
        </p:nvSpPr>
        <p:spPr>
          <a:xfrm>
            <a:off x="9016048" y="2372754"/>
            <a:ext cx="348425" cy="348425"/>
          </a:xfrm>
          <a:prstGeom prst="ellipse">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b="1"/>
          </a:p>
        </p:txBody>
      </p:sp>
      <p:cxnSp>
        <p:nvCxnSpPr>
          <p:cNvPr id="20" name="Rechte verbindingslijn 19">
            <a:extLst>
              <a:ext uri="{FF2B5EF4-FFF2-40B4-BE49-F238E27FC236}">
                <a16:creationId xmlns:a16="http://schemas.microsoft.com/office/drawing/2014/main" id="{4A217536-187A-AAAD-0C1B-CC1C1BB054FF}"/>
              </a:ext>
            </a:extLst>
          </p:cNvPr>
          <p:cNvCxnSpPr>
            <a:cxnSpLocks/>
          </p:cNvCxnSpPr>
          <p:nvPr/>
        </p:nvCxnSpPr>
        <p:spPr>
          <a:xfrm flipV="1">
            <a:off x="4792401" y="2841027"/>
            <a:ext cx="6523167" cy="11909"/>
          </a:xfrm>
          <a:prstGeom prst="line">
            <a:avLst/>
          </a:prstGeom>
          <a:ln w="38100">
            <a:solidFill>
              <a:srgbClr val="D60000"/>
            </a:solidFill>
          </a:ln>
        </p:spPr>
        <p:style>
          <a:lnRef idx="1">
            <a:schemeClr val="accent1"/>
          </a:lnRef>
          <a:fillRef idx="0">
            <a:schemeClr val="accent1"/>
          </a:fillRef>
          <a:effectRef idx="0">
            <a:schemeClr val="accent1"/>
          </a:effectRef>
          <a:fontRef idx="minor">
            <a:schemeClr val="tx1"/>
          </a:fontRef>
        </p:style>
      </p:cxnSp>
      <p:pic>
        <p:nvPicPr>
          <p:cNvPr id="21" name="Afbeelding 20">
            <a:extLst>
              <a:ext uri="{FF2B5EF4-FFF2-40B4-BE49-F238E27FC236}">
                <a16:creationId xmlns:a16="http://schemas.microsoft.com/office/drawing/2014/main" id="{08BA648A-E40D-1234-5ACD-94BCC669616C}"/>
              </a:ext>
            </a:extLst>
          </p:cNvPr>
          <p:cNvPicPr>
            <a:picLocks noChangeAspect="1"/>
          </p:cNvPicPr>
          <p:nvPr/>
        </p:nvPicPr>
        <p:blipFill>
          <a:blip r:embed="rId4"/>
          <a:stretch>
            <a:fillRect/>
          </a:stretch>
        </p:blipFill>
        <p:spPr>
          <a:xfrm>
            <a:off x="527382" y="2953471"/>
            <a:ext cx="1205269" cy="500059"/>
          </a:xfrm>
          <a:prstGeom prst="rect">
            <a:avLst/>
          </a:prstGeom>
          <a:ln>
            <a:solidFill>
              <a:srgbClr val="00AFDC"/>
            </a:solidFill>
          </a:ln>
        </p:spPr>
      </p:pic>
      <p:pic>
        <p:nvPicPr>
          <p:cNvPr id="22" name="Afbeelding 21">
            <a:extLst>
              <a:ext uri="{FF2B5EF4-FFF2-40B4-BE49-F238E27FC236}">
                <a16:creationId xmlns:a16="http://schemas.microsoft.com/office/drawing/2014/main" id="{C34E5E05-B1DA-5716-DB96-84C2B0F42508}"/>
              </a:ext>
            </a:extLst>
          </p:cNvPr>
          <p:cNvPicPr>
            <a:picLocks noChangeAspect="1"/>
          </p:cNvPicPr>
          <p:nvPr/>
        </p:nvPicPr>
        <p:blipFill>
          <a:blip r:embed="rId5">
            <a:duotone>
              <a:schemeClr val="accent1">
                <a:shade val="45000"/>
                <a:satMod val="135000"/>
              </a:schemeClr>
              <a:prstClr val="white"/>
            </a:duotone>
          </a:blip>
          <a:stretch>
            <a:fillRect/>
          </a:stretch>
        </p:blipFill>
        <p:spPr>
          <a:xfrm>
            <a:off x="2063553" y="2957385"/>
            <a:ext cx="517433" cy="496145"/>
          </a:xfrm>
          <a:prstGeom prst="rect">
            <a:avLst/>
          </a:prstGeom>
          <a:ln>
            <a:solidFill>
              <a:srgbClr val="00AFDC"/>
            </a:solidFill>
          </a:ln>
        </p:spPr>
      </p:pic>
      <p:sp>
        <p:nvSpPr>
          <p:cNvPr id="23" name="Rechthoek 22">
            <a:extLst>
              <a:ext uri="{FF2B5EF4-FFF2-40B4-BE49-F238E27FC236}">
                <a16:creationId xmlns:a16="http://schemas.microsoft.com/office/drawing/2014/main" id="{2DC74831-0709-3C05-C3A0-C6960F348C1B}"/>
              </a:ext>
            </a:extLst>
          </p:cNvPr>
          <p:cNvSpPr/>
          <p:nvPr/>
        </p:nvSpPr>
        <p:spPr>
          <a:xfrm>
            <a:off x="7448326" y="2918195"/>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24" name="Afbeelding 23">
            <a:extLst>
              <a:ext uri="{FF2B5EF4-FFF2-40B4-BE49-F238E27FC236}">
                <a16:creationId xmlns:a16="http://schemas.microsoft.com/office/drawing/2014/main" id="{6F001B8C-709F-2693-7C53-79B421A12506}"/>
              </a:ext>
            </a:extLst>
          </p:cNvPr>
          <p:cNvPicPr>
            <a:picLocks noChangeAspect="1"/>
          </p:cNvPicPr>
          <p:nvPr/>
        </p:nvPicPr>
        <p:blipFill>
          <a:blip r:embed="rId6"/>
          <a:stretch>
            <a:fillRect/>
          </a:stretch>
        </p:blipFill>
        <p:spPr>
          <a:xfrm>
            <a:off x="2928043" y="4238968"/>
            <a:ext cx="1243132" cy="534181"/>
          </a:xfrm>
          <a:prstGeom prst="rect">
            <a:avLst/>
          </a:prstGeom>
          <a:ln w="12700">
            <a:solidFill>
              <a:srgbClr val="00B0F0"/>
            </a:solidFill>
          </a:ln>
        </p:spPr>
      </p:pic>
      <p:pic>
        <p:nvPicPr>
          <p:cNvPr id="25" name="Afbeelding 24">
            <a:extLst>
              <a:ext uri="{FF2B5EF4-FFF2-40B4-BE49-F238E27FC236}">
                <a16:creationId xmlns:a16="http://schemas.microsoft.com/office/drawing/2014/main" id="{FC5EB03D-0F93-0AE6-AD8D-5422E2A89627}"/>
              </a:ext>
            </a:extLst>
          </p:cNvPr>
          <p:cNvPicPr>
            <a:picLocks noChangeAspect="1"/>
          </p:cNvPicPr>
          <p:nvPr/>
        </p:nvPicPr>
        <p:blipFill>
          <a:blip r:embed="rId7"/>
          <a:stretch>
            <a:fillRect/>
          </a:stretch>
        </p:blipFill>
        <p:spPr>
          <a:xfrm>
            <a:off x="2920638" y="4898801"/>
            <a:ext cx="1255149" cy="502827"/>
          </a:xfrm>
          <a:prstGeom prst="rect">
            <a:avLst/>
          </a:prstGeom>
          <a:ln w="12700">
            <a:solidFill>
              <a:srgbClr val="00B0F0"/>
            </a:solidFill>
          </a:ln>
        </p:spPr>
      </p:pic>
      <p:pic>
        <p:nvPicPr>
          <p:cNvPr id="26" name="Afbeelding 25">
            <a:extLst>
              <a:ext uri="{FF2B5EF4-FFF2-40B4-BE49-F238E27FC236}">
                <a16:creationId xmlns:a16="http://schemas.microsoft.com/office/drawing/2014/main" id="{EC7F85D5-AD92-0C0B-0551-A44CEEDF55B5}"/>
              </a:ext>
            </a:extLst>
          </p:cNvPr>
          <p:cNvPicPr>
            <a:picLocks noChangeAspect="1"/>
          </p:cNvPicPr>
          <p:nvPr/>
        </p:nvPicPr>
        <p:blipFill>
          <a:blip r:embed="rId8"/>
          <a:stretch>
            <a:fillRect/>
          </a:stretch>
        </p:blipFill>
        <p:spPr>
          <a:xfrm>
            <a:off x="2910934" y="2948947"/>
            <a:ext cx="1255149" cy="504583"/>
          </a:xfrm>
          <a:prstGeom prst="rect">
            <a:avLst/>
          </a:prstGeom>
          <a:ln w="12700">
            <a:solidFill>
              <a:srgbClr val="00B0F0"/>
            </a:solidFill>
          </a:ln>
        </p:spPr>
      </p:pic>
      <p:pic>
        <p:nvPicPr>
          <p:cNvPr id="27" name="Afbeelding 26">
            <a:extLst>
              <a:ext uri="{FF2B5EF4-FFF2-40B4-BE49-F238E27FC236}">
                <a16:creationId xmlns:a16="http://schemas.microsoft.com/office/drawing/2014/main" id="{E89641C3-27B8-7FD3-93E6-5BD25F464B70}"/>
              </a:ext>
            </a:extLst>
          </p:cNvPr>
          <p:cNvPicPr>
            <a:picLocks noChangeAspect="1"/>
          </p:cNvPicPr>
          <p:nvPr/>
        </p:nvPicPr>
        <p:blipFill>
          <a:blip r:embed="rId9"/>
          <a:stretch>
            <a:fillRect/>
          </a:stretch>
        </p:blipFill>
        <p:spPr>
          <a:xfrm>
            <a:off x="2920638" y="3576761"/>
            <a:ext cx="1243132" cy="502827"/>
          </a:xfrm>
          <a:prstGeom prst="rect">
            <a:avLst/>
          </a:prstGeom>
          <a:ln w="12700">
            <a:solidFill>
              <a:srgbClr val="00B0F0"/>
            </a:solidFill>
          </a:ln>
        </p:spPr>
      </p:pic>
      <p:pic>
        <p:nvPicPr>
          <p:cNvPr id="28" name="Afbeelding 27">
            <a:extLst>
              <a:ext uri="{FF2B5EF4-FFF2-40B4-BE49-F238E27FC236}">
                <a16:creationId xmlns:a16="http://schemas.microsoft.com/office/drawing/2014/main" id="{8F0FA163-BFBC-F58B-5DFF-889183C44FE3}"/>
              </a:ext>
            </a:extLst>
          </p:cNvPr>
          <p:cNvPicPr>
            <a:picLocks noChangeAspect="1"/>
          </p:cNvPicPr>
          <p:nvPr/>
        </p:nvPicPr>
        <p:blipFill>
          <a:blip r:embed="rId10"/>
          <a:stretch>
            <a:fillRect/>
          </a:stretch>
        </p:blipFill>
        <p:spPr>
          <a:xfrm>
            <a:off x="7485974" y="2943729"/>
            <a:ext cx="1103740" cy="492208"/>
          </a:xfrm>
          <a:prstGeom prst="rect">
            <a:avLst/>
          </a:prstGeom>
        </p:spPr>
      </p:pic>
      <p:sp>
        <p:nvSpPr>
          <p:cNvPr id="29" name="Rechthoek 28">
            <a:extLst>
              <a:ext uri="{FF2B5EF4-FFF2-40B4-BE49-F238E27FC236}">
                <a16:creationId xmlns:a16="http://schemas.microsoft.com/office/drawing/2014/main" id="{402FC273-B649-5B36-9F92-0C56C3048AFA}"/>
              </a:ext>
            </a:extLst>
          </p:cNvPr>
          <p:cNvSpPr/>
          <p:nvPr/>
        </p:nvSpPr>
        <p:spPr>
          <a:xfrm>
            <a:off x="7451674" y="3543428"/>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0" name="Rechthoek 29">
            <a:extLst>
              <a:ext uri="{FF2B5EF4-FFF2-40B4-BE49-F238E27FC236}">
                <a16:creationId xmlns:a16="http://schemas.microsoft.com/office/drawing/2014/main" id="{1B6B8ADE-4F4E-9596-D24E-23BA49062EC0}"/>
              </a:ext>
            </a:extLst>
          </p:cNvPr>
          <p:cNvSpPr/>
          <p:nvPr/>
        </p:nvSpPr>
        <p:spPr>
          <a:xfrm>
            <a:off x="8772674" y="2918195"/>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1" name="Rechthoek 30">
            <a:extLst>
              <a:ext uri="{FF2B5EF4-FFF2-40B4-BE49-F238E27FC236}">
                <a16:creationId xmlns:a16="http://schemas.microsoft.com/office/drawing/2014/main" id="{AB7E43D6-92D1-EF84-C8A6-0E4C4545AB17}"/>
              </a:ext>
            </a:extLst>
          </p:cNvPr>
          <p:cNvSpPr/>
          <p:nvPr/>
        </p:nvSpPr>
        <p:spPr>
          <a:xfrm>
            <a:off x="8766691" y="3534904"/>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2" name="Rechthoek 31">
            <a:extLst>
              <a:ext uri="{FF2B5EF4-FFF2-40B4-BE49-F238E27FC236}">
                <a16:creationId xmlns:a16="http://schemas.microsoft.com/office/drawing/2014/main" id="{EEF8E822-2616-4703-51C3-835CBF418352}"/>
              </a:ext>
            </a:extLst>
          </p:cNvPr>
          <p:cNvSpPr/>
          <p:nvPr/>
        </p:nvSpPr>
        <p:spPr>
          <a:xfrm>
            <a:off x="8766691" y="4196817"/>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3" name="Rechthoek 32">
            <a:extLst>
              <a:ext uri="{FF2B5EF4-FFF2-40B4-BE49-F238E27FC236}">
                <a16:creationId xmlns:a16="http://schemas.microsoft.com/office/drawing/2014/main" id="{CF3F2DD5-DF84-853A-A8D8-BC06CF5E41D8}"/>
              </a:ext>
            </a:extLst>
          </p:cNvPr>
          <p:cNvSpPr/>
          <p:nvPr/>
        </p:nvSpPr>
        <p:spPr>
          <a:xfrm>
            <a:off x="8779732" y="4857229"/>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4" name="Rechthoek 33">
            <a:extLst>
              <a:ext uri="{FF2B5EF4-FFF2-40B4-BE49-F238E27FC236}">
                <a16:creationId xmlns:a16="http://schemas.microsoft.com/office/drawing/2014/main" id="{EC439B85-CBD6-6AA0-585B-BDC4B9DEB1E0}"/>
              </a:ext>
            </a:extLst>
          </p:cNvPr>
          <p:cNvSpPr/>
          <p:nvPr/>
        </p:nvSpPr>
        <p:spPr>
          <a:xfrm>
            <a:off x="10095034" y="4857229"/>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5" name="Rechthoek 34">
            <a:extLst>
              <a:ext uri="{FF2B5EF4-FFF2-40B4-BE49-F238E27FC236}">
                <a16:creationId xmlns:a16="http://schemas.microsoft.com/office/drawing/2014/main" id="{312018CA-A477-5822-2F99-707ABE8394A1}"/>
              </a:ext>
            </a:extLst>
          </p:cNvPr>
          <p:cNvSpPr/>
          <p:nvPr/>
        </p:nvSpPr>
        <p:spPr>
          <a:xfrm>
            <a:off x="10098511" y="4212833"/>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6" name="Rechthoek 35">
            <a:extLst>
              <a:ext uri="{FF2B5EF4-FFF2-40B4-BE49-F238E27FC236}">
                <a16:creationId xmlns:a16="http://schemas.microsoft.com/office/drawing/2014/main" id="{68D72264-89EC-CDF9-BF1B-E0D3F1464C2B}"/>
              </a:ext>
            </a:extLst>
          </p:cNvPr>
          <p:cNvSpPr/>
          <p:nvPr/>
        </p:nvSpPr>
        <p:spPr>
          <a:xfrm>
            <a:off x="10098511" y="3556843"/>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7" name="Rechthoek 36">
            <a:extLst>
              <a:ext uri="{FF2B5EF4-FFF2-40B4-BE49-F238E27FC236}">
                <a16:creationId xmlns:a16="http://schemas.microsoft.com/office/drawing/2014/main" id="{6797104F-0C3F-1325-82C0-861F5B8EF482}"/>
              </a:ext>
            </a:extLst>
          </p:cNvPr>
          <p:cNvSpPr/>
          <p:nvPr/>
        </p:nvSpPr>
        <p:spPr>
          <a:xfrm>
            <a:off x="10098511" y="2937341"/>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8" name="Rechthoek 37">
            <a:extLst>
              <a:ext uri="{FF2B5EF4-FFF2-40B4-BE49-F238E27FC236}">
                <a16:creationId xmlns:a16="http://schemas.microsoft.com/office/drawing/2014/main" id="{2DAC78CF-17B9-278B-BAF2-B042DE0EA906}"/>
              </a:ext>
            </a:extLst>
          </p:cNvPr>
          <p:cNvSpPr/>
          <p:nvPr/>
        </p:nvSpPr>
        <p:spPr>
          <a:xfrm>
            <a:off x="7448326" y="4228253"/>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39" name="Rechthoek 38">
            <a:extLst>
              <a:ext uri="{FF2B5EF4-FFF2-40B4-BE49-F238E27FC236}">
                <a16:creationId xmlns:a16="http://schemas.microsoft.com/office/drawing/2014/main" id="{A0D12FBE-B1D2-926C-37FB-E8645CD9CD2E}"/>
              </a:ext>
            </a:extLst>
          </p:cNvPr>
          <p:cNvSpPr/>
          <p:nvPr/>
        </p:nvSpPr>
        <p:spPr>
          <a:xfrm>
            <a:off x="7451674" y="4861404"/>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40" name="Afbeelding 39">
            <a:extLst>
              <a:ext uri="{FF2B5EF4-FFF2-40B4-BE49-F238E27FC236}">
                <a16:creationId xmlns:a16="http://schemas.microsoft.com/office/drawing/2014/main" id="{29584372-CE10-079C-9BB2-67C9406FB840}"/>
              </a:ext>
            </a:extLst>
          </p:cNvPr>
          <p:cNvPicPr>
            <a:picLocks noChangeAspect="1"/>
          </p:cNvPicPr>
          <p:nvPr/>
        </p:nvPicPr>
        <p:blipFill>
          <a:blip r:embed="rId11"/>
          <a:stretch>
            <a:fillRect/>
          </a:stretch>
        </p:blipFill>
        <p:spPr>
          <a:xfrm>
            <a:off x="7670371" y="3597986"/>
            <a:ext cx="781157" cy="436463"/>
          </a:xfrm>
          <a:prstGeom prst="rect">
            <a:avLst/>
          </a:prstGeom>
        </p:spPr>
      </p:pic>
      <p:pic>
        <p:nvPicPr>
          <p:cNvPr id="41" name="Afbeelding 40">
            <a:extLst>
              <a:ext uri="{FF2B5EF4-FFF2-40B4-BE49-F238E27FC236}">
                <a16:creationId xmlns:a16="http://schemas.microsoft.com/office/drawing/2014/main" id="{E1F31A60-3FEA-70BA-A94F-16FC8CD7DEF8}"/>
              </a:ext>
            </a:extLst>
          </p:cNvPr>
          <p:cNvPicPr>
            <a:picLocks noChangeAspect="1"/>
          </p:cNvPicPr>
          <p:nvPr/>
        </p:nvPicPr>
        <p:blipFill>
          <a:blip r:embed="rId12"/>
          <a:stretch>
            <a:fillRect/>
          </a:stretch>
        </p:blipFill>
        <p:spPr>
          <a:xfrm>
            <a:off x="7571579" y="4278657"/>
            <a:ext cx="932532" cy="448760"/>
          </a:xfrm>
          <a:prstGeom prst="rect">
            <a:avLst/>
          </a:prstGeom>
          <a:ln>
            <a:noFill/>
          </a:ln>
        </p:spPr>
      </p:pic>
      <p:pic>
        <p:nvPicPr>
          <p:cNvPr id="42" name="Afbeelding 41">
            <a:extLst>
              <a:ext uri="{FF2B5EF4-FFF2-40B4-BE49-F238E27FC236}">
                <a16:creationId xmlns:a16="http://schemas.microsoft.com/office/drawing/2014/main" id="{38A26C4E-B990-8B3D-EFA3-A60AB0AA9714}"/>
              </a:ext>
            </a:extLst>
          </p:cNvPr>
          <p:cNvPicPr>
            <a:picLocks noChangeAspect="1"/>
          </p:cNvPicPr>
          <p:nvPr/>
        </p:nvPicPr>
        <p:blipFill>
          <a:blip r:embed="rId13"/>
          <a:stretch>
            <a:fillRect/>
          </a:stretch>
        </p:blipFill>
        <p:spPr>
          <a:xfrm>
            <a:off x="8839690" y="2964278"/>
            <a:ext cx="980073" cy="443681"/>
          </a:xfrm>
          <a:prstGeom prst="rect">
            <a:avLst/>
          </a:prstGeom>
          <a:ln>
            <a:noFill/>
          </a:ln>
        </p:spPr>
      </p:pic>
      <p:pic>
        <p:nvPicPr>
          <p:cNvPr id="43" name="Afbeelding 42">
            <a:extLst>
              <a:ext uri="{FF2B5EF4-FFF2-40B4-BE49-F238E27FC236}">
                <a16:creationId xmlns:a16="http://schemas.microsoft.com/office/drawing/2014/main" id="{036C5211-4D76-D6D4-43C3-934B6BD45EF6}"/>
              </a:ext>
            </a:extLst>
          </p:cNvPr>
          <p:cNvPicPr>
            <a:picLocks noChangeAspect="1"/>
          </p:cNvPicPr>
          <p:nvPr/>
        </p:nvPicPr>
        <p:blipFill>
          <a:blip r:embed="rId14"/>
          <a:stretch>
            <a:fillRect/>
          </a:stretch>
        </p:blipFill>
        <p:spPr>
          <a:xfrm>
            <a:off x="8887796" y="3637967"/>
            <a:ext cx="1003672" cy="388087"/>
          </a:xfrm>
          <a:prstGeom prst="rect">
            <a:avLst/>
          </a:prstGeom>
        </p:spPr>
      </p:pic>
      <p:pic>
        <p:nvPicPr>
          <p:cNvPr id="44" name="Afbeelding 43">
            <a:extLst>
              <a:ext uri="{FF2B5EF4-FFF2-40B4-BE49-F238E27FC236}">
                <a16:creationId xmlns:a16="http://schemas.microsoft.com/office/drawing/2014/main" id="{D7CF2D0E-218C-3794-B7EE-8890DD7F46B5}"/>
              </a:ext>
            </a:extLst>
          </p:cNvPr>
          <p:cNvPicPr>
            <a:picLocks noChangeAspect="1"/>
          </p:cNvPicPr>
          <p:nvPr/>
        </p:nvPicPr>
        <p:blipFill>
          <a:blip r:embed="rId15"/>
          <a:stretch>
            <a:fillRect/>
          </a:stretch>
        </p:blipFill>
        <p:spPr>
          <a:xfrm>
            <a:off x="7616536" y="4874936"/>
            <a:ext cx="868848" cy="473643"/>
          </a:xfrm>
          <a:prstGeom prst="rect">
            <a:avLst/>
          </a:prstGeom>
          <a:ln>
            <a:noFill/>
          </a:ln>
        </p:spPr>
      </p:pic>
      <p:sp>
        <p:nvSpPr>
          <p:cNvPr id="45" name="Rechthoek 44">
            <a:extLst>
              <a:ext uri="{FF2B5EF4-FFF2-40B4-BE49-F238E27FC236}">
                <a16:creationId xmlns:a16="http://schemas.microsoft.com/office/drawing/2014/main" id="{321F176F-14D2-F9B1-AB1B-A901AAE5996A}"/>
              </a:ext>
            </a:extLst>
          </p:cNvPr>
          <p:cNvSpPr/>
          <p:nvPr/>
        </p:nvSpPr>
        <p:spPr>
          <a:xfrm>
            <a:off x="6122488" y="2925692"/>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46" name="Rechthoek 45">
            <a:extLst>
              <a:ext uri="{FF2B5EF4-FFF2-40B4-BE49-F238E27FC236}">
                <a16:creationId xmlns:a16="http://schemas.microsoft.com/office/drawing/2014/main" id="{94BDFC91-C3BC-D79F-99A6-B41743A3E235}"/>
              </a:ext>
            </a:extLst>
          </p:cNvPr>
          <p:cNvSpPr/>
          <p:nvPr/>
        </p:nvSpPr>
        <p:spPr>
          <a:xfrm>
            <a:off x="6109979" y="3539363"/>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47" name="Rechthoek 46">
            <a:extLst>
              <a:ext uri="{FF2B5EF4-FFF2-40B4-BE49-F238E27FC236}">
                <a16:creationId xmlns:a16="http://schemas.microsoft.com/office/drawing/2014/main" id="{D605FE8B-0AFF-2D9C-44F4-07FC90152155}"/>
              </a:ext>
            </a:extLst>
          </p:cNvPr>
          <p:cNvSpPr/>
          <p:nvPr/>
        </p:nvSpPr>
        <p:spPr>
          <a:xfrm>
            <a:off x="6109979" y="4223268"/>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48" name="Rechthoek 47">
            <a:extLst>
              <a:ext uri="{FF2B5EF4-FFF2-40B4-BE49-F238E27FC236}">
                <a16:creationId xmlns:a16="http://schemas.microsoft.com/office/drawing/2014/main" id="{D5C66B54-A19A-A38D-BEF6-70BB1B0EB9F5}"/>
              </a:ext>
            </a:extLst>
          </p:cNvPr>
          <p:cNvSpPr/>
          <p:nvPr/>
        </p:nvSpPr>
        <p:spPr>
          <a:xfrm>
            <a:off x="6109979" y="4869031"/>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49" name="Rechthoek 48">
            <a:extLst>
              <a:ext uri="{FF2B5EF4-FFF2-40B4-BE49-F238E27FC236}">
                <a16:creationId xmlns:a16="http://schemas.microsoft.com/office/drawing/2014/main" id="{7B3639AD-E7CF-AA17-83EF-0874177B5A20}"/>
              </a:ext>
            </a:extLst>
          </p:cNvPr>
          <p:cNvSpPr/>
          <p:nvPr/>
        </p:nvSpPr>
        <p:spPr>
          <a:xfrm>
            <a:off x="4792400" y="2918195"/>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0" name="Rechthoek 49">
            <a:extLst>
              <a:ext uri="{FF2B5EF4-FFF2-40B4-BE49-F238E27FC236}">
                <a16:creationId xmlns:a16="http://schemas.microsoft.com/office/drawing/2014/main" id="{4DBA839F-EECF-BAB6-2980-4B66A61D5556}"/>
              </a:ext>
            </a:extLst>
          </p:cNvPr>
          <p:cNvSpPr/>
          <p:nvPr/>
        </p:nvSpPr>
        <p:spPr>
          <a:xfrm>
            <a:off x="4787906" y="3552071"/>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1" name="Rechthoek 50">
            <a:extLst>
              <a:ext uri="{FF2B5EF4-FFF2-40B4-BE49-F238E27FC236}">
                <a16:creationId xmlns:a16="http://schemas.microsoft.com/office/drawing/2014/main" id="{9D62BC14-20C3-0BFE-5BFF-A6D0AED60763}"/>
              </a:ext>
            </a:extLst>
          </p:cNvPr>
          <p:cNvSpPr/>
          <p:nvPr/>
        </p:nvSpPr>
        <p:spPr>
          <a:xfrm>
            <a:off x="4781623" y="4232925"/>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52" name="Rechthoek 51">
            <a:extLst>
              <a:ext uri="{FF2B5EF4-FFF2-40B4-BE49-F238E27FC236}">
                <a16:creationId xmlns:a16="http://schemas.microsoft.com/office/drawing/2014/main" id="{6FA5A759-56A9-810A-5EEF-66C759AF28B3}"/>
              </a:ext>
            </a:extLst>
          </p:cNvPr>
          <p:cNvSpPr/>
          <p:nvPr/>
        </p:nvSpPr>
        <p:spPr>
          <a:xfrm>
            <a:off x="4794642" y="4866257"/>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53" name="Afbeelding 52">
            <a:extLst>
              <a:ext uri="{FF2B5EF4-FFF2-40B4-BE49-F238E27FC236}">
                <a16:creationId xmlns:a16="http://schemas.microsoft.com/office/drawing/2014/main" id="{261D5E11-78DF-C755-CD27-4AFDF5A0820E}"/>
              </a:ext>
            </a:extLst>
          </p:cNvPr>
          <p:cNvPicPr>
            <a:picLocks noChangeAspect="1"/>
          </p:cNvPicPr>
          <p:nvPr/>
        </p:nvPicPr>
        <p:blipFill>
          <a:blip r:embed="rId16"/>
          <a:stretch>
            <a:fillRect/>
          </a:stretch>
        </p:blipFill>
        <p:spPr>
          <a:xfrm>
            <a:off x="8901429" y="4264021"/>
            <a:ext cx="947759" cy="385027"/>
          </a:xfrm>
          <a:prstGeom prst="rect">
            <a:avLst/>
          </a:prstGeom>
        </p:spPr>
      </p:pic>
      <p:grpSp>
        <p:nvGrpSpPr>
          <p:cNvPr id="54" name="Groep 53">
            <a:extLst>
              <a:ext uri="{FF2B5EF4-FFF2-40B4-BE49-F238E27FC236}">
                <a16:creationId xmlns:a16="http://schemas.microsoft.com/office/drawing/2014/main" id="{339A7AD6-47B2-382F-AF2E-15282F4D2BD8}"/>
              </a:ext>
            </a:extLst>
          </p:cNvPr>
          <p:cNvGrpSpPr/>
          <p:nvPr/>
        </p:nvGrpSpPr>
        <p:grpSpPr>
          <a:xfrm>
            <a:off x="6315811" y="4271962"/>
            <a:ext cx="769763" cy="493166"/>
            <a:chOff x="7510893" y="3842262"/>
            <a:chExt cx="1211145" cy="692997"/>
          </a:xfrm>
        </p:grpSpPr>
        <p:pic>
          <p:nvPicPr>
            <p:cNvPr id="55" name="Afbeelding 54">
              <a:extLst>
                <a:ext uri="{FF2B5EF4-FFF2-40B4-BE49-F238E27FC236}">
                  <a16:creationId xmlns:a16="http://schemas.microsoft.com/office/drawing/2014/main" id="{C4AEB5A8-B9F0-AC62-AD45-EEAEBF3EDFE1}"/>
                </a:ext>
              </a:extLst>
            </p:cNvPr>
            <p:cNvPicPr>
              <a:picLocks noChangeAspect="1"/>
            </p:cNvPicPr>
            <p:nvPr/>
          </p:nvPicPr>
          <p:blipFill>
            <a:blip r:embed="rId17"/>
            <a:stretch>
              <a:fillRect/>
            </a:stretch>
          </p:blipFill>
          <p:spPr>
            <a:xfrm>
              <a:off x="7556613" y="3842262"/>
              <a:ext cx="582545" cy="398885"/>
            </a:xfrm>
            <a:prstGeom prst="rect">
              <a:avLst/>
            </a:prstGeom>
          </p:spPr>
        </p:pic>
        <p:sp>
          <p:nvSpPr>
            <p:cNvPr id="56" name="Tekstvak 55">
              <a:extLst>
                <a:ext uri="{FF2B5EF4-FFF2-40B4-BE49-F238E27FC236}">
                  <a16:creationId xmlns:a16="http://schemas.microsoft.com/office/drawing/2014/main" id="{34C0DAE0-64A8-E1AD-F9B0-16573AAF8D80}"/>
                </a:ext>
              </a:extLst>
            </p:cNvPr>
            <p:cNvSpPr txBox="1"/>
            <p:nvPr/>
          </p:nvSpPr>
          <p:spPr>
            <a:xfrm>
              <a:off x="7510893" y="4174762"/>
              <a:ext cx="1211145" cy="360497"/>
            </a:xfrm>
            <a:prstGeom prst="rect">
              <a:avLst/>
            </a:prstGeom>
            <a:noFill/>
          </p:spPr>
          <p:txBody>
            <a:bodyPr wrap="none" rtlCol="0">
              <a:spAutoFit/>
            </a:bodyPr>
            <a:lstStyle/>
            <a:p>
              <a:r>
                <a:rPr lang="nl-NL" sz="1067">
                  <a:solidFill>
                    <a:srgbClr val="029EE3"/>
                  </a:solidFill>
                  <a:latin typeface="Avenir Next LT Pro Demi" panose="020B0604020202020204" pitchFamily="34" charset="0"/>
                </a:rPr>
                <a:t>TALISMAN</a:t>
              </a:r>
            </a:p>
          </p:txBody>
        </p:sp>
      </p:grpSp>
      <p:pic>
        <p:nvPicPr>
          <p:cNvPr id="57" name="Afbeelding 56">
            <a:extLst>
              <a:ext uri="{FF2B5EF4-FFF2-40B4-BE49-F238E27FC236}">
                <a16:creationId xmlns:a16="http://schemas.microsoft.com/office/drawing/2014/main" id="{829D96C0-1238-5D94-2A1E-3335703ADEE8}"/>
              </a:ext>
            </a:extLst>
          </p:cNvPr>
          <p:cNvPicPr>
            <a:picLocks noChangeAspect="1"/>
          </p:cNvPicPr>
          <p:nvPr/>
        </p:nvPicPr>
        <p:blipFill>
          <a:blip r:embed="rId18"/>
          <a:stretch>
            <a:fillRect/>
          </a:stretch>
        </p:blipFill>
        <p:spPr>
          <a:xfrm>
            <a:off x="6405571" y="3597986"/>
            <a:ext cx="645205" cy="408079"/>
          </a:xfrm>
          <a:prstGeom prst="rect">
            <a:avLst/>
          </a:prstGeom>
        </p:spPr>
      </p:pic>
      <p:pic>
        <p:nvPicPr>
          <p:cNvPr id="58" name="Afbeelding 57">
            <a:extLst>
              <a:ext uri="{FF2B5EF4-FFF2-40B4-BE49-F238E27FC236}">
                <a16:creationId xmlns:a16="http://schemas.microsoft.com/office/drawing/2014/main" id="{4D31E69C-8E5F-32B0-F973-BCF212D4E350}"/>
              </a:ext>
            </a:extLst>
          </p:cNvPr>
          <p:cNvPicPr>
            <a:picLocks noChangeAspect="1"/>
          </p:cNvPicPr>
          <p:nvPr/>
        </p:nvPicPr>
        <p:blipFill>
          <a:blip r:embed="rId19"/>
          <a:stretch>
            <a:fillRect/>
          </a:stretch>
        </p:blipFill>
        <p:spPr>
          <a:xfrm>
            <a:off x="6220081" y="2843863"/>
            <a:ext cx="789512" cy="752171"/>
          </a:xfrm>
          <a:prstGeom prst="rect">
            <a:avLst/>
          </a:prstGeom>
        </p:spPr>
      </p:pic>
      <p:pic>
        <p:nvPicPr>
          <p:cNvPr id="59" name="Afbeelding 58">
            <a:extLst>
              <a:ext uri="{FF2B5EF4-FFF2-40B4-BE49-F238E27FC236}">
                <a16:creationId xmlns:a16="http://schemas.microsoft.com/office/drawing/2014/main" id="{4C1E712D-1871-8F47-F356-1CD82EFDF346}"/>
              </a:ext>
            </a:extLst>
          </p:cNvPr>
          <p:cNvPicPr>
            <a:picLocks noChangeAspect="1"/>
          </p:cNvPicPr>
          <p:nvPr/>
        </p:nvPicPr>
        <p:blipFill>
          <a:blip r:embed="rId20"/>
          <a:stretch>
            <a:fillRect/>
          </a:stretch>
        </p:blipFill>
        <p:spPr>
          <a:xfrm>
            <a:off x="8906762" y="4987795"/>
            <a:ext cx="915421" cy="279092"/>
          </a:xfrm>
          <a:prstGeom prst="rect">
            <a:avLst/>
          </a:prstGeom>
        </p:spPr>
      </p:pic>
      <p:pic>
        <p:nvPicPr>
          <p:cNvPr id="60" name="Afbeelding 59">
            <a:extLst>
              <a:ext uri="{FF2B5EF4-FFF2-40B4-BE49-F238E27FC236}">
                <a16:creationId xmlns:a16="http://schemas.microsoft.com/office/drawing/2014/main" id="{E3603478-E3A6-09F5-6D55-A87430B31FF7}"/>
              </a:ext>
            </a:extLst>
          </p:cNvPr>
          <p:cNvPicPr>
            <a:picLocks noChangeAspect="1"/>
          </p:cNvPicPr>
          <p:nvPr/>
        </p:nvPicPr>
        <p:blipFill>
          <a:blip r:embed="rId21"/>
          <a:stretch>
            <a:fillRect/>
          </a:stretch>
        </p:blipFill>
        <p:spPr>
          <a:xfrm>
            <a:off x="4892245" y="3026663"/>
            <a:ext cx="1072025" cy="420519"/>
          </a:xfrm>
          <a:prstGeom prst="rect">
            <a:avLst/>
          </a:prstGeom>
        </p:spPr>
      </p:pic>
      <p:pic>
        <p:nvPicPr>
          <p:cNvPr id="61" name="Afbeelding 60">
            <a:extLst>
              <a:ext uri="{FF2B5EF4-FFF2-40B4-BE49-F238E27FC236}">
                <a16:creationId xmlns:a16="http://schemas.microsoft.com/office/drawing/2014/main" id="{2691536A-8F6C-D8FA-2562-2510CF3FE4D1}"/>
              </a:ext>
            </a:extLst>
          </p:cNvPr>
          <p:cNvPicPr>
            <a:picLocks noChangeAspect="1"/>
          </p:cNvPicPr>
          <p:nvPr/>
        </p:nvPicPr>
        <p:blipFill>
          <a:blip r:embed="rId22"/>
          <a:stretch>
            <a:fillRect/>
          </a:stretch>
        </p:blipFill>
        <p:spPr>
          <a:xfrm>
            <a:off x="10159057" y="2991159"/>
            <a:ext cx="1134756" cy="456023"/>
          </a:xfrm>
          <a:prstGeom prst="rect">
            <a:avLst/>
          </a:prstGeom>
        </p:spPr>
      </p:pic>
      <p:pic>
        <p:nvPicPr>
          <p:cNvPr id="62" name="Afbeelding 61">
            <a:extLst>
              <a:ext uri="{FF2B5EF4-FFF2-40B4-BE49-F238E27FC236}">
                <a16:creationId xmlns:a16="http://schemas.microsoft.com/office/drawing/2014/main" id="{2D738E64-342F-C4C6-D0C0-176BAB51AC85}"/>
              </a:ext>
            </a:extLst>
          </p:cNvPr>
          <p:cNvPicPr>
            <a:picLocks noChangeAspect="1"/>
          </p:cNvPicPr>
          <p:nvPr/>
        </p:nvPicPr>
        <p:blipFill>
          <a:blip r:embed="rId23"/>
          <a:stretch>
            <a:fillRect/>
          </a:stretch>
        </p:blipFill>
        <p:spPr>
          <a:xfrm>
            <a:off x="4993918" y="4956985"/>
            <a:ext cx="767639" cy="416863"/>
          </a:xfrm>
          <a:prstGeom prst="rect">
            <a:avLst/>
          </a:prstGeom>
        </p:spPr>
      </p:pic>
      <p:pic>
        <p:nvPicPr>
          <p:cNvPr id="63" name="Afbeelding 62">
            <a:extLst>
              <a:ext uri="{FF2B5EF4-FFF2-40B4-BE49-F238E27FC236}">
                <a16:creationId xmlns:a16="http://schemas.microsoft.com/office/drawing/2014/main" id="{F9BC5917-FA5D-1C31-1F7C-6213F1506457}"/>
              </a:ext>
            </a:extLst>
          </p:cNvPr>
          <p:cNvPicPr>
            <a:picLocks noChangeAspect="1"/>
          </p:cNvPicPr>
          <p:nvPr/>
        </p:nvPicPr>
        <p:blipFill>
          <a:blip r:embed="rId24"/>
          <a:stretch>
            <a:fillRect/>
          </a:stretch>
        </p:blipFill>
        <p:spPr>
          <a:xfrm>
            <a:off x="10243477" y="4324525"/>
            <a:ext cx="834811" cy="327683"/>
          </a:xfrm>
          <a:prstGeom prst="rect">
            <a:avLst/>
          </a:prstGeom>
        </p:spPr>
      </p:pic>
      <p:pic>
        <p:nvPicPr>
          <p:cNvPr id="64" name="Afbeelding 63">
            <a:extLst>
              <a:ext uri="{FF2B5EF4-FFF2-40B4-BE49-F238E27FC236}">
                <a16:creationId xmlns:a16="http://schemas.microsoft.com/office/drawing/2014/main" id="{5599DAB1-DCA8-1A68-D1E5-30B56928C895}"/>
              </a:ext>
            </a:extLst>
          </p:cNvPr>
          <p:cNvPicPr>
            <a:picLocks noChangeAspect="1"/>
          </p:cNvPicPr>
          <p:nvPr/>
        </p:nvPicPr>
        <p:blipFill>
          <a:blip r:embed="rId25"/>
          <a:stretch>
            <a:fillRect/>
          </a:stretch>
        </p:blipFill>
        <p:spPr>
          <a:xfrm>
            <a:off x="4951844" y="4379265"/>
            <a:ext cx="894741" cy="298247"/>
          </a:xfrm>
          <a:prstGeom prst="rect">
            <a:avLst/>
          </a:prstGeom>
        </p:spPr>
      </p:pic>
      <p:sp>
        <p:nvSpPr>
          <p:cNvPr id="65" name="Rechthoek 64">
            <a:extLst>
              <a:ext uri="{FF2B5EF4-FFF2-40B4-BE49-F238E27FC236}">
                <a16:creationId xmlns:a16="http://schemas.microsoft.com/office/drawing/2014/main" id="{B6A85B6C-9557-2D6F-A694-DE6C3D2359F6}"/>
              </a:ext>
            </a:extLst>
          </p:cNvPr>
          <p:cNvSpPr/>
          <p:nvPr/>
        </p:nvSpPr>
        <p:spPr>
          <a:xfrm>
            <a:off x="4784410" y="5501413"/>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66" name="Rechthoek 65">
            <a:extLst>
              <a:ext uri="{FF2B5EF4-FFF2-40B4-BE49-F238E27FC236}">
                <a16:creationId xmlns:a16="http://schemas.microsoft.com/office/drawing/2014/main" id="{EC9BEF54-259F-ED3C-1C64-8733496A8D15}"/>
              </a:ext>
            </a:extLst>
          </p:cNvPr>
          <p:cNvSpPr/>
          <p:nvPr/>
        </p:nvSpPr>
        <p:spPr>
          <a:xfrm>
            <a:off x="6122488" y="5524601"/>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67" name="Rechthoek 66">
            <a:extLst>
              <a:ext uri="{FF2B5EF4-FFF2-40B4-BE49-F238E27FC236}">
                <a16:creationId xmlns:a16="http://schemas.microsoft.com/office/drawing/2014/main" id="{ABCF6D62-3347-6D3D-6604-016F15DA3511}"/>
              </a:ext>
            </a:extLst>
          </p:cNvPr>
          <p:cNvSpPr/>
          <p:nvPr/>
        </p:nvSpPr>
        <p:spPr>
          <a:xfrm>
            <a:off x="7448326" y="5501413"/>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68" name="Rechthoek 67">
            <a:extLst>
              <a:ext uri="{FF2B5EF4-FFF2-40B4-BE49-F238E27FC236}">
                <a16:creationId xmlns:a16="http://schemas.microsoft.com/office/drawing/2014/main" id="{7EA7F23F-85A7-84D6-41AA-59A9C7C1562A}"/>
              </a:ext>
            </a:extLst>
          </p:cNvPr>
          <p:cNvSpPr/>
          <p:nvPr/>
        </p:nvSpPr>
        <p:spPr>
          <a:xfrm>
            <a:off x="8786998" y="5501413"/>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69" name="Rechthoek 68">
            <a:extLst>
              <a:ext uri="{FF2B5EF4-FFF2-40B4-BE49-F238E27FC236}">
                <a16:creationId xmlns:a16="http://schemas.microsoft.com/office/drawing/2014/main" id="{094769FE-77D9-2829-E99C-7B60E6404E50}"/>
              </a:ext>
            </a:extLst>
          </p:cNvPr>
          <p:cNvSpPr/>
          <p:nvPr/>
        </p:nvSpPr>
        <p:spPr>
          <a:xfrm>
            <a:off x="10095034" y="5513220"/>
            <a:ext cx="1205269" cy="540224"/>
          </a:xfrm>
          <a:prstGeom prst="rect">
            <a:avLst/>
          </a:prstGeom>
          <a:solidFill>
            <a:schemeClr val="bg1"/>
          </a:solidFill>
          <a:ln w="12700">
            <a:solidFill>
              <a:srgbClr val="00A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70" name="Afbeelding 69">
            <a:extLst>
              <a:ext uri="{FF2B5EF4-FFF2-40B4-BE49-F238E27FC236}">
                <a16:creationId xmlns:a16="http://schemas.microsoft.com/office/drawing/2014/main" id="{BF323BDC-B07F-1690-1D53-DBBF6ADA1C70}"/>
              </a:ext>
            </a:extLst>
          </p:cNvPr>
          <p:cNvPicPr>
            <a:picLocks noChangeAspect="1"/>
          </p:cNvPicPr>
          <p:nvPr/>
        </p:nvPicPr>
        <p:blipFill>
          <a:blip r:embed="rId26"/>
          <a:stretch>
            <a:fillRect/>
          </a:stretch>
        </p:blipFill>
        <p:spPr>
          <a:xfrm>
            <a:off x="4923460" y="5586248"/>
            <a:ext cx="966593" cy="421787"/>
          </a:xfrm>
          <a:prstGeom prst="rect">
            <a:avLst/>
          </a:prstGeom>
        </p:spPr>
      </p:pic>
      <p:pic>
        <p:nvPicPr>
          <p:cNvPr id="71" name="Afbeelding 70">
            <a:extLst>
              <a:ext uri="{FF2B5EF4-FFF2-40B4-BE49-F238E27FC236}">
                <a16:creationId xmlns:a16="http://schemas.microsoft.com/office/drawing/2014/main" id="{63EB2007-F23F-4979-A4E2-B5695043BBA5}"/>
              </a:ext>
            </a:extLst>
          </p:cNvPr>
          <p:cNvPicPr>
            <a:picLocks noChangeAspect="1"/>
          </p:cNvPicPr>
          <p:nvPr/>
        </p:nvPicPr>
        <p:blipFill>
          <a:blip r:embed="rId27"/>
          <a:stretch>
            <a:fillRect/>
          </a:stretch>
        </p:blipFill>
        <p:spPr>
          <a:xfrm>
            <a:off x="6286107" y="5577719"/>
            <a:ext cx="796176" cy="387612"/>
          </a:xfrm>
          <a:prstGeom prst="rect">
            <a:avLst/>
          </a:prstGeom>
        </p:spPr>
      </p:pic>
      <p:pic>
        <p:nvPicPr>
          <p:cNvPr id="72" name="Afbeelding 71">
            <a:extLst>
              <a:ext uri="{FF2B5EF4-FFF2-40B4-BE49-F238E27FC236}">
                <a16:creationId xmlns:a16="http://schemas.microsoft.com/office/drawing/2014/main" id="{DD962D82-5F3C-89E6-23C8-620913FEC5DE}"/>
              </a:ext>
            </a:extLst>
          </p:cNvPr>
          <p:cNvPicPr>
            <a:picLocks noChangeAspect="1"/>
          </p:cNvPicPr>
          <p:nvPr/>
        </p:nvPicPr>
        <p:blipFill>
          <a:blip r:embed="rId28"/>
          <a:stretch>
            <a:fillRect/>
          </a:stretch>
        </p:blipFill>
        <p:spPr>
          <a:xfrm>
            <a:off x="8932139" y="5561808"/>
            <a:ext cx="899856" cy="369043"/>
          </a:xfrm>
          <a:prstGeom prst="rect">
            <a:avLst/>
          </a:prstGeom>
        </p:spPr>
      </p:pic>
      <p:pic>
        <p:nvPicPr>
          <p:cNvPr id="73" name="Afbeelding 72">
            <a:extLst>
              <a:ext uri="{FF2B5EF4-FFF2-40B4-BE49-F238E27FC236}">
                <a16:creationId xmlns:a16="http://schemas.microsoft.com/office/drawing/2014/main" id="{04046329-9C14-FE0C-561F-BBBF83AB6B48}"/>
              </a:ext>
            </a:extLst>
          </p:cNvPr>
          <p:cNvPicPr>
            <a:picLocks noChangeAspect="1"/>
          </p:cNvPicPr>
          <p:nvPr/>
        </p:nvPicPr>
        <p:blipFill>
          <a:blip r:embed="rId29"/>
          <a:stretch>
            <a:fillRect/>
          </a:stretch>
        </p:blipFill>
        <p:spPr>
          <a:xfrm>
            <a:off x="6286474" y="4973073"/>
            <a:ext cx="1147961" cy="435268"/>
          </a:xfrm>
          <a:prstGeom prst="rect">
            <a:avLst/>
          </a:prstGeom>
        </p:spPr>
      </p:pic>
      <p:pic>
        <p:nvPicPr>
          <p:cNvPr id="74" name="Afbeelding 73">
            <a:extLst>
              <a:ext uri="{FF2B5EF4-FFF2-40B4-BE49-F238E27FC236}">
                <a16:creationId xmlns:a16="http://schemas.microsoft.com/office/drawing/2014/main" id="{8773EAC8-E116-E17F-7B09-C05F632EF225}"/>
              </a:ext>
            </a:extLst>
          </p:cNvPr>
          <p:cNvPicPr>
            <a:picLocks noChangeAspect="1"/>
          </p:cNvPicPr>
          <p:nvPr/>
        </p:nvPicPr>
        <p:blipFill>
          <a:blip r:embed="rId30"/>
          <a:stretch>
            <a:fillRect/>
          </a:stretch>
        </p:blipFill>
        <p:spPr>
          <a:xfrm>
            <a:off x="7566336" y="5620536"/>
            <a:ext cx="943013" cy="301976"/>
          </a:xfrm>
          <a:prstGeom prst="rect">
            <a:avLst/>
          </a:prstGeom>
        </p:spPr>
      </p:pic>
      <p:sp>
        <p:nvSpPr>
          <p:cNvPr id="75" name="Tekstvak 74">
            <a:extLst>
              <a:ext uri="{FF2B5EF4-FFF2-40B4-BE49-F238E27FC236}">
                <a16:creationId xmlns:a16="http://schemas.microsoft.com/office/drawing/2014/main" id="{100087B0-1847-A67C-A59B-709306EDB9C3}"/>
              </a:ext>
            </a:extLst>
          </p:cNvPr>
          <p:cNvSpPr txBox="1"/>
          <p:nvPr/>
        </p:nvSpPr>
        <p:spPr>
          <a:xfrm>
            <a:off x="10056366" y="5573163"/>
            <a:ext cx="1282604" cy="379656"/>
          </a:xfrm>
          <a:prstGeom prst="rect">
            <a:avLst/>
          </a:prstGeom>
          <a:noFill/>
        </p:spPr>
        <p:txBody>
          <a:bodyPr wrap="square" rtlCol="0">
            <a:spAutoFit/>
          </a:bodyPr>
          <a:lstStyle/>
          <a:p>
            <a:r>
              <a:rPr lang="nl-NL" sz="1867"/>
              <a:t>En meer !!</a:t>
            </a:r>
          </a:p>
        </p:txBody>
      </p:sp>
      <p:cxnSp>
        <p:nvCxnSpPr>
          <p:cNvPr id="76" name="Rechte verbindingslijn 75">
            <a:extLst>
              <a:ext uri="{FF2B5EF4-FFF2-40B4-BE49-F238E27FC236}">
                <a16:creationId xmlns:a16="http://schemas.microsoft.com/office/drawing/2014/main" id="{CCDA66BD-5655-5CAC-6B93-6E3BFED7F5CA}"/>
              </a:ext>
            </a:extLst>
          </p:cNvPr>
          <p:cNvCxnSpPr>
            <a:cxnSpLocks/>
          </p:cNvCxnSpPr>
          <p:nvPr/>
        </p:nvCxnSpPr>
        <p:spPr>
          <a:xfrm>
            <a:off x="2344527" y="2262004"/>
            <a:ext cx="555" cy="580883"/>
          </a:xfrm>
          <a:prstGeom prst="line">
            <a:avLst/>
          </a:prstGeom>
          <a:ln w="38100">
            <a:solidFill>
              <a:srgbClr val="D60000"/>
            </a:solidFill>
          </a:ln>
        </p:spPr>
        <p:style>
          <a:lnRef idx="1">
            <a:schemeClr val="accent1"/>
          </a:lnRef>
          <a:fillRef idx="0">
            <a:schemeClr val="accent1"/>
          </a:fillRef>
          <a:effectRef idx="0">
            <a:schemeClr val="accent1"/>
          </a:effectRef>
          <a:fontRef idx="minor">
            <a:schemeClr val="tx1"/>
          </a:fontRef>
        </p:style>
      </p:cxnSp>
      <p:pic>
        <p:nvPicPr>
          <p:cNvPr id="77" name="Afbeelding 76">
            <a:extLst>
              <a:ext uri="{FF2B5EF4-FFF2-40B4-BE49-F238E27FC236}">
                <a16:creationId xmlns:a16="http://schemas.microsoft.com/office/drawing/2014/main" id="{8D3D86F0-6130-F094-CB66-0E5C46A48296}"/>
              </a:ext>
            </a:extLst>
          </p:cNvPr>
          <p:cNvPicPr>
            <a:picLocks noChangeAspect="1"/>
          </p:cNvPicPr>
          <p:nvPr/>
        </p:nvPicPr>
        <p:blipFill>
          <a:blip r:embed="rId31"/>
          <a:stretch>
            <a:fillRect/>
          </a:stretch>
        </p:blipFill>
        <p:spPr>
          <a:xfrm>
            <a:off x="10138817" y="3643565"/>
            <a:ext cx="1087091" cy="342881"/>
          </a:xfrm>
          <a:prstGeom prst="rect">
            <a:avLst/>
          </a:prstGeom>
        </p:spPr>
      </p:pic>
      <p:pic>
        <p:nvPicPr>
          <p:cNvPr id="78" name="Afbeelding 77">
            <a:extLst>
              <a:ext uri="{FF2B5EF4-FFF2-40B4-BE49-F238E27FC236}">
                <a16:creationId xmlns:a16="http://schemas.microsoft.com/office/drawing/2014/main" id="{F531163D-9B8D-F73B-5506-86E9FE49DDCB}"/>
              </a:ext>
            </a:extLst>
          </p:cNvPr>
          <p:cNvPicPr>
            <a:picLocks noChangeAspect="1"/>
          </p:cNvPicPr>
          <p:nvPr/>
        </p:nvPicPr>
        <p:blipFill>
          <a:blip r:embed="rId32"/>
          <a:stretch>
            <a:fillRect/>
          </a:stretch>
        </p:blipFill>
        <p:spPr>
          <a:xfrm>
            <a:off x="10385355" y="4917414"/>
            <a:ext cx="551056" cy="449231"/>
          </a:xfrm>
          <a:prstGeom prst="rect">
            <a:avLst/>
          </a:prstGeom>
        </p:spPr>
      </p:pic>
      <p:pic>
        <p:nvPicPr>
          <p:cNvPr id="79" name="Afbeelding 78">
            <a:extLst>
              <a:ext uri="{FF2B5EF4-FFF2-40B4-BE49-F238E27FC236}">
                <a16:creationId xmlns:a16="http://schemas.microsoft.com/office/drawing/2014/main" id="{C05E8888-4432-3916-C138-DD53B235518D}"/>
              </a:ext>
            </a:extLst>
          </p:cNvPr>
          <p:cNvPicPr>
            <a:picLocks noChangeAspect="1"/>
          </p:cNvPicPr>
          <p:nvPr/>
        </p:nvPicPr>
        <p:blipFill>
          <a:blip r:embed="rId33"/>
          <a:stretch>
            <a:fillRect/>
          </a:stretch>
        </p:blipFill>
        <p:spPr>
          <a:xfrm>
            <a:off x="4871337" y="3655207"/>
            <a:ext cx="1055340" cy="331239"/>
          </a:xfrm>
          <a:prstGeom prst="rect">
            <a:avLst/>
          </a:prstGeom>
        </p:spPr>
      </p:pic>
      <p:cxnSp>
        <p:nvCxnSpPr>
          <p:cNvPr id="80" name="Rechte verbindingslijn 79">
            <a:extLst>
              <a:ext uri="{FF2B5EF4-FFF2-40B4-BE49-F238E27FC236}">
                <a16:creationId xmlns:a16="http://schemas.microsoft.com/office/drawing/2014/main" id="{22324DAD-C6CC-8ABF-DBCF-09F99083CE78}"/>
              </a:ext>
            </a:extLst>
          </p:cNvPr>
          <p:cNvCxnSpPr>
            <a:cxnSpLocks/>
          </p:cNvCxnSpPr>
          <p:nvPr/>
        </p:nvCxnSpPr>
        <p:spPr>
          <a:xfrm>
            <a:off x="3483611" y="2272053"/>
            <a:ext cx="555" cy="580883"/>
          </a:xfrm>
          <a:prstGeom prst="line">
            <a:avLst/>
          </a:prstGeom>
          <a:ln w="38100">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57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DDA20-E4E4-163C-C932-D654F24E00B5}"/>
              </a:ext>
            </a:extLst>
          </p:cNvPr>
          <p:cNvSpPr>
            <a:spLocks noGrp="1"/>
          </p:cNvSpPr>
          <p:nvPr>
            <p:ph type="ctrTitle"/>
          </p:nvPr>
        </p:nvSpPr>
        <p:spPr>
          <a:xfrm>
            <a:off x="1821227" y="30751"/>
            <a:ext cx="9936000" cy="711200"/>
          </a:xfrm>
        </p:spPr>
        <p:txBody>
          <a:bodyPr/>
          <a:lstStyle/>
          <a:p>
            <a:r>
              <a:rPr lang="nl-NL" sz="4267" dirty="0"/>
              <a:t>Parkinson pandemie: cijfers uit NL</a:t>
            </a:r>
          </a:p>
        </p:txBody>
      </p:sp>
      <p:pic>
        <p:nvPicPr>
          <p:cNvPr id="5" name="Afbeelding 4">
            <a:extLst>
              <a:ext uri="{FF2B5EF4-FFF2-40B4-BE49-F238E27FC236}">
                <a16:creationId xmlns:a16="http://schemas.microsoft.com/office/drawing/2014/main" id="{4FDDE4C4-E2E5-F6AC-8C44-705B18382C5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2905" t="-276"/>
          <a:stretch/>
        </p:blipFill>
        <p:spPr>
          <a:xfrm>
            <a:off x="588609" y="1137750"/>
            <a:ext cx="9006803" cy="5411519"/>
          </a:xfrm>
          <a:prstGeom prst="rect">
            <a:avLst/>
          </a:prstGeom>
        </p:spPr>
      </p:pic>
      <p:sp>
        <p:nvSpPr>
          <p:cNvPr id="7" name="Tekstvak 6">
            <a:extLst>
              <a:ext uri="{FF2B5EF4-FFF2-40B4-BE49-F238E27FC236}">
                <a16:creationId xmlns:a16="http://schemas.microsoft.com/office/drawing/2014/main" id="{07D047D3-45A4-AFD7-3CD3-28369D6FA572}"/>
              </a:ext>
            </a:extLst>
          </p:cNvPr>
          <p:cNvSpPr txBox="1"/>
          <p:nvPr/>
        </p:nvSpPr>
        <p:spPr>
          <a:xfrm>
            <a:off x="9702827" y="1237710"/>
            <a:ext cx="2054400" cy="954300"/>
          </a:xfrm>
          <a:prstGeom prst="rect">
            <a:avLst/>
          </a:prstGeom>
          <a:noFill/>
        </p:spPr>
        <p:txBody>
          <a:bodyPr wrap="square" rtlCol="0">
            <a:spAutoFit/>
          </a:bodyPr>
          <a:lstStyle/>
          <a:p>
            <a:r>
              <a:rPr lang="nl-NL" sz="1867"/>
              <a:t>Aantal mensen met </a:t>
            </a:r>
            <a:r>
              <a:rPr lang="nl-NL" sz="1867" err="1"/>
              <a:t>parkinson</a:t>
            </a:r>
            <a:r>
              <a:rPr lang="nl-NL" sz="1867"/>
              <a:t> &amp; </a:t>
            </a:r>
            <a:r>
              <a:rPr lang="nl-NL" sz="1867" err="1"/>
              <a:t>parkinsonismen</a:t>
            </a:r>
            <a:endParaRPr lang="nl-NL" sz="1867"/>
          </a:p>
        </p:txBody>
      </p:sp>
      <p:sp>
        <p:nvSpPr>
          <p:cNvPr id="8" name="Tekstvak 7">
            <a:extLst>
              <a:ext uri="{FF2B5EF4-FFF2-40B4-BE49-F238E27FC236}">
                <a16:creationId xmlns:a16="http://schemas.microsoft.com/office/drawing/2014/main" id="{C5A1148F-A84D-1E7E-5BD2-EBAA1415E3C4}"/>
              </a:ext>
            </a:extLst>
          </p:cNvPr>
          <p:cNvSpPr txBox="1"/>
          <p:nvPr/>
        </p:nvSpPr>
        <p:spPr>
          <a:xfrm>
            <a:off x="9702827" y="3080187"/>
            <a:ext cx="2054400" cy="666977"/>
          </a:xfrm>
          <a:prstGeom prst="rect">
            <a:avLst/>
          </a:prstGeom>
          <a:noFill/>
        </p:spPr>
        <p:txBody>
          <a:bodyPr wrap="square" rtlCol="0">
            <a:spAutoFit/>
          </a:bodyPr>
          <a:lstStyle/>
          <a:p>
            <a:r>
              <a:rPr lang="nl-NL" sz="1867"/>
              <a:t>Aantal mensen met </a:t>
            </a:r>
            <a:r>
              <a:rPr lang="nl-NL" sz="1867" err="1"/>
              <a:t>parkinson</a:t>
            </a:r>
            <a:endParaRPr lang="nl-NL" sz="1867"/>
          </a:p>
        </p:txBody>
      </p:sp>
      <p:sp>
        <p:nvSpPr>
          <p:cNvPr id="9" name="Tekstvak 8">
            <a:extLst>
              <a:ext uri="{FF2B5EF4-FFF2-40B4-BE49-F238E27FC236}">
                <a16:creationId xmlns:a16="http://schemas.microsoft.com/office/drawing/2014/main" id="{4A74D724-69CC-D425-8552-D31544F88D5A}"/>
              </a:ext>
            </a:extLst>
          </p:cNvPr>
          <p:cNvSpPr txBox="1"/>
          <p:nvPr/>
        </p:nvSpPr>
        <p:spPr>
          <a:xfrm>
            <a:off x="9702827" y="4142963"/>
            <a:ext cx="2054400" cy="954300"/>
          </a:xfrm>
          <a:prstGeom prst="rect">
            <a:avLst/>
          </a:prstGeom>
          <a:noFill/>
        </p:spPr>
        <p:txBody>
          <a:bodyPr wrap="square" rtlCol="0">
            <a:spAutoFit/>
          </a:bodyPr>
          <a:lstStyle/>
          <a:p>
            <a:r>
              <a:rPr lang="nl-NL" sz="1867"/>
              <a:t>Aantal mensen met </a:t>
            </a:r>
            <a:r>
              <a:rPr lang="nl-NL" sz="1867" err="1"/>
              <a:t>parkinsonismen</a:t>
            </a:r>
            <a:endParaRPr lang="nl-NL" sz="1867"/>
          </a:p>
        </p:txBody>
      </p:sp>
    </p:spTree>
    <p:extLst>
      <p:ext uri="{BB962C8B-B14F-4D97-AF65-F5344CB8AC3E}">
        <p14:creationId xmlns:p14="http://schemas.microsoft.com/office/powerpoint/2010/main" val="239691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50DFC5-55FC-D612-E5B1-97BC0FF93C82}"/>
              </a:ext>
            </a:extLst>
          </p:cNvPr>
          <p:cNvSpPr>
            <a:spLocks noGrp="1"/>
          </p:cNvSpPr>
          <p:nvPr>
            <p:ph type="title"/>
          </p:nvPr>
        </p:nvSpPr>
        <p:spPr/>
        <p:txBody>
          <a:bodyPr/>
          <a:lstStyle/>
          <a:p>
            <a:r>
              <a:rPr lang="nl-NL" sz="4267"/>
              <a:t>Belang van deelnemen aan onderzoek</a:t>
            </a:r>
          </a:p>
        </p:txBody>
      </p:sp>
      <p:sp>
        <p:nvSpPr>
          <p:cNvPr id="3" name="Tijdelijke aanduiding voor inhoud 2">
            <a:extLst>
              <a:ext uri="{FF2B5EF4-FFF2-40B4-BE49-F238E27FC236}">
                <a16:creationId xmlns:a16="http://schemas.microsoft.com/office/drawing/2014/main" id="{C9AD7018-11CE-3D28-E5F9-4480D8198B7C}"/>
              </a:ext>
            </a:extLst>
          </p:cNvPr>
          <p:cNvSpPr>
            <a:spLocks noGrp="1"/>
          </p:cNvSpPr>
          <p:nvPr>
            <p:ph idx="1"/>
          </p:nvPr>
        </p:nvSpPr>
        <p:spPr/>
        <p:txBody>
          <a:bodyPr/>
          <a:lstStyle/>
          <a:p>
            <a:endParaRPr lang="nl-NL"/>
          </a:p>
          <a:p>
            <a:pPr marL="0" indent="0">
              <a:buNone/>
            </a:pPr>
            <a:r>
              <a:rPr lang="nl-NL">
                <a:hlinkClick r:id="rId3"/>
              </a:rPr>
              <a:t>Stevinlaureaat 2022 - Bas Bloem – YouTube</a:t>
            </a:r>
            <a:endParaRPr lang="nl-NL"/>
          </a:p>
        </p:txBody>
      </p:sp>
      <p:pic>
        <p:nvPicPr>
          <p:cNvPr id="4" name="Picture 2">
            <a:extLst>
              <a:ext uri="{FF2B5EF4-FFF2-40B4-BE49-F238E27FC236}">
                <a16:creationId xmlns:a16="http://schemas.microsoft.com/office/drawing/2014/main" id="{8BEE9416-6738-DDD8-CC61-27671BDC3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969" y="3240511"/>
            <a:ext cx="2236770" cy="223677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816AF44-0E2E-4992-493C-B586B9F60748}"/>
              </a:ext>
            </a:extLst>
          </p:cNvPr>
          <p:cNvSpPr txBox="1"/>
          <p:nvPr/>
        </p:nvSpPr>
        <p:spPr>
          <a:xfrm>
            <a:off x="3323152" y="4533432"/>
            <a:ext cx="3615205" cy="1323632"/>
          </a:xfrm>
          <a:prstGeom prst="rect">
            <a:avLst/>
          </a:prstGeom>
          <a:noFill/>
        </p:spPr>
        <p:txBody>
          <a:bodyPr wrap="square" rtlCol="0">
            <a:spAutoFit/>
          </a:bodyPr>
          <a:lstStyle/>
          <a:p>
            <a:pPr algn="l"/>
            <a:r>
              <a:rPr lang="nl-NL" sz="2667" b="1">
                <a:solidFill>
                  <a:schemeClr val="accent1"/>
                </a:solidFill>
                <a:latin typeface="Calibri" panose="020F0502020204030204" pitchFamily="34" charset="0"/>
              </a:rPr>
              <a:t>Prof. dr. Bas Bloem</a:t>
            </a:r>
          </a:p>
          <a:p>
            <a:pPr algn="l"/>
            <a:r>
              <a:rPr lang="nl-NL" sz="2667">
                <a:solidFill>
                  <a:schemeClr val="accent1"/>
                </a:solidFill>
                <a:latin typeface="Calibri" panose="020F0502020204030204" pitchFamily="34" charset="0"/>
              </a:rPr>
              <a:t>Hoogleraar / neuroloog</a:t>
            </a:r>
          </a:p>
          <a:p>
            <a:pPr algn="l"/>
            <a:endParaRPr lang="nl-NL" sz="2667" b="1">
              <a:solidFill>
                <a:schemeClr val="accent1"/>
              </a:solidFill>
              <a:latin typeface="Calibri" panose="020F0502020204030204" pitchFamily="34" charset="0"/>
            </a:endParaRPr>
          </a:p>
        </p:txBody>
      </p:sp>
    </p:spTree>
    <p:extLst>
      <p:ext uri="{BB962C8B-B14F-4D97-AF65-F5344CB8AC3E}">
        <p14:creationId xmlns:p14="http://schemas.microsoft.com/office/powerpoint/2010/main" val="62553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DB83B-C25D-EA6E-F7E5-FDE20B4644C7}"/>
              </a:ext>
            </a:extLst>
          </p:cNvPr>
          <p:cNvSpPr>
            <a:spLocks noGrp="1"/>
          </p:cNvSpPr>
          <p:nvPr>
            <p:ph type="title"/>
          </p:nvPr>
        </p:nvSpPr>
        <p:spPr>
          <a:xfrm>
            <a:off x="696000" y="883289"/>
            <a:ext cx="10800000" cy="711200"/>
          </a:xfrm>
        </p:spPr>
        <p:txBody>
          <a:bodyPr anchor="ctr">
            <a:noAutofit/>
          </a:bodyPr>
          <a:lstStyle/>
          <a:p>
            <a:r>
              <a:rPr lang="nl-NL"/>
              <a:t>Wat doen wij?</a:t>
            </a:r>
          </a:p>
        </p:txBody>
      </p:sp>
      <p:sp>
        <p:nvSpPr>
          <p:cNvPr id="4" name="Tijdelijke aanduiding voor tekst 3">
            <a:extLst>
              <a:ext uri="{FF2B5EF4-FFF2-40B4-BE49-F238E27FC236}">
                <a16:creationId xmlns:a16="http://schemas.microsoft.com/office/drawing/2014/main" id="{E8426E13-0441-0666-DD9C-4AFAB45B02A2}"/>
              </a:ext>
            </a:extLst>
          </p:cNvPr>
          <p:cNvSpPr>
            <a:spLocks noGrp="1"/>
          </p:cNvSpPr>
          <p:nvPr>
            <p:ph idx="1"/>
          </p:nvPr>
        </p:nvSpPr>
        <p:spPr>
          <a:xfrm>
            <a:off x="696001" y="2191882"/>
            <a:ext cx="9610756" cy="3159052"/>
          </a:xfrm>
        </p:spPr>
        <p:txBody>
          <a:bodyPr>
            <a:normAutofit fontScale="92500" lnSpcReduction="10000"/>
          </a:bodyPr>
          <a:lstStyle/>
          <a:p>
            <a:pPr marL="457189" indent="-457189">
              <a:spcAft>
                <a:spcPts val="800"/>
              </a:spcAft>
            </a:pPr>
            <a:r>
              <a:rPr lang="nl-NL"/>
              <a:t>Werving &amp; onderhoud contact met deelnemers aan onderzoek</a:t>
            </a:r>
          </a:p>
          <a:p>
            <a:pPr marL="457189" indent="-457189">
              <a:spcAft>
                <a:spcPts val="800"/>
              </a:spcAft>
            </a:pPr>
            <a:r>
              <a:rPr lang="nl-NL"/>
              <a:t>Opzetten onderzoek</a:t>
            </a:r>
          </a:p>
          <a:p>
            <a:pPr marL="457189" indent="-457189">
              <a:spcAft>
                <a:spcPts val="800"/>
              </a:spcAft>
            </a:pPr>
            <a:r>
              <a:rPr lang="nl-NL" b="1"/>
              <a:t>Uitvoering onderzoek / data verzameling</a:t>
            </a:r>
          </a:p>
          <a:p>
            <a:pPr marL="457189" indent="-457189">
              <a:spcAft>
                <a:spcPts val="800"/>
              </a:spcAft>
            </a:pPr>
            <a:r>
              <a:rPr lang="nl-NL"/>
              <a:t>Data opslag onderzoek</a:t>
            </a:r>
          </a:p>
          <a:p>
            <a:pPr marL="457189" indent="-457189">
              <a:spcAft>
                <a:spcPts val="800"/>
              </a:spcAft>
            </a:pPr>
            <a:r>
              <a:rPr lang="nl-NL"/>
              <a:t>Delen van onderzoeksgegevens</a:t>
            </a:r>
            <a:br>
              <a:rPr lang="nl-NL"/>
            </a:br>
            <a:endParaRPr lang="nl-NL"/>
          </a:p>
          <a:p>
            <a:pPr marL="457189" indent="-457189">
              <a:spcAft>
                <a:spcPts val="800"/>
              </a:spcAft>
            </a:pPr>
            <a:endParaRPr lang="nl-NL"/>
          </a:p>
        </p:txBody>
      </p:sp>
      <p:pic>
        <p:nvPicPr>
          <p:cNvPr id="3" name="Afbeelding 2">
            <a:extLst>
              <a:ext uri="{FF2B5EF4-FFF2-40B4-BE49-F238E27FC236}">
                <a16:creationId xmlns:a16="http://schemas.microsoft.com/office/drawing/2014/main" id="{A02A56C8-D7C4-B8A5-2CD5-AAA5EACCB8D3}"/>
              </a:ext>
            </a:extLst>
          </p:cNvPr>
          <p:cNvPicPr>
            <a:picLocks noChangeAspect="1"/>
          </p:cNvPicPr>
          <p:nvPr/>
        </p:nvPicPr>
        <p:blipFill>
          <a:blip r:embed="rId3"/>
          <a:stretch>
            <a:fillRect/>
          </a:stretch>
        </p:blipFill>
        <p:spPr>
          <a:xfrm flipH="1">
            <a:off x="7255149" y="3623734"/>
            <a:ext cx="4240851" cy="2387599"/>
          </a:xfrm>
          <a:prstGeom prst="rect">
            <a:avLst/>
          </a:prstGeom>
        </p:spPr>
      </p:pic>
    </p:spTree>
    <p:extLst>
      <p:ext uri="{BB962C8B-B14F-4D97-AF65-F5344CB8AC3E}">
        <p14:creationId xmlns:p14="http://schemas.microsoft.com/office/powerpoint/2010/main" val="416144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spectie en observatie software">
            <a:extLst>
              <a:ext uri="{FF2B5EF4-FFF2-40B4-BE49-F238E27FC236}">
                <a16:creationId xmlns:a16="http://schemas.microsoft.com/office/drawing/2014/main" id="{704FC8F3-F423-B1B5-D0BC-94A3032FC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287" y="3736608"/>
            <a:ext cx="2564772" cy="2077465"/>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32E8119-9588-848A-DE40-1DCC19A0B6C7}"/>
              </a:ext>
            </a:extLst>
          </p:cNvPr>
          <p:cNvSpPr>
            <a:spLocks noGrp="1"/>
          </p:cNvSpPr>
          <p:nvPr>
            <p:ph type="title"/>
          </p:nvPr>
        </p:nvSpPr>
        <p:spPr/>
        <p:txBody>
          <a:bodyPr/>
          <a:lstStyle/>
          <a:p>
            <a:r>
              <a:rPr lang="nl-NL"/>
              <a:t>Observationeel onderzoek</a:t>
            </a:r>
          </a:p>
        </p:txBody>
      </p:sp>
      <p:sp>
        <p:nvSpPr>
          <p:cNvPr id="5" name="Ondertitel 4">
            <a:extLst>
              <a:ext uri="{FF2B5EF4-FFF2-40B4-BE49-F238E27FC236}">
                <a16:creationId xmlns:a16="http://schemas.microsoft.com/office/drawing/2014/main" id="{8ADA4A85-2D54-B50D-A97F-15EE41B1BEB6}"/>
              </a:ext>
            </a:extLst>
          </p:cNvPr>
          <p:cNvSpPr>
            <a:spLocks noGrp="1"/>
          </p:cNvSpPr>
          <p:nvPr>
            <p:ph type="subTitle" idx="1"/>
          </p:nvPr>
        </p:nvSpPr>
        <p:spPr>
          <a:xfrm>
            <a:off x="695999" y="2034668"/>
            <a:ext cx="10799999" cy="3407397"/>
          </a:xfrm>
        </p:spPr>
        <p:txBody>
          <a:bodyPr/>
          <a:lstStyle/>
          <a:p>
            <a:r>
              <a:rPr lang="nl-NL" sz="2667" b="1"/>
              <a:t>De bestaande situatie in kaart brengen /waarnemen</a:t>
            </a:r>
          </a:p>
          <a:p>
            <a:pPr marL="457189" indent="-457189">
              <a:lnSpc>
                <a:spcPct val="150000"/>
              </a:lnSpc>
              <a:buFont typeface="Arial" panose="020B0604020202020204" pitchFamily="34" charset="0"/>
              <a:buChar char="•"/>
            </a:pPr>
            <a:r>
              <a:rPr lang="nl-NL" sz="2667">
                <a:solidFill>
                  <a:schemeClr val="tx1"/>
                </a:solidFill>
              </a:rPr>
              <a:t>Deelnemers met een gemeenschappelijk kenmerk worden (herhaaldelijk) gemeten over een bepaalde periode</a:t>
            </a:r>
          </a:p>
          <a:p>
            <a:pPr marL="457189" indent="-457189">
              <a:lnSpc>
                <a:spcPct val="150000"/>
              </a:lnSpc>
              <a:buFont typeface="Arial" panose="020B0604020202020204" pitchFamily="34" charset="0"/>
              <a:buChar char="•"/>
            </a:pPr>
            <a:r>
              <a:rPr lang="nl-NL" sz="2667">
                <a:solidFill>
                  <a:schemeClr val="tx1"/>
                </a:solidFill>
              </a:rPr>
              <a:t>Observeren en vastleggen</a:t>
            </a:r>
          </a:p>
          <a:p>
            <a:pPr marL="457189" indent="-457189">
              <a:lnSpc>
                <a:spcPct val="150000"/>
              </a:lnSpc>
              <a:buFont typeface="Arial" panose="020B0604020202020204" pitchFamily="34" charset="0"/>
              <a:buChar char="•"/>
            </a:pPr>
            <a:r>
              <a:rPr lang="nl-NL" sz="2667">
                <a:solidFill>
                  <a:schemeClr val="tx1"/>
                </a:solidFill>
              </a:rPr>
              <a:t>Verband tussen verschillende metingen</a:t>
            </a:r>
          </a:p>
        </p:txBody>
      </p:sp>
    </p:spTree>
    <p:extLst>
      <p:ext uri="{BB962C8B-B14F-4D97-AF65-F5344CB8AC3E}">
        <p14:creationId xmlns:p14="http://schemas.microsoft.com/office/powerpoint/2010/main" val="329544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8C8A4-4955-2530-C0D6-F0EC50FD0119}"/>
              </a:ext>
            </a:extLst>
          </p:cNvPr>
          <p:cNvSpPr>
            <a:spLocks noGrp="1"/>
          </p:cNvSpPr>
          <p:nvPr>
            <p:ph type="title"/>
          </p:nvPr>
        </p:nvSpPr>
        <p:spPr/>
        <p:txBody>
          <a:bodyPr/>
          <a:lstStyle/>
          <a:p>
            <a:r>
              <a:rPr lang="nl-NL"/>
              <a:t>Interventie onderzoek</a:t>
            </a:r>
          </a:p>
        </p:txBody>
      </p:sp>
      <p:sp>
        <p:nvSpPr>
          <p:cNvPr id="5" name="Ondertitel 4">
            <a:extLst>
              <a:ext uri="{FF2B5EF4-FFF2-40B4-BE49-F238E27FC236}">
                <a16:creationId xmlns:a16="http://schemas.microsoft.com/office/drawing/2014/main" id="{21B05DFB-6319-544D-0B3E-C51FB88821A9}"/>
              </a:ext>
            </a:extLst>
          </p:cNvPr>
          <p:cNvSpPr>
            <a:spLocks noGrp="1"/>
          </p:cNvSpPr>
          <p:nvPr>
            <p:ph type="subTitle" idx="1"/>
          </p:nvPr>
        </p:nvSpPr>
        <p:spPr>
          <a:xfrm>
            <a:off x="696000" y="2034667"/>
            <a:ext cx="10800000" cy="3779404"/>
          </a:xfrm>
        </p:spPr>
        <p:txBody>
          <a:bodyPr/>
          <a:lstStyle/>
          <a:p>
            <a:r>
              <a:rPr lang="nl-NL" sz="2667" b="1"/>
              <a:t>Experimenteel onderzoek</a:t>
            </a:r>
            <a:endParaRPr lang="nl-NL" sz="2667"/>
          </a:p>
          <a:p>
            <a:pPr marL="457189" indent="-457189">
              <a:lnSpc>
                <a:spcPct val="150000"/>
              </a:lnSpc>
              <a:buFont typeface="Arial" panose="020B0604020202020204" pitchFamily="34" charset="0"/>
              <a:buChar char="•"/>
            </a:pPr>
            <a:r>
              <a:rPr lang="nl-NL" sz="2667">
                <a:solidFill>
                  <a:schemeClr val="tx1"/>
                </a:solidFill>
              </a:rPr>
              <a:t>Effect meten</a:t>
            </a:r>
          </a:p>
          <a:p>
            <a:pPr marL="457189" indent="-457189">
              <a:lnSpc>
                <a:spcPct val="150000"/>
              </a:lnSpc>
              <a:buFont typeface="Arial" panose="020B0604020202020204" pitchFamily="34" charset="0"/>
              <a:buChar char="•"/>
            </a:pPr>
            <a:r>
              <a:rPr lang="nl-NL" sz="2667">
                <a:solidFill>
                  <a:schemeClr val="tx1"/>
                </a:solidFill>
              </a:rPr>
              <a:t>Vergelijken (patiënten- en controlegroep)</a:t>
            </a:r>
          </a:p>
        </p:txBody>
      </p:sp>
      <p:pic>
        <p:nvPicPr>
          <p:cNvPr id="6" name="Afbeelding 5">
            <a:extLst>
              <a:ext uri="{FF2B5EF4-FFF2-40B4-BE49-F238E27FC236}">
                <a16:creationId xmlns:a16="http://schemas.microsoft.com/office/drawing/2014/main" id="{456ED5A1-480B-51CE-223C-43DEB0DD55DE}"/>
              </a:ext>
            </a:extLst>
          </p:cNvPr>
          <p:cNvPicPr>
            <a:picLocks noChangeAspect="1"/>
          </p:cNvPicPr>
          <p:nvPr/>
        </p:nvPicPr>
        <p:blipFill>
          <a:blip r:embed="rId3"/>
          <a:stretch>
            <a:fillRect/>
          </a:stretch>
        </p:blipFill>
        <p:spPr>
          <a:xfrm>
            <a:off x="5189640" y="4264190"/>
            <a:ext cx="1419125" cy="1919669"/>
          </a:xfrm>
          <a:prstGeom prst="rect">
            <a:avLst/>
          </a:prstGeom>
          <a:effectLst>
            <a:outerShdw blurRad="63500" sx="102000" sy="102000" algn="ctr" rotWithShape="0">
              <a:prstClr val="black">
                <a:alpha val="40000"/>
              </a:prstClr>
            </a:outerShdw>
          </a:effectLst>
        </p:spPr>
      </p:pic>
      <p:sp>
        <p:nvSpPr>
          <p:cNvPr id="8" name="Ovaal 7" descr="Diverse pillen en tabletten">
            <a:extLst>
              <a:ext uri="{FF2B5EF4-FFF2-40B4-BE49-F238E27FC236}">
                <a16:creationId xmlns:a16="http://schemas.microsoft.com/office/drawing/2014/main" id="{F5D80081-9EE2-2927-F9CE-0CDC01A4E929}"/>
              </a:ext>
            </a:extLst>
          </p:cNvPr>
          <p:cNvSpPr/>
          <p:nvPr/>
        </p:nvSpPr>
        <p:spPr>
          <a:xfrm>
            <a:off x="1306925" y="4375199"/>
            <a:ext cx="2605599" cy="1695159"/>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9" name="Afbeelding 8">
            <a:extLst>
              <a:ext uri="{FF2B5EF4-FFF2-40B4-BE49-F238E27FC236}">
                <a16:creationId xmlns:a16="http://schemas.microsoft.com/office/drawing/2014/main" id="{9BD8B98B-3139-5630-AB47-B8722AE7D5A3}"/>
              </a:ext>
            </a:extLst>
          </p:cNvPr>
          <p:cNvPicPr>
            <a:picLocks noChangeAspect="1"/>
          </p:cNvPicPr>
          <p:nvPr/>
        </p:nvPicPr>
        <p:blipFill>
          <a:blip r:embed="rId5"/>
          <a:stretch>
            <a:fillRect/>
          </a:stretch>
        </p:blipFill>
        <p:spPr>
          <a:xfrm>
            <a:off x="8075435" y="4304261"/>
            <a:ext cx="2943493" cy="17660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92822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1948</Words>
  <Application>Microsoft Office PowerPoint</Application>
  <PresentationFormat>Breedbeeld</PresentationFormat>
  <Paragraphs>253</Paragraphs>
  <Slides>24</Slides>
  <Notes>23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Arial</vt:lpstr>
      <vt:lpstr>Avenir Next LT Pro Demi</vt:lpstr>
      <vt:lpstr>Calibri</vt:lpstr>
      <vt:lpstr>Calibri Light</vt:lpstr>
      <vt:lpstr>Roche Sans</vt:lpstr>
      <vt:lpstr>Segoe UI</vt:lpstr>
      <vt:lpstr>Wingdings</vt:lpstr>
      <vt:lpstr>Kantoorthema</vt:lpstr>
      <vt:lpstr>Parkinson Café Doetinchem</vt:lpstr>
      <vt:lpstr>Wie zijn wij?</vt:lpstr>
      <vt:lpstr>PowerPoint-presentatie</vt:lpstr>
      <vt:lpstr>Hoe het begon en waar we nu zijn</vt:lpstr>
      <vt:lpstr>Parkinson pandemie: cijfers uit NL</vt:lpstr>
      <vt:lpstr>Belang van deelnemen aan onderzoek</vt:lpstr>
      <vt:lpstr>Wat doen wij?</vt:lpstr>
      <vt:lpstr>Observationeel onderzoek</vt:lpstr>
      <vt:lpstr>Interventie onderzoek</vt:lpstr>
      <vt:lpstr>Interventie onderzoek</vt:lpstr>
      <vt:lpstr>Wat betekent meedoen aan onderzoek?</vt:lpstr>
      <vt:lpstr>Privacy</vt:lpstr>
      <vt:lpstr>Vergoedingen</vt:lpstr>
      <vt:lpstr>Ervaringen van deelnemers</vt:lpstr>
      <vt:lpstr>Lopende onderzoeken</vt:lpstr>
      <vt:lpstr>Geuronderzoek (PPMI)</vt:lpstr>
      <vt:lpstr>Resist-PD</vt:lpstr>
      <vt:lpstr>Resist-PD</vt:lpstr>
      <vt:lpstr>Informatie</vt:lpstr>
      <vt:lpstr>Informatie</vt:lpstr>
      <vt:lpstr>Radboudumc Parkinson  Symposium 2026</vt:lpstr>
      <vt:lpstr>Aanmelden</vt:lpstr>
      <vt:lpstr>Samenwerkingspartners</vt:lpstr>
      <vt:lpstr>Bedankt!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(Fysio Zelhem Halle)</dc:creator>
  <cp:lastModifiedBy>Rob Verheggen</cp:lastModifiedBy>
  <cp:revision>3</cp:revision>
  <cp:lastPrinted>2026-03-31T07:24:34Z</cp:lastPrinted>
  <dcterms:created xsi:type="dcterms:W3CDTF">2026-03-30T06:46:26Z</dcterms:created>
  <dcterms:modified xsi:type="dcterms:W3CDTF">2026-03-31T07:47:01Z</dcterms:modified>
</cp:coreProperties>
</file>