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89" r:id="rId3"/>
    <p:sldId id="256" r:id="rId4"/>
    <p:sldId id="291" r:id="rId5"/>
    <p:sldId id="290" r:id="rId6"/>
    <p:sldId id="292" r:id="rId7"/>
    <p:sldId id="288" r:id="rId8"/>
    <p:sldId id="285" r:id="rId9"/>
    <p:sldId id="282" r:id="rId10"/>
    <p:sldId id="270" r:id="rId11"/>
    <p:sldId id="272" r:id="rId12"/>
    <p:sldId id="273" r:id="rId13"/>
    <p:sldId id="274" r:id="rId14"/>
    <p:sldId id="275" r:id="rId15"/>
    <p:sldId id="276" r:id="rId16"/>
    <p:sldId id="277" r:id="rId17"/>
    <p:sldId id="278" r:id="rId18"/>
    <p:sldId id="279" r:id="rId19"/>
    <p:sldId id="280" r:id="rId20"/>
    <p:sldId id="287"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995" autoAdjust="0"/>
  </p:normalViewPr>
  <p:slideViewPr>
    <p:cSldViewPr snapToGrid="0" snapToObjects="1">
      <p:cViewPr varScale="1">
        <p:scale>
          <a:sx n="79" d="100"/>
          <a:sy n="79" d="100"/>
        </p:scale>
        <p:origin x="178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67311-1BEB-4241-AA02-BA43B1700DCA}" type="datetimeFigureOut">
              <a:rPr lang="nl-NL" smtClean="0"/>
              <a:t>26-3-2025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0053E-A03D-43A9-BF17-8005C54DCCBD}" type="slidenum">
              <a:rPr lang="nl-NL" smtClean="0"/>
              <a:t>‹nr.›</a:t>
            </a:fld>
            <a:endParaRPr lang="nl-NL"/>
          </a:p>
        </p:txBody>
      </p:sp>
    </p:spTree>
    <p:extLst>
      <p:ext uri="{BB962C8B-B14F-4D97-AF65-F5344CB8AC3E}">
        <p14:creationId xmlns:p14="http://schemas.microsoft.com/office/powerpoint/2010/main" val="249197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Ql0CWMmKx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je start: check of het Wifisignaal sterk genoeg is om de filmpjes te laten zien en vraag aan de contactpersoon of er getolkt moet worden.</a:t>
            </a:r>
          </a:p>
          <a:p>
            <a:endParaRPr lang="nl-NL" dirty="0"/>
          </a:p>
          <a:p>
            <a:r>
              <a:rPr lang="nl-NL" dirty="0"/>
              <a:t>Stel jezelf voor en vertel kort over de Parkinson Vereniging en het doel van het diversiteitsproject, nl dat we het aanbod (de informatie/cursussen, Parkinson Cafés) van de Parkinson Vereniging willen laten aansluiten bij de behoefte van mensen met een migratieachtergrond. Leg uit dat er helaas nog steeds grote gezondheidsverschillen zijn tussen mensen met een westerse en een niet-westerse achtergrond, maar ook tussen mensen die kunnen lezen en schrijven en laaggeletterden en dat wij als PV er juist voor iedereen zijn en willen dat iedereen dezelfde informatie en ondersteuning ontvangt over zijn/haar ziekten. </a:t>
            </a:r>
          </a:p>
          <a:p>
            <a:r>
              <a:rPr lang="nl-NL" dirty="0"/>
              <a:t>Vraag hier eventueel al of de aanwezigen de ziekte van P kennen en/of iemand met de ziekte van P. </a:t>
            </a:r>
          </a:p>
          <a:p>
            <a:r>
              <a:rPr lang="nl-NL" dirty="0"/>
              <a:t>Geef aan dat vragen stellen altijd kan, ook tussendoor.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a:t>
            </a:fld>
            <a:endParaRPr lang="nl-NL"/>
          </a:p>
        </p:txBody>
      </p:sp>
    </p:spTree>
    <p:extLst>
      <p:ext uri="{BB962C8B-B14F-4D97-AF65-F5344CB8AC3E}">
        <p14:creationId xmlns:p14="http://schemas.microsoft.com/office/powerpoint/2010/main" val="291851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aan de hand van de komende dia’s in het kort uit wat de Parkinson Vereniging doet. </a:t>
            </a:r>
          </a:p>
          <a:p>
            <a:r>
              <a:rPr lang="nl-NL" dirty="0"/>
              <a:t>Er zijn 3 kerntaken : Informatievoorziening, Belangenbehartiging (waaronder patiëntparticipatie) en Ontmoeten. De punten worden in de volgende sheets uitgewerkt.</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11</a:t>
            </a:fld>
            <a:endParaRPr lang="nl-NL"/>
          </a:p>
        </p:txBody>
      </p:sp>
    </p:spTree>
    <p:extLst>
      <p:ext uri="{BB962C8B-B14F-4D97-AF65-F5344CB8AC3E}">
        <p14:creationId xmlns:p14="http://schemas.microsoft.com/office/powerpoint/2010/main" val="183874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kort over Parkinson Magazine ( 4 x per jaar) en dat de PV allerlei foldermateriaal heeft.</a:t>
            </a:r>
          </a:p>
        </p:txBody>
      </p:sp>
      <p:sp>
        <p:nvSpPr>
          <p:cNvPr id="4" name="Tijdelijke aanduiding voor dianummer 3"/>
          <p:cNvSpPr>
            <a:spLocks noGrp="1"/>
          </p:cNvSpPr>
          <p:nvPr>
            <p:ph type="sldNum" sz="quarter" idx="5"/>
          </p:nvPr>
        </p:nvSpPr>
        <p:spPr/>
        <p:txBody>
          <a:bodyPr/>
          <a:lstStyle/>
          <a:p>
            <a:fld id="{5066CF63-AE84-43AD-9E56-B9BB7BE887BA}" type="slidenum">
              <a:rPr lang="nl-NL" smtClean="0"/>
              <a:t>12</a:t>
            </a:fld>
            <a:endParaRPr lang="nl-NL"/>
          </a:p>
        </p:txBody>
      </p:sp>
    </p:spTree>
    <p:extLst>
      <p:ext uri="{BB962C8B-B14F-4D97-AF65-F5344CB8AC3E}">
        <p14:creationId xmlns:p14="http://schemas.microsoft.com/office/powerpoint/2010/main" val="289395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voorbeelden (uit eigen ervaring?) van belangenbehartiging. </a:t>
            </a:r>
          </a:p>
          <a:p>
            <a:r>
              <a:rPr lang="nl-NL" dirty="0"/>
              <a:t>Of bijvoorbeeld </a:t>
            </a:r>
          </a:p>
          <a:p>
            <a:pPr marL="171450" indent="-171450">
              <a:buFontTx/>
              <a:buChar char="-"/>
            </a:pPr>
            <a:r>
              <a:rPr lang="nl-NL" dirty="0"/>
              <a:t>de lobby van de PV voor kortere wachtlijsten voor DBS operatie</a:t>
            </a:r>
          </a:p>
          <a:p>
            <a:pPr marL="171450" indent="-171450">
              <a:buFontTx/>
              <a:buChar char="-"/>
            </a:pPr>
            <a:r>
              <a:rPr lang="nl-NL" dirty="0"/>
              <a:t>lobby bij farmaceuten voor </a:t>
            </a:r>
            <a:r>
              <a:rPr lang="nl-NL" dirty="0" err="1"/>
              <a:t>parkinson</a:t>
            </a:r>
            <a:r>
              <a:rPr lang="nl-NL" dirty="0"/>
              <a:t>-vriendelijke verpakking voor medicijnen (geen doordrukstrips, maar pillen in potje) </a:t>
            </a:r>
          </a:p>
          <a:p>
            <a:pPr marL="171450" indent="-171450">
              <a:buFontTx/>
              <a:buChar char="-"/>
            </a:pPr>
            <a:r>
              <a:rPr lang="nl-NL" dirty="0"/>
              <a:t>lobby bij zorgverzekeraars voor vergoeden van b.v. sporten voor mensen met </a:t>
            </a:r>
            <a:r>
              <a:rPr lang="nl-NL" dirty="0" err="1"/>
              <a:t>parkinson</a:t>
            </a:r>
            <a:endParaRPr lang="nl-NL" dirty="0"/>
          </a:p>
          <a:p>
            <a:pPr marL="171450" indent="-171450">
              <a:buFontTx/>
              <a:buChar char="-"/>
            </a:pPr>
            <a:r>
              <a:rPr lang="nl-NL" dirty="0"/>
              <a:t>centraal meldpunt voor mensen met </a:t>
            </a:r>
            <a:r>
              <a:rPr lang="nl-NL" dirty="0" err="1"/>
              <a:t>parkinson</a:t>
            </a:r>
            <a:r>
              <a:rPr lang="nl-NL" dirty="0"/>
              <a:t> die vermoeden dat het door pesticiden komt</a:t>
            </a:r>
          </a:p>
          <a:p>
            <a:pPr marL="171450" indent="-171450">
              <a:buFontTx/>
              <a:buChar char="-"/>
            </a:pPr>
            <a:r>
              <a:rPr lang="nl-NL" dirty="0"/>
              <a:t>centraal meldpunt voor leveringsproblemen van </a:t>
            </a:r>
            <a:r>
              <a:rPr lang="nl-NL" dirty="0" err="1"/>
              <a:t>parkinson</a:t>
            </a:r>
            <a:r>
              <a:rPr lang="nl-NL" dirty="0"/>
              <a:t> medicijnen</a:t>
            </a:r>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13</a:t>
            </a:fld>
            <a:endParaRPr lang="nl-NL"/>
          </a:p>
        </p:txBody>
      </p:sp>
    </p:spTree>
    <p:extLst>
      <p:ext uri="{BB962C8B-B14F-4D97-AF65-F5344CB8AC3E}">
        <p14:creationId xmlns:p14="http://schemas.microsoft.com/office/powerpoint/2010/main" val="176220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Parkinson Vereniging faciliteert Parkinson Cafés (ruim 70 nu in Nederland) waar mensen met Parkinson en hun naasten elkaar kunnen ontmoeten, informatie kunnen krijgen en ervaringen kunnen uitwisselen. Daarnaast zijn er 10 Yoppers groepen, voor jonge mensen met </a:t>
            </a:r>
            <a:r>
              <a:rPr lang="nl-NL" dirty="0" err="1"/>
              <a:t>parkinson</a:t>
            </a:r>
            <a:r>
              <a:rPr lang="nl-NL" dirty="0"/>
              <a:t>. </a:t>
            </a:r>
          </a:p>
          <a:p>
            <a:r>
              <a:rPr lang="nl-NL" dirty="0"/>
              <a:t>Een andere manier van ontmoeten gebeurt bij de Parkinson Academie, waar allerlei cursussen en workshops gegeven worden. De meeste voor mensen met Parkinson, maar ook voor hun naasten.</a:t>
            </a:r>
          </a:p>
          <a:p>
            <a:r>
              <a:rPr lang="nl-NL" dirty="0"/>
              <a:t>Een overzicht op de volgende sheet.</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14</a:t>
            </a:fld>
            <a:endParaRPr lang="nl-NL"/>
          </a:p>
        </p:txBody>
      </p:sp>
    </p:spTree>
    <p:extLst>
      <p:ext uri="{BB962C8B-B14F-4D97-AF65-F5344CB8AC3E}">
        <p14:creationId xmlns:p14="http://schemas.microsoft.com/office/powerpoint/2010/main" val="1644282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al deze cursussen gaat het er om zo goed mogelijk om te leren gaan met de ziekte. Sommige cursussen zijn voor mensen die nog maar kort weten dat ze </a:t>
            </a:r>
            <a:r>
              <a:rPr lang="nl-NL" dirty="0" err="1"/>
              <a:t>parkinson</a:t>
            </a:r>
            <a:r>
              <a:rPr lang="nl-NL" dirty="0"/>
              <a:t> hebben. Andere cursussen zijn voor mensen in een verdere fase van </a:t>
            </a:r>
            <a:r>
              <a:rPr lang="nl-NL" dirty="0" err="1"/>
              <a:t>parkinson</a:t>
            </a:r>
            <a:r>
              <a:rPr lang="nl-NL" dirty="0"/>
              <a:t>. Er zijn zowel fysieke als online cursussen.</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15</a:t>
            </a:fld>
            <a:endParaRPr lang="nl-NL"/>
          </a:p>
        </p:txBody>
      </p:sp>
    </p:spTree>
    <p:extLst>
      <p:ext uri="{BB962C8B-B14F-4D97-AF65-F5344CB8AC3E}">
        <p14:creationId xmlns:p14="http://schemas.microsoft.com/office/powerpoint/2010/main" val="204038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vinden het heel belangrijk dat mensen met </a:t>
            </a:r>
            <a:r>
              <a:rPr lang="nl-NL" dirty="0" err="1"/>
              <a:t>parkinson</a:t>
            </a:r>
            <a:r>
              <a:rPr lang="nl-NL" dirty="0"/>
              <a:t> meedenken over het onderzoek dat gedaan wordt. Ook bijvoorbeeld bij de ontwikkeling van nieuwe hulpmiddelen (zoals de rollator met lichtstreep).</a:t>
            </a:r>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16</a:t>
            </a:fld>
            <a:endParaRPr lang="nl-NL"/>
          </a:p>
        </p:txBody>
      </p:sp>
    </p:spTree>
    <p:extLst>
      <p:ext uri="{BB962C8B-B14F-4D97-AF65-F5344CB8AC3E}">
        <p14:creationId xmlns:p14="http://schemas.microsoft.com/office/powerpoint/2010/main" val="99011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Parkinson Vereniging is onderdeel van de Parkinson Alliantie. Daarin werken we samen met in </a:t>
            </a:r>
            <a:r>
              <a:rPr lang="nl-NL" dirty="0" err="1"/>
              <a:t>parkinson</a:t>
            </a:r>
            <a:r>
              <a:rPr lang="nl-NL" dirty="0"/>
              <a:t> gespecialiseerde zorgverleners (</a:t>
            </a:r>
            <a:r>
              <a:rPr lang="nl-NL" dirty="0" err="1"/>
              <a:t>ParkinsonNet</a:t>
            </a:r>
            <a:r>
              <a:rPr lang="nl-NL" dirty="0"/>
              <a:t>), onderzoekers op het gebied van </a:t>
            </a:r>
            <a:r>
              <a:rPr lang="nl-NL" dirty="0" err="1"/>
              <a:t>parkinson</a:t>
            </a:r>
            <a:r>
              <a:rPr lang="nl-NL" dirty="0"/>
              <a:t> (Dutch </a:t>
            </a:r>
            <a:r>
              <a:rPr lang="nl-NL" dirty="0" err="1"/>
              <a:t>scientists</a:t>
            </a:r>
            <a:r>
              <a:rPr lang="nl-NL" dirty="0"/>
              <a:t>) en de fondsenwerver ParkinsonNL. </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17</a:t>
            </a:fld>
            <a:endParaRPr lang="nl-NL"/>
          </a:p>
        </p:txBody>
      </p:sp>
    </p:spTree>
    <p:extLst>
      <p:ext uri="{BB962C8B-B14F-4D97-AF65-F5344CB8AC3E}">
        <p14:creationId xmlns:p14="http://schemas.microsoft.com/office/powerpoint/2010/main" val="123626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Lidmaatschap van de Parkinson Vereniging biedt veel voordelen. Loop het rijtje kort langs. </a:t>
            </a:r>
          </a:p>
          <a:p>
            <a:r>
              <a:rPr lang="nl-NL" dirty="0"/>
              <a:t>Belangrijk is dat hoe groter onze vereniging is, hoe duidelijker we onze stem kunnen laten horen richting overheid, farmaceuten en verzekeraars.</a:t>
            </a:r>
          </a:p>
          <a:p>
            <a:endParaRPr lang="nl-NL" dirty="0"/>
          </a:p>
          <a:p>
            <a:r>
              <a:rPr lang="nl-NL" dirty="0"/>
              <a:t>Mensen die zich naar aanleiding van deze presentatie melden om mee te werken aan het diversiteitsproject (bijvoorbeeld geïnterviewd willen worden) mogen we gratis een jaar lidmaatschap aanbieden. </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18</a:t>
            </a:fld>
            <a:endParaRPr lang="nl-NL"/>
          </a:p>
        </p:txBody>
      </p:sp>
    </p:spTree>
    <p:extLst>
      <p:ext uri="{BB962C8B-B14F-4D97-AF65-F5344CB8AC3E}">
        <p14:creationId xmlns:p14="http://schemas.microsoft.com/office/powerpoint/2010/main" val="27663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Dank voor jullie aandacht en alle vragen en opmerkingen.</a:t>
            </a:r>
          </a:p>
          <a:p>
            <a:r>
              <a:rPr lang="nl-NL" dirty="0"/>
              <a:t>Als er nog vragen opkomen, neem gerust contact met ons op telefonisch of via het mailadres samen@parkinson-vereniging.nl </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19</a:t>
            </a:fld>
            <a:endParaRPr lang="nl-NL"/>
          </a:p>
        </p:txBody>
      </p:sp>
    </p:spTree>
    <p:extLst>
      <p:ext uri="{BB962C8B-B14F-4D97-AF65-F5344CB8AC3E}">
        <p14:creationId xmlns:p14="http://schemas.microsoft.com/office/powerpoint/2010/main" val="206612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Nadruk bij deze sheet ligt op het in contact komen met mensen die in hun omgeving te maken hebben met </a:t>
            </a:r>
            <a:r>
              <a:rPr lang="nl-NL" dirty="0" err="1"/>
              <a:t>parkinson</a:t>
            </a:r>
            <a:r>
              <a:rPr lang="nl-NL" dirty="0"/>
              <a:t>. We hopen dat zij mee willen praten en denken over waar in hun gemeenschap behoefte aan is wat betreft ondersteuning door de PV.</a:t>
            </a:r>
          </a:p>
          <a:p>
            <a:endParaRPr lang="nl-NL" dirty="0"/>
          </a:p>
          <a:p>
            <a:r>
              <a:rPr lang="nl-NL" dirty="0"/>
              <a:t>Laat als intro op de ziekte van P het filmpje in begrijpelijke taal zien.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2</a:t>
            </a:fld>
            <a:endParaRPr lang="nl-NL"/>
          </a:p>
        </p:txBody>
      </p:sp>
    </p:spTree>
    <p:extLst>
      <p:ext uri="{BB962C8B-B14F-4D97-AF65-F5344CB8AC3E}">
        <p14:creationId xmlns:p14="http://schemas.microsoft.com/office/powerpoint/2010/main" val="403895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of er naar aanleiding van deze animatie vragen zijn. Of de ziekte herkend wordt.</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3</a:t>
            </a:fld>
            <a:endParaRPr lang="nl-NL"/>
          </a:p>
        </p:txBody>
      </p:sp>
    </p:spTree>
    <p:extLst>
      <p:ext uri="{BB962C8B-B14F-4D97-AF65-F5344CB8AC3E}">
        <p14:creationId xmlns:p14="http://schemas.microsoft.com/office/powerpoint/2010/main" val="68530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Afhankelijk van de aanwezigen kun je de animatie in het Arabisch laten zien. Gevolgd door dezelfde vragen.</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4</a:t>
            </a:fld>
            <a:endParaRPr lang="nl-NL"/>
          </a:p>
        </p:txBody>
      </p:sp>
    </p:spTree>
    <p:extLst>
      <p:ext uri="{BB962C8B-B14F-4D97-AF65-F5344CB8AC3E}">
        <p14:creationId xmlns:p14="http://schemas.microsoft.com/office/powerpoint/2010/main" val="299462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ziekte van Parkinson is soms lastig te herkennen. Dat komt omdat er veel verschillende klachten bij kunnen horen.</a:t>
            </a:r>
          </a:p>
          <a:p>
            <a:endParaRPr lang="nl-NL" dirty="0"/>
          </a:p>
          <a:p>
            <a:r>
              <a:rPr lang="nl-NL" dirty="0"/>
              <a:t>Sommige van die klachten zijn zichtbaar, zoals trillen en weinig emoties tonen. </a:t>
            </a:r>
          </a:p>
          <a:p>
            <a:r>
              <a:rPr lang="nl-NL" dirty="0"/>
              <a:t>Maar andere klachten zie je niet, zoals niet meer kunnen ruiken, verdrietig voelen, darmproblemen, slecht slapen.</a:t>
            </a:r>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5</a:t>
            </a:fld>
            <a:endParaRPr lang="nl-NL"/>
          </a:p>
        </p:txBody>
      </p:sp>
    </p:spTree>
    <p:extLst>
      <p:ext uri="{BB962C8B-B14F-4D97-AF65-F5344CB8AC3E}">
        <p14:creationId xmlns:p14="http://schemas.microsoft.com/office/powerpoint/2010/main" val="316144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klachten in blauw zijn zichtbare symptomen, die in rood zijn niet te zien.</a:t>
            </a:r>
          </a:p>
          <a:p>
            <a:r>
              <a:rPr lang="nl-NL" dirty="0"/>
              <a:t>Omdat er zoveel soorten klachten bij </a:t>
            </a:r>
            <a:r>
              <a:rPr lang="nl-NL" dirty="0" err="1"/>
              <a:t>parkinson</a:t>
            </a:r>
            <a:r>
              <a:rPr lang="nl-NL" dirty="0"/>
              <a:t> horen, en iedereen een andere mix van klachten heeft, is de ziekte moeilijk te herkennen. Ook soms voor huisartsen. De huisarts zal je doorsturen naar een neuroloog.</a:t>
            </a:r>
          </a:p>
          <a:p>
            <a:r>
              <a:rPr lang="nl-NL" dirty="0"/>
              <a:t>Die stelt de diagnose vast. Om het echt helemaal zeker te weten maakt deze soms een hersenscan.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6</a:t>
            </a:fld>
            <a:endParaRPr lang="nl-NL"/>
          </a:p>
        </p:txBody>
      </p:sp>
    </p:spTree>
    <p:extLst>
      <p:ext uri="{BB962C8B-B14F-4D97-AF65-F5344CB8AC3E}">
        <p14:creationId xmlns:p14="http://schemas.microsoft.com/office/powerpoint/2010/main" val="83259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laten zien welke problemen mensen met </a:t>
            </a:r>
            <a:r>
              <a:rPr lang="nl-NL" dirty="0" err="1"/>
              <a:t>parkinson</a:t>
            </a:r>
            <a:r>
              <a:rPr lang="nl-NL" dirty="0"/>
              <a:t> kunnen hebben in het dagelijks leven, laat je nu een film zien. Deze meneer heeft </a:t>
            </a:r>
            <a:r>
              <a:rPr lang="nl-NL" dirty="0" err="1"/>
              <a:t>parkinson</a:t>
            </a:r>
            <a:r>
              <a:rPr lang="nl-NL" dirty="0"/>
              <a:t>. Je ziet hem eerst in de gang van het ziekenhuis, waar hij met hulp van zijn therapeut, probeert te lopen. Je ziet dat dat heel moeilijk gaat. </a:t>
            </a:r>
          </a:p>
          <a:p>
            <a:r>
              <a:rPr lang="nl-NL" dirty="0"/>
              <a:t>Hij staat als het ware vastgeplakt aan de grond. Om hem te helpen zet de therapeut een voet vóór zijn voeten neer. Dat helpt hem, het is alsof hij ergens overheen moet stappen. En dan lukt het wel om de eerste stap te zetten.</a:t>
            </a:r>
          </a:p>
          <a:p>
            <a:r>
              <a:rPr lang="nl-NL" dirty="0"/>
              <a:t>Hierbij kun je een uitstapje maken naar hulpmiddelen zoals de rollator met lichtstreep waar je overheen moet stappen, of tape op de vloer in kleine huizen.</a:t>
            </a:r>
          </a:p>
          <a:p>
            <a:r>
              <a:rPr lang="nl-NL" dirty="0"/>
              <a:t>In het tweede filmpje zit dezelfde man op de fiets. Je ziet dat hij dit heel makkelijk doet. Tot het moment dat hij afstapt. Dan staat hij weer vast.</a:t>
            </a:r>
          </a:p>
          <a:p>
            <a:r>
              <a:rPr lang="nl-NL" dirty="0"/>
              <a:t> </a:t>
            </a:r>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7</a:t>
            </a:fld>
            <a:endParaRPr lang="nl-NL"/>
          </a:p>
        </p:txBody>
      </p:sp>
    </p:spTree>
    <p:extLst>
      <p:ext uri="{BB962C8B-B14F-4D97-AF65-F5344CB8AC3E}">
        <p14:creationId xmlns:p14="http://schemas.microsoft.com/office/powerpoint/2010/main" val="285838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deze uitleg: kent u iemand in uw omgeving die de ziekte van P heeft?</a:t>
            </a:r>
          </a:p>
          <a:p>
            <a:r>
              <a:rPr lang="nl-NL" dirty="0"/>
              <a:t>Leg uit dat we graag in contact komen, via het bovenstaande mailadres. Omdat we graag willen weten waar behoefte aan is, zodat we ons aanbod kunnen aanpassen aan de wensen van mensen met de ziekte van Parkinson en hun naasten.</a:t>
            </a:r>
          </a:p>
          <a:p>
            <a:endParaRPr lang="nl-NL" dirty="0"/>
          </a:p>
          <a:p>
            <a:r>
              <a:rPr lang="nl-NL" dirty="0"/>
              <a:t>Want wat is de Parkinson Vereniging en wat doen we voor mensen met Parkinson? Start het filmpje in de volgende sheet.</a:t>
            </a:r>
          </a:p>
          <a:p>
            <a:endParaRPr lang="nl-NL" dirty="0"/>
          </a:p>
        </p:txBody>
      </p:sp>
      <p:sp>
        <p:nvSpPr>
          <p:cNvPr id="4" name="Tijdelijke aanduiding voor dianummer 3"/>
          <p:cNvSpPr>
            <a:spLocks noGrp="1"/>
          </p:cNvSpPr>
          <p:nvPr>
            <p:ph type="sldNum" sz="quarter" idx="5"/>
          </p:nvPr>
        </p:nvSpPr>
        <p:spPr/>
        <p:txBody>
          <a:bodyPr/>
          <a:lstStyle/>
          <a:p>
            <a:fld id="{3130053E-A03D-43A9-BF17-8005C54DCCBD}" type="slidenum">
              <a:rPr lang="nl-NL" smtClean="0"/>
              <a:t>8</a:t>
            </a:fld>
            <a:endParaRPr lang="nl-NL"/>
          </a:p>
        </p:txBody>
      </p:sp>
    </p:spTree>
    <p:extLst>
      <p:ext uri="{BB962C8B-B14F-4D97-AF65-F5344CB8AC3E}">
        <p14:creationId xmlns:p14="http://schemas.microsoft.com/office/powerpoint/2010/main" val="353442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hlinkClick r:id="rId3"/>
              </a:rPr>
              <a:t>Https://www.youtube.com/watch?v=Ql0CWMmKxdE</a:t>
            </a:r>
            <a:r>
              <a:rPr lang="nl-NL" alt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Dit filmpje geeft een korte indruk van wat de Parkinson Vereniging doet, wat de vereniging kan betekenen voor mensen met de ziekte van P en hun familie/naasten</a:t>
            </a:r>
          </a:p>
        </p:txBody>
      </p:sp>
      <p:sp>
        <p:nvSpPr>
          <p:cNvPr id="4" name="Tijdelijke aanduiding voor dianummer 3"/>
          <p:cNvSpPr>
            <a:spLocks noGrp="1"/>
          </p:cNvSpPr>
          <p:nvPr>
            <p:ph type="sldNum" sz="quarter" idx="5"/>
          </p:nvPr>
        </p:nvSpPr>
        <p:spPr/>
        <p:txBody>
          <a:bodyPr/>
          <a:lstStyle/>
          <a:p>
            <a:fld id="{5066CF63-AE84-43AD-9E56-B9BB7BE887BA}" type="slidenum">
              <a:rPr lang="nl-NL" smtClean="0"/>
              <a:t>9</a:t>
            </a:fld>
            <a:endParaRPr lang="nl-NL"/>
          </a:p>
        </p:txBody>
      </p:sp>
    </p:spTree>
    <p:extLst>
      <p:ext uri="{BB962C8B-B14F-4D97-AF65-F5344CB8AC3E}">
        <p14:creationId xmlns:p14="http://schemas.microsoft.com/office/powerpoint/2010/main" val="392633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81D9C-E615-8144-B55F-BEF929849F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836426-6415-6640-AFD0-F77D49BA71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8BDF9C-5487-1247-819D-2C77D7730158}"/>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ED7A92C6-ECA0-2842-AD5A-62A50CC85E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AF3931-C10C-B24F-BD87-05D104FF3C74}"/>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399751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2A4AF-8259-6644-858F-3B2378B274B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3EDD889-487D-854B-A672-C38D581299C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F70D1A-28ED-924C-9182-43BEE86E70D5}"/>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C73D8F9A-E7E1-C14E-97D0-E1578E2235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C2C3AF-1751-0F4D-8D02-E5784D5E6000}"/>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389674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C28F03-3FA4-FB4E-958E-2DE9F6550DD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EAE8B66-1DAB-2A43-9B1E-7E740920492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14590F-7ED7-6E43-8766-400CB6B80524}"/>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CB3EB2AB-31E3-F246-9B2A-092F1D42FB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D19FF4-5415-4640-9FE3-3502E245C64A}"/>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175297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193A6-E33F-8E40-88CA-29E18E73933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AB8DC-A9F5-3D48-B1CF-ED132276D8E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7D8844C-EDB9-5D46-8E2D-5C246C9C6975}"/>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FE0BB432-12D3-754D-9EB9-7ECA960667F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A28B24-AC7E-B543-AD78-AA957B5D37CA}"/>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89942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B945-0A5D-0E48-9127-2F8D7A31811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93DCC3D-0990-7449-AEDA-4C4F1A2D8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003CFC3-6A64-0947-86F3-FEF2AFF8D0EB}"/>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DC4EC55B-7B36-4F4B-AEB4-FFD3ED64A5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2AE5A8-BBE6-D846-A587-472A03979E2A}"/>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324881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92234-DF0B-004C-AE9C-A012F9603B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24EF296-DE3E-754C-858E-343784106C3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8F94478-C914-5944-99BE-A52616C90A2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E16F466-DCD4-4443-9801-02019F54F809}"/>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DA5EAB8C-5005-0F45-A191-A435D81439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45690E-B5CD-D94E-BFFA-754D5D02F76B}"/>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66311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7FDB0-3367-B84A-A109-9156FEDDE05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8D23ED-2AB8-6F4C-86B9-5E4EE60ABD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C3180F3-070F-1347-BFEB-E9BCEC5857E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FDC38B-A166-9D47-AFBD-064B22720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9C20264-9742-FF41-95F8-354693B9418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51DFD72-F8C2-ED41-BA95-A94365EAB983}"/>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8" name="Tijdelijke aanduiding voor voettekst 7">
            <a:extLst>
              <a:ext uri="{FF2B5EF4-FFF2-40B4-BE49-F238E27FC236}">
                <a16:creationId xmlns:a16="http://schemas.microsoft.com/office/drawing/2014/main" id="{94CDC8EB-AB39-124B-AFA1-34EE4DB8CD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8B3A5B4-DB33-2F43-835C-FA2544320F12}"/>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94290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88BF7-8949-DF42-B28E-C4A202EBC2C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E183466-F4F1-1C4B-AA0F-BC9B8D2129C0}"/>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4" name="Tijdelijke aanduiding voor voettekst 3">
            <a:extLst>
              <a:ext uri="{FF2B5EF4-FFF2-40B4-BE49-F238E27FC236}">
                <a16:creationId xmlns:a16="http://schemas.microsoft.com/office/drawing/2014/main" id="{A72D3A59-4675-F14F-B04B-4BA4B0B1050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4F50EA1-CE01-9F4C-830C-47DAD8C4C1B7}"/>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354677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B829BF-9E97-EB4A-B8C4-B1AF53C4D306}"/>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3" name="Tijdelijke aanduiding voor voettekst 2">
            <a:extLst>
              <a:ext uri="{FF2B5EF4-FFF2-40B4-BE49-F238E27FC236}">
                <a16:creationId xmlns:a16="http://schemas.microsoft.com/office/drawing/2014/main" id="{9533EA70-B9D8-7645-A624-C21E3704763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9C5B025-0E6D-C24B-B0D7-7B2761F43707}"/>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239444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7299D-0B4B-754D-BFB8-630292F867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7C1A8E-5560-BD43-B8FD-83AB2E0A2E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E35FF0F-4C02-DA4D-9EFE-A09342142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84F257-A76D-1B4D-AD5A-2306A6F2E6C1}"/>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639ABC04-E477-CD43-BF89-2378C84FC8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E5A3F26-15DA-7743-958F-4EC3C1A099FD}"/>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353689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39DD1-5B40-1C4D-8C1A-00A04B22B6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BD3F4C3-7B43-D141-BEB8-30C8E990F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9014D679-4585-5147-BE7D-B3088A105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520AA0-A5EB-574F-8617-CBB76B1826A4}"/>
              </a:ext>
            </a:extLst>
          </p:cNvPr>
          <p:cNvSpPr>
            <a:spLocks noGrp="1"/>
          </p:cNvSpPr>
          <p:nvPr>
            <p:ph type="dt" sz="half" idx="10"/>
          </p:nvPr>
        </p:nvSpPr>
        <p:spPr/>
        <p:txBody>
          <a:bodyPr/>
          <a:lstStyle/>
          <a:p>
            <a:fld id="{989C2AFE-E642-4947-860B-A2A56E7CAE82}"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5F324910-247B-1847-AC55-5B3FD49A982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175F39-0D52-0E4A-9BE3-09F7F31C19F8}"/>
              </a:ext>
            </a:extLst>
          </p:cNvPr>
          <p:cNvSpPr>
            <a:spLocks noGrp="1"/>
          </p:cNvSpPr>
          <p:nvPr>
            <p:ph type="sldNum" sz="quarter" idx="12"/>
          </p:nvPr>
        </p:nvSpPr>
        <p:spPr/>
        <p:txBody>
          <a:bodyPr/>
          <a:lstStyle/>
          <a:p>
            <a:fld id="{01815017-B1C9-524F-8FA9-C4E4A10AE78C}" type="slidenum">
              <a:rPr lang="nl-NL" smtClean="0"/>
              <a:t>‹nr.›</a:t>
            </a:fld>
            <a:endParaRPr lang="nl-NL"/>
          </a:p>
        </p:txBody>
      </p:sp>
    </p:spTree>
    <p:extLst>
      <p:ext uri="{BB962C8B-B14F-4D97-AF65-F5344CB8AC3E}">
        <p14:creationId xmlns:p14="http://schemas.microsoft.com/office/powerpoint/2010/main" val="410773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D417A8D-57B4-4C4B-929D-3CA728B5F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190E22-59C5-D644-90AE-8FB532F15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190BD9-C08D-4E4F-A5A2-375A4CE584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C2AFE-E642-4947-860B-A2A56E7CAE82}"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2E7D51F1-7CDD-B34E-91B8-AA239F534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4463F2E-7D85-8E46-A1B0-FC423D600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15017-B1C9-524F-8FA9-C4E4A10AE78C}" type="slidenum">
              <a:rPr lang="nl-NL" smtClean="0"/>
              <a:t>‹nr.›</a:t>
            </a:fld>
            <a:endParaRPr lang="nl-NL"/>
          </a:p>
        </p:txBody>
      </p:sp>
    </p:spTree>
    <p:extLst>
      <p:ext uri="{BB962C8B-B14F-4D97-AF65-F5344CB8AC3E}">
        <p14:creationId xmlns:p14="http://schemas.microsoft.com/office/powerpoint/2010/main" val="104575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iframe%20width=%22640%22%20height=%22360%22%20src=%22https:/www.youtube.com/embed/Q3vuRwObjeE%22%20title=%22De%20ziekte%20van%20Parkinson%20-%20Animatie%22%20frameborder=%220%22%20allow=%22accelerometer;%20autoplay;%20clipboard-write;%20encrypted-media;%20gyroscope;%20picture-in-picture;%20web-share%22%20referrerpolicy=%22strict-origin-when-cross-origin%22%20allowfullscreen%3e%3c/iframe" TargetMode="External"/><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https://www.youtube.com/embed/Q3vuRwObjeE?feature=oembed" TargetMode="External"/><Relationship Id="rId6" Type="http://schemas.openxmlformats.org/officeDocument/2006/relationships/image" Target="../media/image3.png"/><Relationship Id="rId5" Type="http://schemas.openxmlformats.org/officeDocument/2006/relationships/hyperlink" Target="https://www.youtube.com/watch?v=Q3vuRwObjeE" TargetMode="Externa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https://www.youtube.com/embed/zPkP-0gbLyk?feature=oembed" TargetMode="External"/><Relationship Id="rId1" Type="http://schemas.openxmlformats.org/officeDocument/2006/relationships/video" Target="https://www.youtube.com/embed/Q3vuRwObjeE?feature=oembed" TargetMode="External"/><Relationship Id="rId6" Type="http://schemas.openxmlformats.org/officeDocument/2006/relationships/hyperlink" Target="https://www.youtube.com/watch?v=Q3vuRwObjeE" TargetMode="External"/><Relationship Id="rId5" Type="http://schemas.openxmlformats.org/officeDocument/2006/relationships/image" Target="../media/image2.emf"/><Relationship Id="rId4" Type="http://schemas.openxmlformats.org/officeDocument/2006/relationships/notesSlide" Target="../notesSlides/notesSlide4.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www.youtube.com/embed/aaY3gz5tJSk?feature=oembed"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iframe%20width=%22640%22%20height=%22360%22%20src=%22https:/www.youtube.com/embed/Q3vuRwObjeE%22%20title=%22De%20ziekte%20van%20Parkinson%20-%20Animatie%22%20frameborder=%220%22%20allow=%22accelerometer;%20autoplay;%20clipboard-write;%20encrypted-media;%20gyroscope;%20picture-in-picture;%20web-share%22%20referrerpolicy=%22strict-origin-when-cross-origin%22%20allowfullscreen%3e%3c/ifram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Ql0CWMmKxdE?feature=oembed" TargetMode="External"/><Relationship Id="rId5" Type="http://schemas.openxmlformats.org/officeDocument/2006/relationships/image" Target="../media/image10.jpe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5FFCCCA-111F-9047-94D2-B5D6B7B44642}"/>
              </a:ext>
            </a:extLst>
          </p:cNvPr>
          <p:cNvPicPr>
            <a:picLocks noGrp="1" noChangeAspect="1"/>
          </p:cNvPicPr>
          <p:nvPr>
            <p:ph idx="1"/>
          </p:nvPr>
        </p:nvPicPr>
        <p:blipFill>
          <a:blip r:embed="rId3"/>
          <a:stretch>
            <a:fillRect/>
          </a:stretch>
        </p:blipFill>
        <p:spPr>
          <a:xfrm>
            <a:off x="-12000" y="0"/>
            <a:ext cx="12204000" cy="6864750"/>
          </a:xfrm>
        </p:spPr>
      </p:pic>
      <p:sp>
        <p:nvSpPr>
          <p:cNvPr id="2" name="Titel 1">
            <a:extLst>
              <a:ext uri="{FF2B5EF4-FFF2-40B4-BE49-F238E27FC236}">
                <a16:creationId xmlns:a16="http://schemas.microsoft.com/office/drawing/2014/main" id="{B0097DCE-CDF5-BA49-960E-36B2418B6DE0}"/>
              </a:ext>
            </a:extLst>
          </p:cNvPr>
          <p:cNvSpPr>
            <a:spLocks noGrp="1"/>
          </p:cNvSpPr>
          <p:nvPr>
            <p:ph type="title"/>
          </p:nvPr>
        </p:nvSpPr>
        <p:spPr>
          <a:xfrm>
            <a:off x="838200" y="4294574"/>
            <a:ext cx="10515600" cy="1325563"/>
          </a:xfrm>
        </p:spPr>
        <p:txBody>
          <a:bodyPr/>
          <a:lstStyle/>
          <a:p>
            <a:pPr algn="ctr"/>
            <a:r>
              <a:rPr lang="nl-NL" dirty="0">
                <a:solidFill>
                  <a:schemeClr val="bg1"/>
                </a:solidFill>
              </a:rPr>
              <a:t>Maak kennis met de Parkinson Vereniging</a:t>
            </a:r>
          </a:p>
        </p:txBody>
      </p:sp>
    </p:spTree>
    <p:extLst>
      <p:ext uri="{BB962C8B-B14F-4D97-AF65-F5344CB8AC3E}">
        <p14:creationId xmlns:p14="http://schemas.microsoft.com/office/powerpoint/2010/main" val="426481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C424A6CA-4B2E-4A2E-8A7E-93AD6607CBE0}"/>
              </a:ext>
            </a:extLst>
          </p:cNvPr>
          <p:cNvSpPr txBox="1"/>
          <p:nvPr/>
        </p:nvSpPr>
        <p:spPr>
          <a:xfrm>
            <a:off x="982133" y="1525072"/>
            <a:ext cx="10329333" cy="830997"/>
          </a:xfrm>
          <a:prstGeom prst="rect">
            <a:avLst/>
          </a:prstGeom>
          <a:noFill/>
        </p:spPr>
        <p:txBody>
          <a:bodyPr wrap="square">
            <a:spAutoFit/>
          </a:bodyPr>
          <a:lstStyle/>
          <a:p>
            <a:r>
              <a:rPr lang="nl-NL" altLang="nl-NL" sz="2400" dirty="0"/>
              <a:t>…voor mensen met de ziekte van Parkinson of een vorm van parkinsonisme en hun naasten?</a:t>
            </a:r>
            <a:endParaRPr lang="nl-NL" sz="2400" dirty="0"/>
          </a:p>
        </p:txBody>
      </p:sp>
      <p:sp>
        <p:nvSpPr>
          <p:cNvPr id="2" name="Titel 1">
            <a:extLst>
              <a:ext uri="{FF2B5EF4-FFF2-40B4-BE49-F238E27FC236}">
                <a16:creationId xmlns:a16="http://schemas.microsoft.com/office/drawing/2014/main" id="{3B1DA88A-78B0-4708-8837-FF0FC2FD093B}"/>
              </a:ext>
            </a:extLst>
          </p:cNvPr>
          <p:cNvSpPr>
            <a:spLocks noGrp="1"/>
          </p:cNvSpPr>
          <p:nvPr>
            <p:ph type="title"/>
          </p:nvPr>
        </p:nvSpPr>
        <p:spPr/>
        <p:txBody>
          <a:bodyPr/>
          <a:lstStyle/>
          <a:p>
            <a:r>
              <a:rPr lang="nl-NL" dirty="0"/>
              <a:t>Wat kan de Parkinson Vereniging betekenen…</a:t>
            </a:r>
          </a:p>
        </p:txBody>
      </p:sp>
      <p:pic>
        <p:nvPicPr>
          <p:cNvPr id="6" name="Afbeelding 5" descr="Afbeelding met kleding, persoon, meubels, tafel&#10;&#10;Automatisch gegenereerde beschrijving">
            <a:extLst>
              <a:ext uri="{FF2B5EF4-FFF2-40B4-BE49-F238E27FC236}">
                <a16:creationId xmlns:a16="http://schemas.microsoft.com/office/drawing/2014/main" id="{7881E690-639A-2829-4843-E18444747142}"/>
              </a:ext>
            </a:extLst>
          </p:cNvPr>
          <p:cNvPicPr>
            <a:picLocks noChangeAspect="1"/>
          </p:cNvPicPr>
          <p:nvPr/>
        </p:nvPicPr>
        <p:blipFill>
          <a:blip r:embed="rId3"/>
          <a:stretch>
            <a:fillRect/>
          </a:stretch>
        </p:blipFill>
        <p:spPr>
          <a:xfrm>
            <a:off x="6096000" y="2944350"/>
            <a:ext cx="4899377" cy="3115163"/>
          </a:xfrm>
          <a:prstGeom prst="rect">
            <a:avLst/>
          </a:prstGeom>
        </p:spPr>
      </p:pic>
    </p:spTree>
    <p:extLst>
      <p:ext uri="{BB962C8B-B14F-4D97-AF65-F5344CB8AC3E}">
        <p14:creationId xmlns:p14="http://schemas.microsoft.com/office/powerpoint/2010/main" val="69537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DC0053C1-94F1-49B9-99CF-DF723B41C370}"/>
              </a:ext>
            </a:extLst>
          </p:cNvPr>
          <p:cNvSpPr>
            <a:spLocks noGrp="1"/>
          </p:cNvSpPr>
          <p:nvPr>
            <p:ph type="title"/>
          </p:nvPr>
        </p:nvSpPr>
        <p:spPr/>
        <p:txBody>
          <a:bodyPr/>
          <a:lstStyle/>
          <a:p>
            <a:r>
              <a:rPr lang="nl-NL" dirty="0"/>
              <a:t>Kernactiviteiten van de Parkinson Vereniging</a:t>
            </a:r>
          </a:p>
        </p:txBody>
      </p:sp>
      <p:sp>
        <p:nvSpPr>
          <p:cNvPr id="5" name="Tekstvak 4">
            <a:extLst>
              <a:ext uri="{FF2B5EF4-FFF2-40B4-BE49-F238E27FC236}">
                <a16:creationId xmlns:a16="http://schemas.microsoft.com/office/drawing/2014/main" id="{9503BEBF-4C6B-4996-89CF-B60D4FFABF62}"/>
              </a:ext>
            </a:extLst>
          </p:cNvPr>
          <p:cNvSpPr txBox="1"/>
          <p:nvPr/>
        </p:nvSpPr>
        <p:spPr>
          <a:xfrm>
            <a:off x="838200" y="1453147"/>
            <a:ext cx="6094520" cy="4247317"/>
          </a:xfrm>
          <a:prstGeom prst="rect">
            <a:avLst/>
          </a:prstGeom>
          <a:noFill/>
        </p:spPr>
        <p:txBody>
          <a:bodyPr wrap="square">
            <a:spAutoFit/>
          </a:bodyPr>
          <a:lstStyle/>
          <a:p>
            <a:pPr marL="0" indent="0" algn="just">
              <a:defRPr/>
            </a:pPr>
            <a:r>
              <a:rPr lang="nl-NL" altLang="nl-NL" sz="2400" dirty="0">
                <a:ea typeface="+mn-ea"/>
              </a:rPr>
              <a:t>De Parkinson Vereniging is er voor mensen met de ziekte van Parkinson of een parkinsonisme en hun naasten.</a:t>
            </a:r>
          </a:p>
          <a:p>
            <a:pPr algn="just">
              <a:defRPr/>
            </a:pPr>
            <a:endParaRPr lang="nl-NL" altLang="nl-NL" sz="2400" dirty="0">
              <a:ea typeface="+mn-ea"/>
            </a:endParaRPr>
          </a:p>
          <a:p>
            <a:pPr marL="342900" indent="-342900">
              <a:buFont typeface="Arial" panose="020B0604020202020204" pitchFamily="34" charset="0"/>
              <a:buChar char="•"/>
              <a:defRPr/>
            </a:pPr>
            <a:r>
              <a:rPr lang="nl-NL" altLang="nl-NL" sz="2400" dirty="0">
                <a:ea typeface="+mn-ea"/>
              </a:rPr>
              <a:t>Betrouwbare informatie</a:t>
            </a:r>
          </a:p>
          <a:p>
            <a:pPr marL="342900" indent="-342900">
              <a:buFont typeface="Arial" panose="020B0604020202020204" pitchFamily="34" charset="0"/>
              <a:buChar char="•"/>
              <a:defRPr/>
            </a:pPr>
            <a:r>
              <a:rPr lang="nl-NL" altLang="nl-NL" sz="2400" dirty="0">
                <a:ea typeface="+mn-ea"/>
              </a:rPr>
              <a:t>Belangenbehartiging</a:t>
            </a:r>
          </a:p>
          <a:p>
            <a:pPr marL="342900" indent="-342900">
              <a:buFont typeface="Arial" panose="020B0604020202020204" pitchFamily="34" charset="0"/>
              <a:buChar char="•"/>
              <a:defRPr/>
            </a:pPr>
            <a:r>
              <a:rPr lang="nl-NL" altLang="nl-NL" sz="2400" dirty="0">
                <a:ea typeface="+mn-ea"/>
              </a:rPr>
              <a:t>Elkaar ontmoeten en ervaringen delen</a:t>
            </a:r>
          </a:p>
          <a:p>
            <a:pPr marL="342900" indent="-342900">
              <a:buFont typeface="Arial" panose="020B0604020202020204" pitchFamily="34" charset="0"/>
              <a:buChar char="•"/>
              <a:defRPr/>
            </a:pPr>
            <a:r>
              <a:rPr lang="nl-NL" altLang="nl-NL" sz="2400" dirty="0"/>
              <a:t>Patiënten denken mee in o</a:t>
            </a:r>
            <a:r>
              <a:rPr lang="nl-NL" altLang="nl-NL" sz="2400" dirty="0">
                <a:ea typeface="+mn-ea"/>
              </a:rPr>
              <a:t>nderzoek en ontwikkeling</a:t>
            </a:r>
            <a:endParaRPr lang="nl-NL" sz="1800" dirty="0"/>
          </a:p>
          <a:p>
            <a:pPr marL="342900" indent="-342900" algn="just">
              <a:buFont typeface="Wingdings" panose="05000000000000000000" pitchFamily="2" charset="2"/>
              <a:buChar char="Ø"/>
              <a:defRPr/>
            </a:pPr>
            <a:endParaRPr lang="nl-NL" sz="1800" dirty="0">
              <a:ea typeface="+mn-ea"/>
            </a:endParaRPr>
          </a:p>
          <a:p>
            <a:pPr algn="just">
              <a:defRPr/>
            </a:pPr>
            <a:endParaRPr lang="nl-NL" sz="1800" dirty="0"/>
          </a:p>
          <a:p>
            <a:pPr algn="just">
              <a:defRPr/>
            </a:pPr>
            <a:endParaRPr lang="nl-NL" dirty="0">
              <a:ea typeface="+mn-ea"/>
            </a:endParaRPr>
          </a:p>
        </p:txBody>
      </p:sp>
      <p:pic>
        <p:nvPicPr>
          <p:cNvPr id="4" name="Afbeelding 3" descr="Afbeelding met kleding, persoon, overdekt, meubels&#10;&#10;Automatisch gegenereerde beschrijving">
            <a:extLst>
              <a:ext uri="{FF2B5EF4-FFF2-40B4-BE49-F238E27FC236}">
                <a16:creationId xmlns:a16="http://schemas.microsoft.com/office/drawing/2014/main" id="{9A60EF2D-0E67-3D37-BB52-CE11C4A569EA}"/>
              </a:ext>
            </a:extLst>
          </p:cNvPr>
          <p:cNvPicPr>
            <a:picLocks noChangeAspect="1"/>
          </p:cNvPicPr>
          <p:nvPr/>
        </p:nvPicPr>
        <p:blipFill>
          <a:blip r:embed="rId4"/>
          <a:stretch>
            <a:fillRect/>
          </a:stretch>
        </p:blipFill>
        <p:spPr>
          <a:xfrm>
            <a:off x="7266940" y="2831624"/>
            <a:ext cx="4358640" cy="2905760"/>
          </a:xfrm>
          <a:prstGeom prst="rect">
            <a:avLst/>
          </a:prstGeom>
        </p:spPr>
      </p:pic>
    </p:spTree>
    <p:extLst>
      <p:ext uri="{BB962C8B-B14F-4D97-AF65-F5344CB8AC3E}">
        <p14:creationId xmlns:p14="http://schemas.microsoft.com/office/powerpoint/2010/main" val="171914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7D9825BD-130E-4A2A-90A4-60DDD02C2F28}"/>
              </a:ext>
            </a:extLst>
          </p:cNvPr>
          <p:cNvSpPr>
            <a:spLocks noGrp="1"/>
          </p:cNvSpPr>
          <p:nvPr>
            <p:ph type="title"/>
          </p:nvPr>
        </p:nvSpPr>
        <p:spPr/>
        <p:txBody>
          <a:bodyPr/>
          <a:lstStyle/>
          <a:p>
            <a:r>
              <a:rPr lang="nl-NL" dirty="0"/>
              <a:t>Informatievoorziening</a:t>
            </a:r>
          </a:p>
        </p:txBody>
      </p:sp>
      <p:pic>
        <p:nvPicPr>
          <p:cNvPr id="4" name="Afbeelding 3" descr="Afbeelding met tekst, krant, schermafbeelding&#10;&#10;Automatisch gegenereerde beschrijving">
            <a:extLst>
              <a:ext uri="{FF2B5EF4-FFF2-40B4-BE49-F238E27FC236}">
                <a16:creationId xmlns:a16="http://schemas.microsoft.com/office/drawing/2014/main" id="{9EAC98D1-67B7-4648-AFA2-6CC54E142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874" y="3224452"/>
            <a:ext cx="3153438" cy="3240000"/>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F16DF42E-9449-47BE-A07A-981E4C204CD9}"/>
              </a:ext>
            </a:extLst>
          </p:cNvPr>
          <p:cNvSpPr txBox="1"/>
          <p:nvPr/>
        </p:nvSpPr>
        <p:spPr>
          <a:xfrm>
            <a:off x="818444" y="1455648"/>
            <a:ext cx="10535356" cy="1200329"/>
          </a:xfrm>
          <a:prstGeom prst="rect">
            <a:avLst/>
          </a:prstGeom>
          <a:noFill/>
        </p:spPr>
        <p:txBody>
          <a:bodyPr wrap="square">
            <a:spAutoFit/>
          </a:bodyPr>
          <a:lstStyle/>
          <a:p>
            <a:pPr marL="342900" indent="-342900" algn="just">
              <a:buFont typeface="Arial" panose="020B0604020202020204" pitchFamily="34" charset="0"/>
              <a:buChar char="•"/>
              <a:defRPr/>
            </a:pPr>
            <a:r>
              <a:rPr lang="nl-NL" altLang="nl-NL" sz="2400" dirty="0">
                <a:ea typeface="Verdana" panose="020B0604030504040204" pitchFamily="34" charset="0"/>
              </a:rPr>
              <a:t>Betrouwbare informatie, gecheckt door artsen en altijd de laatste informatie over parkinson(ismen)</a:t>
            </a:r>
          </a:p>
          <a:p>
            <a:pPr marL="342900" indent="-342900" algn="just">
              <a:buFont typeface="Arial" panose="020B0604020202020204" pitchFamily="34" charset="0"/>
              <a:buChar char="•"/>
              <a:defRPr/>
            </a:pPr>
            <a:r>
              <a:rPr lang="nl-NL" altLang="nl-NL" sz="2400" dirty="0">
                <a:ea typeface="Verdana" panose="020B0604030504040204" pitchFamily="34" charset="0"/>
              </a:rPr>
              <a:t>Online en in folders, flyers en Parkinson Magazine</a:t>
            </a:r>
            <a:endParaRPr lang="nl-NL" sz="2400" dirty="0">
              <a:ea typeface="Verdana" panose="020B0604030504040204" pitchFamily="34" charset="0"/>
            </a:endParaRPr>
          </a:p>
        </p:txBody>
      </p:sp>
      <p:pic>
        <p:nvPicPr>
          <p:cNvPr id="7" name="Afbeelding 6" descr="Afbeelding met tekst, persoon&#10;&#10;Automatisch gegenereerde beschrijving">
            <a:extLst>
              <a:ext uri="{FF2B5EF4-FFF2-40B4-BE49-F238E27FC236}">
                <a16:creationId xmlns:a16="http://schemas.microsoft.com/office/drawing/2014/main" id="{47251134-C342-4D93-93CD-9E55C051F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813" y="3224452"/>
            <a:ext cx="2457776" cy="3240000"/>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121AF684-F0B6-D033-558C-9CDF0648E0B6}"/>
              </a:ext>
            </a:extLst>
          </p:cNvPr>
          <p:cNvPicPr>
            <a:picLocks noChangeAspect="1"/>
          </p:cNvPicPr>
          <p:nvPr/>
        </p:nvPicPr>
        <p:blipFill>
          <a:blip r:embed="rId6"/>
          <a:stretch>
            <a:fillRect/>
          </a:stretch>
        </p:blipFill>
        <p:spPr>
          <a:xfrm>
            <a:off x="4616042" y="3224452"/>
            <a:ext cx="2309144" cy="3247234"/>
          </a:xfrm>
          <a:prstGeom prst="rect">
            <a:avLst/>
          </a:prstGeom>
          <a:effectLst>
            <a:outerShdw blurRad="152400" dist="101600" algn="l" rotWithShape="0">
              <a:schemeClr val="tx1">
                <a:alpha val="40000"/>
              </a:schemeClr>
            </a:outerShdw>
          </a:effectLst>
        </p:spPr>
      </p:pic>
    </p:spTree>
    <p:extLst>
      <p:ext uri="{BB962C8B-B14F-4D97-AF65-F5344CB8AC3E}">
        <p14:creationId xmlns:p14="http://schemas.microsoft.com/office/powerpoint/2010/main" val="426678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687DD7DC-2DA5-4071-9702-82EB5041EE76}"/>
              </a:ext>
            </a:extLst>
          </p:cNvPr>
          <p:cNvSpPr>
            <a:spLocks noGrp="1"/>
          </p:cNvSpPr>
          <p:nvPr>
            <p:ph type="title"/>
          </p:nvPr>
        </p:nvSpPr>
        <p:spPr/>
        <p:txBody>
          <a:bodyPr/>
          <a:lstStyle/>
          <a:p>
            <a:r>
              <a:rPr lang="nl-NL" dirty="0"/>
              <a:t>Belangenbehartiging</a:t>
            </a:r>
          </a:p>
        </p:txBody>
      </p:sp>
      <p:pic>
        <p:nvPicPr>
          <p:cNvPr id="5" name="Picture 2" descr="Belangenbehartiging">
            <a:extLst>
              <a:ext uri="{FF2B5EF4-FFF2-40B4-BE49-F238E27FC236}">
                <a16:creationId xmlns:a16="http://schemas.microsoft.com/office/drawing/2014/main" id="{4F7B372F-AA9F-4636-B27E-A558645CD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707" y="3170366"/>
            <a:ext cx="5168348" cy="332250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E051BA0A-88A2-472A-B8F4-6EF7EDDE603C}"/>
              </a:ext>
            </a:extLst>
          </p:cNvPr>
          <p:cNvSpPr txBox="1"/>
          <p:nvPr/>
        </p:nvSpPr>
        <p:spPr>
          <a:xfrm>
            <a:off x="838201" y="1318840"/>
            <a:ext cx="10515599" cy="5262979"/>
          </a:xfrm>
          <a:prstGeom prst="rect">
            <a:avLst/>
          </a:prstGeom>
          <a:noFill/>
        </p:spPr>
        <p:txBody>
          <a:bodyPr wrap="square">
            <a:spAutoFit/>
          </a:bodyPr>
          <a:lstStyle/>
          <a:p>
            <a:pPr>
              <a:defRPr/>
            </a:pPr>
            <a:endParaRPr lang="nl-NL" altLang="nl-NL" sz="2400" dirty="0">
              <a:ea typeface="Verdana" panose="020B0604030504040204" pitchFamily="34" charset="0"/>
            </a:endParaRPr>
          </a:p>
          <a:p>
            <a:pPr marL="342900" indent="-342900">
              <a:buFont typeface="Wingdings" panose="05000000000000000000" pitchFamily="2" charset="2"/>
              <a:buChar char="Ø"/>
              <a:defRPr/>
            </a:pPr>
            <a:r>
              <a:rPr lang="nl-NL" altLang="nl-NL" sz="2400" dirty="0">
                <a:ea typeface="Verdana" panose="020B0604030504040204" pitchFamily="34" charset="0"/>
              </a:rPr>
              <a:t>In gesprek met de overheid, zorgverzekeraars, farmaceuten, zorgverleners</a:t>
            </a:r>
          </a:p>
          <a:p>
            <a:pPr marL="342900" indent="-342900">
              <a:buFont typeface="Wingdings" panose="05000000000000000000" pitchFamily="2" charset="2"/>
              <a:buChar char="Ø"/>
              <a:defRPr/>
            </a:pPr>
            <a:r>
              <a:rPr lang="nl-NL" altLang="nl-NL" sz="2400" dirty="0">
                <a:ea typeface="Verdana" panose="020B0604030504040204" pitchFamily="34" charset="0"/>
              </a:rPr>
              <a:t>Voorbeelden: </a:t>
            </a:r>
          </a:p>
          <a:p>
            <a:pPr marL="800100" lvl="1" indent="-342900">
              <a:buFont typeface="Arial" panose="020B0604020202020204" pitchFamily="34" charset="0"/>
              <a:buChar char="•"/>
              <a:defRPr/>
            </a:pPr>
            <a:r>
              <a:rPr lang="nl-NL" altLang="nl-NL" sz="2400" dirty="0">
                <a:ea typeface="Verdana" panose="020B0604030504040204" pitchFamily="34" charset="0"/>
              </a:rPr>
              <a:t>Nieuwe verpakking medicatie</a:t>
            </a:r>
          </a:p>
          <a:p>
            <a:pPr marL="800100" lvl="1" indent="-342900">
              <a:buFont typeface="Arial" panose="020B0604020202020204" pitchFamily="34" charset="0"/>
              <a:buChar char="•"/>
              <a:defRPr/>
            </a:pPr>
            <a:r>
              <a:rPr lang="nl-NL" altLang="nl-NL" sz="2400" dirty="0">
                <a:ea typeface="Verdana" panose="020B0604030504040204" pitchFamily="34" charset="0"/>
              </a:rPr>
              <a:t>Lobby i.v.m. capaciteit DBS-operaties</a:t>
            </a:r>
          </a:p>
          <a:p>
            <a:pPr marL="800100" lvl="1" indent="-342900">
              <a:buFont typeface="Arial" panose="020B0604020202020204" pitchFamily="34" charset="0"/>
              <a:buChar char="•"/>
              <a:defRPr/>
            </a:pPr>
            <a:r>
              <a:rPr lang="nl-NL" altLang="nl-NL" sz="2400" dirty="0">
                <a:ea typeface="Verdana" panose="020B0604030504040204" pitchFamily="34" charset="0"/>
              </a:rPr>
              <a:t>Meldpunt parkinson en pesticiden</a:t>
            </a:r>
          </a:p>
          <a:p>
            <a:pPr marL="800100" lvl="1" indent="-342900">
              <a:buFont typeface="Arial" panose="020B0604020202020204" pitchFamily="34" charset="0"/>
              <a:buChar char="•"/>
              <a:defRPr/>
            </a:pPr>
            <a:r>
              <a:rPr lang="nl-NL" altLang="nl-NL" sz="2400" dirty="0">
                <a:ea typeface="Verdana" panose="020B0604030504040204" pitchFamily="34" charset="0"/>
              </a:rPr>
              <a:t>Meldpunt medicijnleveringsproblemen</a:t>
            </a:r>
          </a:p>
          <a:p>
            <a:pPr marL="342900" indent="-342900">
              <a:buFont typeface="Wingdings" panose="05000000000000000000" pitchFamily="2" charset="2"/>
              <a:buChar char="Ø"/>
              <a:defRPr/>
            </a:pPr>
            <a:endParaRPr lang="nl-NL" sz="2400" dirty="0"/>
          </a:p>
          <a:p>
            <a:pPr marL="342900" indent="-342900">
              <a:buFont typeface="Wingdings" panose="05000000000000000000" pitchFamily="2" charset="2"/>
              <a:buChar char="Ø"/>
              <a:defRPr/>
            </a:pPr>
            <a:endParaRPr lang="nl-NL" sz="2400" dirty="0">
              <a:ea typeface="+mn-ea"/>
            </a:endParaRPr>
          </a:p>
          <a:p>
            <a:pPr marL="342900" indent="-342900">
              <a:buFont typeface="Wingdings" panose="05000000000000000000" pitchFamily="2" charset="2"/>
              <a:buChar char="Ø"/>
              <a:defRPr/>
            </a:pPr>
            <a:endParaRPr lang="nl-NL" sz="2400" dirty="0"/>
          </a:p>
          <a:p>
            <a:pPr marL="342900" indent="-342900">
              <a:buFont typeface="Wingdings" panose="05000000000000000000" pitchFamily="2" charset="2"/>
              <a:buChar char="Ø"/>
              <a:defRPr/>
            </a:pPr>
            <a:endParaRPr lang="nl-NL" sz="2400" dirty="0">
              <a:ea typeface="+mn-ea"/>
            </a:endParaRPr>
          </a:p>
          <a:p>
            <a:pPr marL="342900" indent="-342900">
              <a:buFont typeface="Wingdings" panose="05000000000000000000" pitchFamily="2" charset="2"/>
              <a:buChar char="Ø"/>
              <a:defRPr/>
            </a:pPr>
            <a:endParaRPr lang="nl-NL" sz="2400" dirty="0"/>
          </a:p>
          <a:p>
            <a:pPr marL="342900" indent="-342900">
              <a:buFont typeface="Wingdings" panose="05000000000000000000" pitchFamily="2" charset="2"/>
              <a:buChar char="Ø"/>
              <a:defRPr/>
            </a:pPr>
            <a:endParaRPr lang="nl-NL" sz="2400" dirty="0">
              <a:ea typeface="+mn-ea"/>
            </a:endParaRPr>
          </a:p>
          <a:p>
            <a:pPr>
              <a:defRPr/>
            </a:pPr>
            <a:endParaRPr lang="nl-NL" sz="2400" dirty="0"/>
          </a:p>
        </p:txBody>
      </p:sp>
    </p:spTree>
    <p:extLst>
      <p:ext uri="{BB962C8B-B14F-4D97-AF65-F5344CB8AC3E}">
        <p14:creationId xmlns:p14="http://schemas.microsoft.com/office/powerpoint/2010/main" val="94588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E20D001E-CC15-48BE-94EE-623A6299F786}"/>
              </a:ext>
            </a:extLst>
          </p:cNvPr>
          <p:cNvSpPr>
            <a:spLocks noGrp="1"/>
          </p:cNvSpPr>
          <p:nvPr>
            <p:ph type="title"/>
          </p:nvPr>
        </p:nvSpPr>
        <p:spPr/>
        <p:txBody>
          <a:bodyPr/>
          <a:lstStyle/>
          <a:p>
            <a:r>
              <a:rPr lang="nl-NL" dirty="0"/>
              <a:t>Ontmoetingen, kennis- en ervaring delen</a:t>
            </a:r>
          </a:p>
        </p:txBody>
      </p:sp>
      <p:pic>
        <p:nvPicPr>
          <p:cNvPr id="7" name="Afbeelding 6" descr="Afbeelding met tekst, Lettertype, Graphics, logo">
            <a:extLst>
              <a:ext uri="{FF2B5EF4-FFF2-40B4-BE49-F238E27FC236}">
                <a16:creationId xmlns:a16="http://schemas.microsoft.com/office/drawing/2014/main" id="{8B0C5F4C-C9EF-E859-2955-475A4BB567FA}"/>
              </a:ext>
            </a:extLst>
          </p:cNvPr>
          <p:cNvPicPr>
            <a:picLocks noChangeAspect="1"/>
          </p:cNvPicPr>
          <p:nvPr/>
        </p:nvPicPr>
        <p:blipFill>
          <a:blip r:embed="rId4"/>
          <a:stretch>
            <a:fillRect/>
          </a:stretch>
        </p:blipFill>
        <p:spPr>
          <a:xfrm>
            <a:off x="7335079" y="4226421"/>
            <a:ext cx="4497036" cy="2246614"/>
          </a:xfrm>
          <a:prstGeom prst="rect">
            <a:avLst/>
          </a:prstGeom>
        </p:spPr>
      </p:pic>
      <p:pic>
        <p:nvPicPr>
          <p:cNvPr id="9" name="Afbeelding 8" descr="Afbeelding met tekst, Lettertype, Graphics, schermopname">
            <a:extLst>
              <a:ext uri="{FF2B5EF4-FFF2-40B4-BE49-F238E27FC236}">
                <a16:creationId xmlns:a16="http://schemas.microsoft.com/office/drawing/2014/main" id="{62CB124A-DC2B-6BBD-7B27-B41740B75D46}"/>
              </a:ext>
            </a:extLst>
          </p:cNvPr>
          <p:cNvPicPr>
            <a:picLocks noChangeAspect="1"/>
          </p:cNvPicPr>
          <p:nvPr/>
        </p:nvPicPr>
        <p:blipFill>
          <a:blip r:embed="rId5"/>
          <a:stretch>
            <a:fillRect/>
          </a:stretch>
        </p:blipFill>
        <p:spPr>
          <a:xfrm>
            <a:off x="1096176" y="1594834"/>
            <a:ext cx="4658582" cy="2327319"/>
          </a:xfrm>
          <a:prstGeom prst="rect">
            <a:avLst/>
          </a:prstGeom>
        </p:spPr>
      </p:pic>
      <p:pic>
        <p:nvPicPr>
          <p:cNvPr id="11" name="Afbeelding 10">
            <a:extLst>
              <a:ext uri="{FF2B5EF4-FFF2-40B4-BE49-F238E27FC236}">
                <a16:creationId xmlns:a16="http://schemas.microsoft.com/office/drawing/2014/main" id="{8E9BCA74-A60C-9B9A-7A7D-93D8BDE64612}"/>
              </a:ext>
            </a:extLst>
          </p:cNvPr>
          <p:cNvPicPr>
            <a:picLocks noChangeAspect="1"/>
          </p:cNvPicPr>
          <p:nvPr/>
        </p:nvPicPr>
        <p:blipFill>
          <a:blip r:embed="rId6"/>
          <a:stretch>
            <a:fillRect/>
          </a:stretch>
        </p:blipFill>
        <p:spPr>
          <a:xfrm>
            <a:off x="0" y="4226421"/>
            <a:ext cx="7162810" cy="2266454"/>
          </a:xfrm>
          <a:prstGeom prst="rect">
            <a:avLst/>
          </a:prstGeom>
        </p:spPr>
      </p:pic>
      <p:pic>
        <p:nvPicPr>
          <p:cNvPr id="15" name="Afbeelding 14">
            <a:extLst>
              <a:ext uri="{FF2B5EF4-FFF2-40B4-BE49-F238E27FC236}">
                <a16:creationId xmlns:a16="http://schemas.microsoft.com/office/drawing/2014/main" id="{25D26072-EC73-C08F-81CE-D2FCBF422EDF}"/>
              </a:ext>
            </a:extLst>
          </p:cNvPr>
          <p:cNvPicPr>
            <a:picLocks noChangeAspect="1"/>
          </p:cNvPicPr>
          <p:nvPr/>
        </p:nvPicPr>
        <p:blipFill>
          <a:blip r:embed="rId7"/>
          <a:stretch>
            <a:fillRect/>
          </a:stretch>
        </p:blipFill>
        <p:spPr>
          <a:xfrm>
            <a:off x="5862142" y="1498982"/>
            <a:ext cx="6329858" cy="2519025"/>
          </a:xfrm>
          <a:prstGeom prst="rect">
            <a:avLst/>
          </a:prstGeom>
        </p:spPr>
      </p:pic>
    </p:spTree>
    <p:extLst>
      <p:ext uri="{BB962C8B-B14F-4D97-AF65-F5344CB8AC3E}">
        <p14:creationId xmlns:p14="http://schemas.microsoft.com/office/powerpoint/2010/main" val="302720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6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FFCF03F1-EFA8-491C-89BE-D1AC25D26B98}"/>
              </a:ext>
            </a:extLst>
          </p:cNvPr>
          <p:cNvSpPr>
            <a:spLocks noGrp="1"/>
          </p:cNvSpPr>
          <p:nvPr>
            <p:ph type="title"/>
          </p:nvPr>
        </p:nvSpPr>
        <p:spPr/>
        <p:txBody>
          <a:bodyPr/>
          <a:lstStyle/>
          <a:p>
            <a:r>
              <a:rPr lang="nl-NL" dirty="0"/>
              <a:t>Parkinson Academie </a:t>
            </a:r>
            <a:br>
              <a:rPr lang="nl-NL" dirty="0"/>
            </a:br>
            <a:r>
              <a:rPr lang="nl-NL" dirty="0"/>
              <a:t>cursussen om beter om te gaan met de ziekte</a:t>
            </a:r>
          </a:p>
        </p:txBody>
      </p:sp>
      <p:sp>
        <p:nvSpPr>
          <p:cNvPr id="4" name="Tekstvak 3">
            <a:extLst>
              <a:ext uri="{FF2B5EF4-FFF2-40B4-BE49-F238E27FC236}">
                <a16:creationId xmlns:a16="http://schemas.microsoft.com/office/drawing/2014/main" id="{6E08D911-0C66-4E62-B8EA-A93413F01EA0}"/>
              </a:ext>
            </a:extLst>
          </p:cNvPr>
          <p:cNvSpPr txBox="1"/>
          <p:nvPr/>
        </p:nvSpPr>
        <p:spPr>
          <a:xfrm>
            <a:off x="762541" y="2021679"/>
            <a:ext cx="10515600" cy="2677656"/>
          </a:xfrm>
          <a:prstGeom prst="rect">
            <a:avLst/>
          </a:prstGeom>
          <a:noFill/>
        </p:spPr>
        <p:txBody>
          <a:bodyPr wrap="square">
            <a:spAutoFit/>
          </a:bodyPr>
          <a:lstStyle/>
          <a:p>
            <a:pPr marL="342900" indent="-342900">
              <a:buFont typeface="Wingdings" panose="05000000000000000000" pitchFamily="2" charset="2"/>
              <a:buChar char="Ø"/>
            </a:pPr>
            <a:r>
              <a:rPr lang="nl-NL" altLang="nl-NL" sz="2400" dirty="0"/>
              <a:t>Wat is Parkinson? (korter dan 2 jaar diagnose)</a:t>
            </a:r>
          </a:p>
          <a:p>
            <a:pPr marL="342900" indent="-342900">
              <a:buFont typeface="Wingdings" panose="05000000000000000000" pitchFamily="2" charset="2"/>
              <a:buChar char="Ø"/>
            </a:pPr>
            <a:r>
              <a:rPr lang="nl-NL" altLang="nl-NL" sz="2400" dirty="0"/>
              <a:t>Landelijke </a:t>
            </a:r>
            <a:r>
              <a:rPr lang="nl-NL" altLang="nl-NL" sz="2400" dirty="0" err="1"/>
              <a:t>Parkinsonismendagen</a:t>
            </a:r>
            <a:r>
              <a:rPr lang="nl-NL" altLang="nl-NL" sz="2400" dirty="0"/>
              <a:t> (voor mensen met een parkinsonisme)</a:t>
            </a:r>
          </a:p>
          <a:p>
            <a:pPr marL="342900" indent="-342900">
              <a:buFont typeface="Wingdings" panose="05000000000000000000" pitchFamily="2" charset="2"/>
              <a:buChar char="Ø"/>
            </a:pPr>
            <a:r>
              <a:rPr lang="nl-NL" altLang="nl-NL" sz="2400" dirty="0"/>
              <a:t>Parkinson? Houd zelf de regie! (zelfmanagement, korter dan 2 jaar diagnose)</a:t>
            </a:r>
          </a:p>
          <a:p>
            <a:pPr marL="342900" indent="-342900">
              <a:buFont typeface="Wingdings" panose="05000000000000000000" pitchFamily="2" charset="2"/>
              <a:buChar char="Ø"/>
            </a:pPr>
            <a:r>
              <a:rPr lang="nl-NL" altLang="nl-NL" sz="2400" dirty="0"/>
              <a:t>Parkinson? Houd je aandacht erbij! (geheugentraining)</a:t>
            </a:r>
          </a:p>
          <a:p>
            <a:pPr marL="342900" indent="-342900">
              <a:buFont typeface="Wingdings" panose="05000000000000000000" pitchFamily="2" charset="2"/>
              <a:buChar char="Ø"/>
            </a:pPr>
            <a:r>
              <a:rPr lang="nl-NL" altLang="nl-NL" sz="2400" dirty="0"/>
              <a:t>Workshop Parkinson en Werk</a:t>
            </a:r>
          </a:p>
          <a:p>
            <a:pPr marL="342900" indent="-342900">
              <a:buFont typeface="Wingdings" panose="05000000000000000000" pitchFamily="2" charset="2"/>
              <a:buChar char="Ø"/>
            </a:pPr>
            <a:r>
              <a:rPr lang="nl-NL" altLang="nl-NL" sz="2400" dirty="0"/>
              <a:t>Workshop Parkinson(ismen) en de naasten</a:t>
            </a:r>
          </a:p>
          <a:p>
            <a:pPr marL="342900" indent="-342900">
              <a:buFont typeface="Wingdings" panose="05000000000000000000" pitchFamily="2" charset="2"/>
              <a:buChar char="Ø"/>
            </a:pPr>
            <a:r>
              <a:rPr lang="nl-NL" altLang="nl-NL" sz="2400" dirty="0"/>
              <a:t>Workshop Zullen we over de toekomst praten?</a:t>
            </a:r>
          </a:p>
        </p:txBody>
      </p:sp>
      <p:pic>
        <p:nvPicPr>
          <p:cNvPr id="6" name="Picture 2" descr="Het realiseren van een verandertraject: van offline naar online">
            <a:extLst>
              <a:ext uri="{FF2B5EF4-FFF2-40B4-BE49-F238E27FC236}">
                <a16:creationId xmlns:a16="http://schemas.microsoft.com/office/drawing/2014/main" id="{B6A28877-AE4A-4A41-9592-97FC93354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16" b="5347"/>
          <a:stretch/>
        </p:blipFill>
        <p:spPr bwMode="auto">
          <a:xfrm>
            <a:off x="7215080" y="4227334"/>
            <a:ext cx="4634208" cy="2089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3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EC609073-4AE0-45CF-A653-3A18CB3CDB78}"/>
              </a:ext>
            </a:extLst>
          </p:cNvPr>
          <p:cNvSpPr>
            <a:spLocks noGrp="1"/>
          </p:cNvSpPr>
          <p:nvPr>
            <p:ph type="title"/>
          </p:nvPr>
        </p:nvSpPr>
        <p:spPr/>
        <p:txBody>
          <a:bodyPr/>
          <a:lstStyle/>
          <a:p>
            <a:r>
              <a:rPr lang="nl-NL" dirty="0"/>
              <a:t>Onderzoek en ontwikkeling</a:t>
            </a:r>
          </a:p>
        </p:txBody>
      </p:sp>
      <p:sp>
        <p:nvSpPr>
          <p:cNvPr id="4" name="Tekstvak 3">
            <a:extLst>
              <a:ext uri="{FF2B5EF4-FFF2-40B4-BE49-F238E27FC236}">
                <a16:creationId xmlns:a16="http://schemas.microsoft.com/office/drawing/2014/main" id="{E313E9C0-A435-4863-813C-578A2C1D703D}"/>
              </a:ext>
            </a:extLst>
          </p:cNvPr>
          <p:cNvSpPr txBox="1"/>
          <p:nvPr/>
        </p:nvSpPr>
        <p:spPr>
          <a:xfrm>
            <a:off x="838200" y="1402509"/>
            <a:ext cx="10515600" cy="1200329"/>
          </a:xfrm>
          <a:prstGeom prst="rect">
            <a:avLst/>
          </a:prstGeom>
          <a:noFill/>
        </p:spPr>
        <p:txBody>
          <a:bodyPr wrap="square">
            <a:spAutoFit/>
          </a:bodyPr>
          <a:lstStyle/>
          <a:p>
            <a:pPr marL="342900" indent="-342900">
              <a:buFont typeface="Arial" panose="020B0604020202020204" pitchFamily="34" charset="0"/>
              <a:buChar char="•"/>
              <a:defRPr/>
            </a:pPr>
            <a:r>
              <a:rPr lang="nl-NL" sz="2400" dirty="0"/>
              <a:t>E</a:t>
            </a:r>
            <a:r>
              <a:rPr lang="nl-NL" sz="2400" dirty="0">
                <a:ea typeface="+mn-ea"/>
              </a:rPr>
              <a:t>r is elk jaar een bedrag beschikbaar voor onderzoek</a:t>
            </a:r>
          </a:p>
          <a:p>
            <a:pPr marL="342900" indent="-342900">
              <a:buFont typeface="Arial" panose="020B0604020202020204" pitchFamily="34" charset="0"/>
              <a:buChar char="•"/>
              <a:defRPr/>
            </a:pPr>
            <a:r>
              <a:rPr lang="nl-NL" sz="2400" dirty="0">
                <a:ea typeface="+mn-ea"/>
              </a:rPr>
              <a:t>Patiëntonderzoekers nemen deel aan onderzoeken</a:t>
            </a:r>
          </a:p>
          <a:p>
            <a:pPr marL="342900" indent="-342900">
              <a:buFont typeface="Arial" panose="020B0604020202020204" pitchFamily="34" charset="0"/>
              <a:buChar char="•"/>
              <a:defRPr/>
            </a:pPr>
            <a:r>
              <a:rPr lang="nl-NL" sz="2400" dirty="0">
                <a:ea typeface="+mn-ea"/>
              </a:rPr>
              <a:t>Op de koffie bij onderzoekers in Academische Centra</a:t>
            </a:r>
          </a:p>
        </p:txBody>
      </p:sp>
      <p:pic>
        <p:nvPicPr>
          <p:cNvPr id="6" name="Afbeelding 5">
            <a:extLst>
              <a:ext uri="{FF2B5EF4-FFF2-40B4-BE49-F238E27FC236}">
                <a16:creationId xmlns:a16="http://schemas.microsoft.com/office/drawing/2014/main" id="{A2072F14-F665-0DBE-B5AA-B6445A08BC2A}"/>
              </a:ext>
            </a:extLst>
          </p:cNvPr>
          <p:cNvPicPr>
            <a:picLocks noChangeAspect="1"/>
          </p:cNvPicPr>
          <p:nvPr/>
        </p:nvPicPr>
        <p:blipFill>
          <a:blip r:embed="rId4"/>
          <a:stretch>
            <a:fillRect/>
          </a:stretch>
        </p:blipFill>
        <p:spPr>
          <a:xfrm>
            <a:off x="101292" y="2728072"/>
            <a:ext cx="11989416" cy="3587934"/>
          </a:xfrm>
          <a:prstGeom prst="rect">
            <a:avLst/>
          </a:prstGeom>
        </p:spPr>
      </p:pic>
    </p:spTree>
    <p:extLst>
      <p:ext uri="{BB962C8B-B14F-4D97-AF65-F5344CB8AC3E}">
        <p14:creationId xmlns:p14="http://schemas.microsoft.com/office/powerpoint/2010/main" val="246374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7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08EDD4FA-0311-4D07-8CCA-FB2512B640B2}"/>
              </a:ext>
            </a:extLst>
          </p:cNvPr>
          <p:cNvSpPr>
            <a:spLocks noGrp="1"/>
          </p:cNvSpPr>
          <p:nvPr>
            <p:ph type="title"/>
          </p:nvPr>
        </p:nvSpPr>
        <p:spPr/>
        <p:txBody>
          <a:bodyPr/>
          <a:lstStyle/>
          <a:p>
            <a:r>
              <a:rPr lang="nl-NL" dirty="0"/>
              <a:t>Parkinsonalliantie Nederland</a:t>
            </a:r>
            <a:br>
              <a:rPr lang="nl-NL" dirty="0"/>
            </a:br>
            <a:endParaRPr lang="nl-NL" dirty="0"/>
          </a:p>
        </p:txBody>
      </p:sp>
      <p:sp>
        <p:nvSpPr>
          <p:cNvPr id="4" name="Tekstvak 3">
            <a:extLst>
              <a:ext uri="{FF2B5EF4-FFF2-40B4-BE49-F238E27FC236}">
                <a16:creationId xmlns:a16="http://schemas.microsoft.com/office/drawing/2014/main" id="{61CB19A2-E9B0-429A-84DF-291E5D13234B}"/>
              </a:ext>
            </a:extLst>
          </p:cNvPr>
          <p:cNvSpPr txBox="1"/>
          <p:nvPr/>
        </p:nvSpPr>
        <p:spPr>
          <a:xfrm>
            <a:off x="838200" y="1314768"/>
            <a:ext cx="5340626" cy="3416320"/>
          </a:xfrm>
          <a:prstGeom prst="rect">
            <a:avLst/>
          </a:prstGeom>
          <a:noFill/>
        </p:spPr>
        <p:txBody>
          <a:bodyPr wrap="square">
            <a:spAutoFit/>
          </a:bodyPr>
          <a:lstStyle/>
          <a:p>
            <a:pPr>
              <a:defRPr/>
            </a:pPr>
            <a:r>
              <a:rPr lang="nl-NL" sz="2400" b="0" i="0" dirty="0">
                <a:effectLst/>
              </a:rPr>
              <a:t>Samenwerking tussen de belangrijkste partijen rondom Parkinson met als doel</a:t>
            </a:r>
          </a:p>
          <a:p>
            <a:pPr>
              <a:defRPr/>
            </a:pPr>
            <a:r>
              <a:rPr lang="nl-NL" sz="2400" b="0" i="0" dirty="0">
                <a:effectLst/>
              </a:rPr>
              <a:t>Parkinson zo snel mogelijk de wereld uit te krijgen:</a:t>
            </a:r>
          </a:p>
          <a:p>
            <a:pPr>
              <a:defRPr/>
            </a:pPr>
            <a:r>
              <a:rPr lang="nl-NL" sz="2400" b="0" i="0" dirty="0">
                <a:effectLst/>
              </a:rPr>
              <a:t> </a:t>
            </a:r>
          </a:p>
          <a:p>
            <a:pPr marL="342900" indent="-342900">
              <a:buFont typeface="Arial" panose="020B0604020202020204" pitchFamily="34" charset="0"/>
              <a:buChar char="•"/>
              <a:defRPr/>
            </a:pPr>
            <a:r>
              <a:rPr lang="nl-NL" sz="2400" b="0" i="0" dirty="0">
                <a:effectLst/>
              </a:rPr>
              <a:t>Patiënten</a:t>
            </a:r>
          </a:p>
          <a:p>
            <a:pPr marL="342900" indent="-342900">
              <a:buFont typeface="Arial" panose="020B0604020202020204" pitchFamily="34" charset="0"/>
              <a:buChar char="•"/>
              <a:defRPr/>
            </a:pPr>
            <a:r>
              <a:rPr lang="nl-NL" sz="2400" dirty="0"/>
              <a:t>Z</a:t>
            </a:r>
            <a:r>
              <a:rPr lang="nl-NL" sz="2400" b="0" i="0" dirty="0">
                <a:effectLst/>
              </a:rPr>
              <a:t>orgverleners</a:t>
            </a:r>
          </a:p>
          <a:p>
            <a:pPr marL="342900" indent="-342900">
              <a:buFont typeface="Arial" panose="020B0604020202020204" pitchFamily="34" charset="0"/>
              <a:buChar char="•"/>
              <a:defRPr/>
            </a:pPr>
            <a:r>
              <a:rPr lang="nl-NL" sz="2400" dirty="0"/>
              <a:t>O</a:t>
            </a:r>
            <a:r>
              <a:rPr lang="nl-NL" sz="2400" b="0" i="0" dirty="0">
                <a:effectLst/>
              </a:rPr>
              <a:t>nderzoekers </a:t>
            </a:r>
          </a:p>
          <a:p>
            <a:pPr marL="342900" indent="-342900">
              <a:buFont typeface="Arial" panose="020B0604020202020204" pitchFamily="34" charset="0"/>
              <a:buChar char="•"/>
              <a:defRPr/>
            </a:pPr>
            <a:r>
              <a:rPr lang="nl-NL" sz="2400" dirty="0"/>
              <a:t>F</a:t>
            </a:r>
            <a:r>
              <a:rPr lang="nl-NL" sz="2400" b="0" i="0" dirty="0">
                <a:effectLst/>
              </a:rPr>
              <a:t>ondsenwervende organisatie</a:t>
            </a:r>
            <a:endParaRPr lang="nl-NL" sz="2400" dirty="0">
              <a:ea typeface="+mn-ea"/>
            </a:endParaRPr>
          </a:p>
        </p:txBody>
      </p:sp>
      <p:pic>
        <p:nvPicPr>
          <p:cNvPr id="5" name="Afbeelding 4">
            <a:extLst>
              <a:ext uri="{FF2B5EF4-FFF2-40B4-BE49-F238E27FC236}">
                <a16:creationId xmlns:a16="http://schemas.microsoft.com/office/drawing/2014/main" id="{9CAB9887-5037-43C5-BBCE-4FBDD910BF64}"/>
              </a:ext>
            </a:extLst>
          </p:cNvPr>
          <p:cNvPicPr>
            <a:picLocks noChangeAspect="1"/>
          </p:cNvPicPr>
          <p:nvPr/>
        </p:nvPicPr>
        <p:blipFill rotWithShape="1">
          <a:blip r:embed="rId4">
            <a:extLst>
              <a:ext uri="{28A0092B-C50C-407E-A947-70E740481C1C}">
                <a14:useLocalDpi xmlns:a14="http://schemas.microsoft.com/office/drawing/2010/main" val="0"/>
              </a:ext>
            </a:extLst>
          </a:blip>
          <a:srcRect l="19444" t="7129" r="14790" b="12302"/>
          <a:stretch/>
        </p:blipFill>
        <p:spPr>
          <a:xfrm>
            <a:off x="7017026" y="3328597"/>
            <a:ext cx="4899870" cy="3001430"/>
          </a:xfrm>
          <a:prstGeom prst="rect">
            <a:avLst/>
          </a:prstGeom>
        </p:spPr>
      </p:pic>
    </p:spTree>
    <p:extLst>
      <p:ext uri="{BB962C8B-B14F-4D97-AF65-F5344CB8AC3E}">
        <p14:creationId xmlns:p14="http://schemas.microsoft.com/office/powerpoint/2010/main" val="344632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C03ABB59-F5BD-4E6B-9153-39726A10F82D}"/>
              </a:ext>
            </a:extLst>
          </p:cNvPr>
          <p:cNvSpPr>
            <a:spLocks noGrp="1"/>
          </p:cNvSpPr>
          <p:nvPr>
            <p:ph type="title"/>
          </p:nvPr>
        </p:nvSpPr>
        <p:spPr/>
        <p:txBody>
          <a:bodyPr/>
          <a:lstStyle/>
          <a:p>
            <a:r>
              <a:rPr lang="nl-NL" dirty="0"/>
              <a:t>Waarom lid worden ?</a:t>
            </a:r>
          </a:p>
        </p:txBody>
      </p:sp>
      <p:sp>
        <p:nvSpPr>
          <p:cNvPr id="5" name="Tekstvak 4">
            <a:extLst>
              <a:ext uri="{FF2B5EF4-FFF2-40B4-BE49-F238E27FC236}">
                <a16:creationId xmlns:a16="http://schemas.microsoft.com/office/drawing/2014/main" id="{B9753E11-9F67-47DF-B35A-FA46885D5F22}"/>
              </a:ext>
            </a:extLst>
          </p:cNvPr>
          <p:cNvSpPr txBox="1"/>
          <p:nvPr/>
        </p:nvSpPr>
        <p:spPr>
          <a:xfrm>
            <a:off x="838200" y="1690688"/>
            <a:ext cx="10515600" cy="5047536"/>
          </a:xfrm>
          <a:prstGeom prst="rect">
            <a:avLst/>
          </a:prstGeom>
          <a:noFill/>
        </p:spPr>
        <p:txBody>
          <a:bodyPr wrap="square">
            <a:spAutoFit/>
          </a:bodyPr>
          <a:lstStyle/>
          <a:p>
            <a:pPr marL="342900" indent="-342900">
              <a:buFont typeface="Arial" panose="020B0604020202020204" pitchFamily="34" charset="0"/>
              <a:buChar char="•"/>
            </a:pPr>
            <a:r>
              <a:rPr lang="nl-NL" altLang="nl-NL" sz="1800" dirty="0"/>
              <a:t>Toegang tot veel kennis en informatie, onafhankelijk en betrouwbaar</a:t>
            </a:r>
          </a:p>
          <a:p>
            <a:pPr marL="342900" indent="-342900">
              <a:buFont typeface="Arial" panose="020B0604020202020204" pitchFamily="34" charset="0"/>
              <a:buChar char="•"/>
            </a:pPr>
            <a:r>
              <a:rPr lang="nl-NL" altLang="nl-NL" dirty="0"/>
              <a:t>4</a:t>
            </a:r>
            <a:r>
              <a:rPr lang="nl-NL" altLang="nl-NL" sz="1800" dirty="0"/>
              <a:t>x per jaar - Parkinson Magazine met onder andere diepte-interviews, wetenschapsnieuws, persoonlijke verhalen</a:t>
            </a:r>
          </a:p>
          <a:p>
            <a:pPr marL="342900" indent="-342900">
              <a:buFont typeface="Arial" panose="020B0604020202020204" pitchFamily="34" charset="0"/>
              <a:buChar char="•"/>
            </a:pPr>
            <a:r>
              <a:rPr lang="nl-NL" altLang="nl-NL" sz="1800" dirty="0"/>
              <a:t>Periodieke nieuwsflitsen</a:t>
            </a:r>
          </a:p>
          <a:p>
            <a:pPr marL="342900" indent="-342900">
              <a:buFont typeface="Arial" panose="020B0604020202020204" pitchFamily="34" charset="0"/>
              <a:buChar char="•"/>
            </a:pPr>
            <a:r>
              <a:rPr lang="nl-NL" altLang="nl-NL" sz="1800" dirty="0"/>
              <a:t>Uitnodigingen voor het Parkinson Café in uw regio</a:t>
            </a:r>
          </a:p>
          <a:p>
            <a:pPr marL="342900" indent="-342900">
              <a:buFont typeface="Arial" panose="020B0604020202020204" pitchFamily="34" charset="0"/>
              <a:buChar char="•"/>
            </a:pPr>
            <a:r>
              <a:rPr lang="nl-NL" altLang="nl-NL" sz="1800" dirty="0"/>
              <a:t>Online community voor het uitwisselen van ervaringen</a:t>
            </a:r>
          </a:p>
          <a:p>
            <a:pPr marL="342900" indent="-342900">
              <a:buFont typeface="Arial" panose="020B0604020202020204" pitchFamily="34" charset="0"/>
              <a:buChar char="•"/>
            </a:pPr>
            <a:r>
              <a:rPr lang="nl-NL" altLang="nl-NL" sz="1800" dirty="0"/>
              <a:t>Korting op cursussen en workshops van de Parkinson Academie en bijeenkomsten voor u en uw naasten</a:t>
            </a:r>
          </a:p>
          <a:p>
            <a:pPr marL="342900" indent="-342900">
              <a:buFont typeface="Arial" panose="020B0604020202020204" pitchFamily="34" charset="0"/>
              <a:buChar char="•"/>
            </a:pPr>
            <a:r>
              <a:rPr lang="nl-NL" altLang="nl-NL" sz="1800" dirty="0"/>
              <a:t>Korting op boeken </a:t>
            </a:r>
          </a:p>
          <a:p>
            <a:pPr marL="342900" indent="-342900">
              <a:buFont typeface="Arial" panose="020B0604020202020204" pitchFamily="34" charset="0"/>
              <a:buChar char="•"/>
            </a:pPr>
            <a:r>
              <a:rPr lang="nl-NL" altLang="nl-NL" sz="1800" dirty="0"/>
              <a:t>Invloed op en informatie over onderzoek</a:t>
            </a:r>
          </a:p>
          <a:p>
            <a:pPr marL="342900" indent="-342900">
              <a:buFont typeface="Arial" panose="020B0604020202020204" pitchFamily="34" charset="0"/>
              <a:buChar char="•"/>
            </a:pPr>
            <a:r>
              <a:rPr lang="nl-NL" altLang="nl-NL" sz="1800" dirty="0"/>
              <a:t>Om sterker te staan, onder andere richting overheid</a:t>
            </a:r>
          </a:p>
          <a:p>
            <a:pPr>
              <a:buFontTx/>
              <a:buChar char="•"/>
            </a:pPr>
            <a:endParaRPr lang="nl-NL" altLang="nl-NL" sz="1800" dirty="0"/>
          </a:p>
          <a:p>
            <a:pPr algn="r"/>
            <a:r>
              <a:rPr lang="nl-NL" altLang="nl-NL" sz="1600" dirty="0">
                <a:solidFill>
                  <a:schemeClr val="accent1"/>
                </a:solidFill>
              </a:rPr>
              <a:t>											     </a:t>
            </a:r>
          </a:p>
          <a:p>
            <a:pPr algn="r"/>
            <a:r>
              <a:rPr lang="nl-NL" altLang="nl-NL" dirty="0">
                <a:solidFill>
                  <a:schemeClr val="accent1"/>
                </a:solidFill>
              </a:rPr>
              <a:t>			Aanvullende zorgverzekering betaalt gedeeltelijk of helemaal het </a:t>
            </a:r>
            <a:r>
              <a:rPr lang="nl-NL" altLang="nl-NL" b="1" dirty="0">
                <a:solidFill>
                  <a:schemeClr val="accent1"/>
                </a:solidFill>
              </a:rPr>
              <a:t>lidmaatschap van</a:t>
            </a:r>
            <a:r>
              <a:rPr lang="nl-NL" altLang="nl-NL" dirty="0">
                <a:solidFill>
                  <a:schemeClr val="accent1"/>
                </a:solidFill>
              </a:rPr>
              <a:t> </a:t>
            </a:r>
            <a:r>
              <a:rPr lang="nl-NL" altLang="nl-NL" b="1" dirty="0">
                <a:solidFill>
                  <a:schemeClr val="accent1"/>
                </a:solidFill>
              </a:rPr>
              <a:t>€42.50 per jaar </a:t>
            </a:r>
          </a:p>
          <a:p>
            <a:endParaRPr lang="nl-NL" altLang="nl-NL" dirty="0"/>
          </a:p>
          <a:p>
            <a:pPr>
              <a:buFontTx/>
              <a:buChar char="•"/>
            </a:pPr>
            <a:endParaRPr lang="nl-NL" altLang="nl-NL" sz="1800" dirty="0"/>
          </a:p>
          <a:p>
            <a:pPr>
              <a:buFontTx/>
              <a:buChar char="•"/>
            </a:pPr>
            <a:endParaRPr lang="nl-NL" altLang="nl-NL" sz="1800" dirty="0"/>
          </a:p>
          <a:p>
            <a:endParaRPr lang="nl-NL" altLang="nl-NL" sz="1800" dirty="0"/>
          </a:p>
        </p:txBody>
      </p:sp>
      <p:pic>
        <p:nvPicPr>
          <p:cNvPr id="4" name="Afbeelding 3" descr="Afbeelding met persoon, Menselijk gezicht, kleding, glimlach&#10;&#10;Automatisch gegenereerde beschrijving">
            <a:extLst>
              <a:ext uri="{FF2B5EF4-FFF2-40B4-BE49-F238E27FC236}">
                <a16:creationId xmlns:a16="http://schemas.microsoft.com/office/drawing/2014/main" id="{EB39A844-7ED2-04E1-96E5-64A37B540907}"/>
              </a:ext>
            </a:extLst>
          </p:cNvPr>
          <p:cNvPicPr>
            <a:picLocks noChangeAspect="1"/>
          </p:cNvPicPr>
          <p:nvPr/>
        </p:nvPicPr>
        <p:blipFill>
          <a:blip r:embed="rId4"/>
          <a:stretch>
            <a:fillRect/>
          </a:stretch>
        </p:blipFill>
        <p:spPr>
          <a:xfrm>
            <a:off x="0" y="4897120"/>
            <a:ext cx="2847328" cy="1595755"/>
          </a:xfrm>
          <a:prstGeom prst="rect">
            <a:avLst/>
          </a:prstGeom>
        </p:spPr>
      </p:pic>
    </p:spTree>
    <p:extLst>
      <p:ext uri="{BB962C8B-B14F-4D97-AF65-F5344CB8AC3E}">
        <p14:creationId xmlns:p14="http://schemas.microsoft.com/office/powerpoint/2010/main" val="561191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7E0302E8-2D5A-42B8-9E6D-FBCF9263CB31}"/>
              </a:ext>
            </a:extLst>
          </p:cNvPr>
          <p:cNvSpPr txBox="1"/>
          <p:nvPr/>
        </p:nvSpPr>
        <p:spPr>
          <a:xfrm>
            <a:off x="2167467" y="5201568"/>
            <a:ext cx="9618133" cy="2369880"/>
          </a:xfrm>
          <a:prstGeom prst="rect">
            <a:avLst/>
          </a:prstGeom>
          <a:noFill/>
        </p:spPr>
        <p:txBody>
          <a:bodyPr wrap="square">
            <a:spAutoFit/>
          </a:bodyPr>
          <a:lstStyle/>
          <a:p>
            <a:endParaRPr lang="nl-NL" altLang="nl-NL" sz="2000" dirty="0"/>
          </a:p>
          <a:p>
            <a:pPr algn="r"/>
            <a:r>
              <a:rPr lang="nl-NL" altLang="nl-NL" sz="4800" dirty="0">
                <a:solidFill>
                  <a:schemeClr val="accent1"/>
                </a:solidFill>
              </a:rPr>
              <a:t>     </a:t>
            </a:r>
            <a:r>
              <a:rPr lang="nl-NL" altLang="nl-NL" sz="4800" b="1" dirty="0">
                <a:solidFill>
                  <a:schemeClr val="accent1"/>
                </a:solidFill>
              </a:rPr>
              <a:t>'Samen staan we sterker!'</a:t>
            </a:r>
          </a:p>
          <a:p>
            <a:endParaRPr lang="nl-NL" altLang="nl-NL" sz="2000" dirty="0"/>
          </a:p>
          <a:p>
            <a:pPr>
              <a:buFontTx/>
              <a:buChar char="•"/>
            </a:pPr>
            <a:endParaRPr lang="nl-NL" altLang="nl-NL" sz="2000" dirty="0"/>
          </a:p>
          <a:p>
            <a:pPr>
              <a:buFontTx/>
              <a:buChar char="•"/>
            </a:pPr>
            <a:endParaRPr lang="nl-NL" altLang="nl-NL" sz="2000" dirty="0"/>
          </a:p>
          <a:p>
            <a:endParaRPr lang="nl-NL" altLang="nl-NL" sz="2000" dirty="0"/>
          </a:p>
        </p:txBody>
      </p:sp>
      <p:sp>
        <p:nvSpPr>
          <p:cNvPr id="2" name="Titel 1">
            <a:extLst>
              <a:ext uri="{FF2B5EF4-FFF2-40B4-BE49-F238E27FC236}">
                <a16:creationId xmlns:a16="http://schemas.microsoft.com/office/drawing/2014/main" id="{B2BB59C0-054F-4EC1-95FE-2B07719BC129}"/>
              </a:ext>
            </a:extLst>
          </p:cNvPr>
          <p:cNvSpPr>
            <a:spLocks noGrp="1"/>
          </p:cNvSpPr>
          <p:nvPr>
            <p:ph type="title"/>
          </p:nvPr>
        </p:nvSpPr>
        <p:spPr/>
        <p:txBody>
          <a:bodyPr/>
          <a:lstStyle/>
          <a:p>
            <a:r>
              <a:rPr lang="nl-NL" dirty="0"/>
              <a:t>Meer informatie</a:t>
            </a:r>
          </a:p>
        </p:txBody>
      </p:sp>
      <p:pic>
        <p:nvPicPr>
          <p:cNvPr id="6" name="Afbeelding 5">
            <a:extLst>
              <a:ext uri="{FF2B5EF4-FFF2-40B4-BE49-F238E27FC236}">
                <a16:creationId xmlns:a16="http://schemas.microsoft.com/office/drawing/2014/main" id="{409EBA4C-AB54-52B0-1587-C9C3D4753D9C}"/>
              </a:ext>
            </a:extLst>
          </p:cNvPr>
          <p:cNvPicPr>
            <a:picLocks noChangeAspect="1"/>
          </p:cNvPicPr>
          <p:nvPr/>
        </p:nvPicPr>
        <p:blipFill>
          <a:blip r:embed="rId4"/>
          <a:stretch>
            <a:fillRect/>
          </a:stretch>
        </p:blipFill>
        <p:spPr>
          <a:xfrm>
            <a:off x="1663396" y="1245411"/>
            <a:ext cx="9414179" cy="4222240"/>
          </a:xfrm>
          <a:prstGeom prst="rect">
            <a:avLst/>
          </a:prstGeom>
        </p:spPr>
      </p:pic>
    </p:spTree>
    <p:extLst>
      <p:ext uri="{BB962C8B-B14F-4D97-AF65-F5344CB8AC3E}">
        <p14:creationId xmlns:p14="http://schemas.microsoft.com/office/powerpoint/2010/main" val="306715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3"/>
          <a:stretch>
            <a:fillRect/>
          </a:stretch>
        </p:blipFill>
        <p:spPr>
          <a:xfrm>
            <a:off x="0" y="-16934"/>
            <a:ext cx="12192000" cy="6858000"/>
          </a:xfrm>
          <a:prstGeom prst="rect">
            <a:avLst/>
          </a:prstGeom>
        </p:spPr>
      </p:pic>
      <p:sp>
        <p:nvSpPr>
          <p:cNvPr id="3" name="Titel 1">
            <a:extLst>
              <a:ext uri="{FF2B5EF4-FFF2-40B4-BE49-F238E27FC236}">
                <a16:creationId xmlns:a16="http://schemas.microsoft.com/office/drawing/2014/main" id="{FFFF7D17-880C-60E4-F0B8-00DC1A78D24C}"/>
              </a:ext>
            </a:extLst>
          </p:cNvPr>
          <p:cNvSpPr txBox="1">
            <a:spLocks/>
          </p:cNvSpPr>
          <p:nvPr/>
        </p:nvSpPr>
        <p:spPr>
          <a:xfrm>
            <a:off x="838200" y="3270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t>Waarom zijn wij hier vandaag?</a:t>
            </a:r>
          </a:p>
        </p:txBody>
      </p:sp>
      <p:sp>
        <p:nvSpPr>
          <p:cNvPr id="7" name="Ondertitel 2">
            <a:extLst>
              <a:ext uri="{FF2B5EF4-FFF2-40B4-BE49-F238E27FC236}">
                <a16:creationId xmlns:a16="http://schemas.microsoft.com/office/drawing/2014/main" id="{C6F7EFC7-E267-CB12-8B05-427B4868FC37}"/>
              </a:ext>
            </a:extLst>
          </p:cNvPr>
          <p:cNvSpPr>
            <a:spLocks noGrp="1"/>
          </p:cNvSpPr>
          <p:nvPr>
            <p:ph type="subTitle" idx="1"/>
          </p:nvPr>
        </p:nvSpPr>
        <p:spPr>
          <a:xfrm>
            <a:off x="1524000" y="2152650"/>
            <a:ext cx="9144000" cy="3105150"/>
          </a:xfrm>
        </p:spPr>
        <p:txBody>
          <a:bodyPr>
            <a:normAutofit/>
          </a:bodyPr>
          <a:lstStyle/>
          <a:p>
            <a:pPr algn="l"/>
            <a:r>
              <a:rPr lang="nl-NL" sz="2400" dirty="0"/>
              <a:t>Wij zijn op zoek naar: </a:t>
            </a:r>
          </a:p>
          <a:p>
            <a:pPr marL="342900" indent="-342900" algn="l">
              <a:buFont typeface="Arial" panose="020B0604020202020204" pitchFamily="34" charset="0"/>
              <a:buChar char="•"/>
            </a:pPr>
            <a:r>
              <a:rPr lang="nl-NL" sz="2400" dirty="0"/>
              <a:t>mensen die informatie over </a:t>
            </a:r>
            <a:r>
              <a:rPr lang="nl-NL" sz="2400" dirty="0" err="1"/>
              <a:t>parkinson</a:t>
            </a:r>
            <a:r>
              <a:rPr lang="nl-NL" sz="2400" dirty="0"/>
              <a:t> zoeken</a:t>
            </a:r>
          </a:p>
          <a:p>
            <a:pPr marL="342900" indent="-342900" algn="l">
              <a:buFont typeface="Arial" panose="020B0604020202020204" pitchFamily="34" charset="0"/>
              <a:buChar char="•"/>
            </a:pPr>
            <a:r>
              <a:rPr lang="nl-NL" sz="2400" dirty="0"/>
              <a:t>mensen die contact zoeken met andere mensen met </a:t>
            </a:r>
            <a:r>
              <a:rPr lang="nl-NL" sz="2400" dirty="0" err="1"/>
              <a:t>parkinson</a:t>
            </a:r>
            <a:endParaRPr lang="nl-NL" sz="2400" dirty="0"/>
          </a:p>
          <a:p>
            <a:pPr marL="342900" indent="-342900" algn="l">
              <a:buFont typeface="Arial" panose="020B0604020202020204" pitchFamily="34" charset="0"/>
              <a:buChar char="•"/>
            </a:pPr>
            <a:r>
              <a:rPr lang="nl-NL" sz="2400" dirty="0"/>
              <a:t>mensen die meer willen weten over hoe je met deze ziekte om kunt gaan</a:t>
            </a:r>
          </a:p>
          <a:p>
            <a:pPr marL="342900" indent="-342900" algn="l">
              <a:buFont typeface="Arial" panose="020B0604020202020204" pitchFamily="34" charset="0"/>
              <a:buChar char="•"/>
            </a:pPr>
            <a:r>
              <a:rPr lang="nl-NL" dirty="0"/>
              <a:t>mensen die mee willen denken over de zorg voor mensen met   </a:t>
            </a:r>
            <a:br>
              <a:rPr lang="nl-NL" dirty="0"/>
            </a:br>
            <a:r>
              <a:rPr lang="nl-NL" dirty="0" err="1"/>
              <a:t>parkinson</a:t>
            </a:r>
            <a:r>
              <a:rPr lang="nl-NL" dirty="0"/>
              <a:t> in gesprekken (in een groep of bij u thuis)</a:t>
            </a:r>
          </a:p>
          <a:p>
            <a:pPr marL="342900" indent="-342900" algn="l">
              <a:buFont typeface="Arial" panose="020B0604020202020204" pitchFamily="34" charset="0"/>
              <a:buChar char="•"/>
            </a:pPr>
            <a:endParaRPr lang="nl-NL" sz="2400" dirty="0"/>
          </a:p>
          <a:p>
            <a:pPr algn="l"/>
            <a:endParaRPr lang="nl-NL" dirty="0"/>
          </a:p>
          <a:p>
            <a:endParaRPr lang="nl-NL" dirty="0"/>
          </a:p>
        </p:txBody>
      </p:sp>
    </p:spTree>
    <p:extLst>
      <p:ext uri="{BB962C8B-B14F-4D97-AF65-F5344CB8AC3E}">
        <p14:creationId xmlns:p14="http://schemas.microsoft.com/office/powerpoint/2010/main" val="2301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2"/>
          <a:stretch>
            <a:fillRect/>
          </a:stretch>
        </p:blipFill>
        <p:spPr>
          <a:xfrm>
            <a:off x="0" y="0"/>
            <a:ext cx="12192000" cy="6858000"/>
          </a:xfrm>
          <a:prstGeom prst="rect">
            <a:avLst/>
          </a:prstGeom>
        </p:spPr>
      </p:pic>
      <p:sp>
        <p:nvSpPr>
          <p:cNvPr id="6" name="Tekstvak 5">
            <a:hlinkClick r:id="rId3" action="ppaction://hlinkfile"/>
            <a:extLst>
              <a:ext uri="{FF2B5EF4-FFF2-40B4-BE49-F238E27FC236}">
                <a16:creationId xmlns:a16="http://schemas.microsoft.com/office/drawing/2014/main" id="{005BA301-8BAC-8B21-E617-F71BC8232D91}"/>
              </a:ext>
            </a:extLst>
          </p:cNvPr>
          <p:cNvSpPr txBox="1"/>
          <p:nvPr/>
        </p:nvSpPr>
        <p:spPr>
          <a:xfrm>
            <a:off x="3329035" y="1657919"/>
            <a:ext cx="6180666" cy="3046988"/>
          </a:xfrm>
          <a:prstGeom prst="rect">
            <a:avLst/>
          </a:prstGeom>
          <a:noFill/>
        </p:spPr>
        <p:txBody>
          <a:bodyPr wrap="square">
            <a:spAutoFit/>
          </a:bodyPr>
          <a:lstStyle/>
          <a:p>
            <a:endParaRPr lang="nl-NL" sz="3200" b="1" dirty="0"/>
          </a:p>
          <a:p>
            <a:endParaRPr lang="nl-NL" sz="3200" b="1" dirty="0"/>
          </a:p>
          <a:p>
            <a:endParaRPr lang="nl-NL" sz="3200" b="1" dirty="0"/>
          </a:p>
          <a:p>
            <a:endParaRPr lang="nl-NL" sz="3200" b="1" dirty="0"/>
          </a:p>
          <a:p>
            <a:endParaRPr lang="nl-NL" sz="3200" b="1" dirty="0"/>
          </a:p>
          <a:p>
            <a:r>
              <a:rPr lang="nl-NL" sz="3200" b="1" dirty="0"/>
              <a:t> </a:t>
            </a:r>
          </a:p>
        </p:txBody>
      </p:sp>
      <p:sp>
        <p:nvSpPr>
          <p:cNvPr id="2" name="Tekstvak 1">
            <a:extLst>
              <a:ext uri="{FF2B5EF4-FFF2-40B4-BE49-F238E27FC236}">
                <a16:creationId xmlns:a16="http://schemas.microsoft.com/office/drawing/2014/main" id="{484B62F0-FD3D-2905-7B88-C9B31805FF16}"/>
              </a:ext>
            </a:extLst>
          </p:cNvPr>
          <p:cNvSpPr txBox="1"/>
          <p:nvPr/>
        </p:nvSpPr>
        <p:spPr>
          <a:xfrm>
            <a:off x="1524000" y="914400"/>
            <a:ext cx="9144000" cy="1323439"/>
          </a:xfrm>
          <a:prstGeom prst="rect">
            <a:avLst/>
          </a:prstGeom>
          <a:noFill/>
        </p:spPr>
        <p:txBody>
          <a:bodyPr wrap="square">
            <a:spAutoFit/>
          </a:bodyPr>
          <a:lstStyle/>
          <a:p>
            <a:pPr algn="ctr"/>
            <a:r>
              <a:rPr lang="nl-NL" sz="4000" dirty="0"/>
              <a:t>Kent u iemand met de ziekte van Parkinson in uw omgeving?</a:t>
            </a:r>
          </a:p>
        </p:txBody>
      </p:sp>
      <p:sp>
        <p:nvSpPr>
          <p:cNvPr id="3" name="Ondertitel 2">
            <a:extLst>
              <a:ext uri="{FF2B5EF4-FFF2-40B4-BE49-F238E27FC236}">
                <a16:creationId xmlns:a16="http://schemas.microsoft.com/office/drawing/2014/main" id="{B9C1A507-85E2-A271-88DF-17F3F30993AB}"/>
              </a:ext>
            </a:extLst>
          </p:cNvPr>
          <p:cNvSpPr>
            <a:spLocks noGrp="1"/>
          </p:cNvSpPr>
          <p:nvPr>
            <p:ph type="subTitle" idx="1"/>
          </p:nvPr>
        </p:nvSpPr>
        <p:spPr>
          <a:xfrm>
            <a:off x="1524000" y="3602038"/>
            <a:ext cx="9144000" cy="1655762"/>
          </a:xfrm>
        </p:spPr>
        <p:txBody>
          <a:bodyPr>
            <a:normAutofit/>
          </a:bodyPr>
          <a:lstStyle/>
          <a:p>
            <a:r>
              <a:rPr lang="nl-NL" dirty="0"/>
              <a:t>Wij komen graag met hem/haar in contact, </a:t>
            </a:r>
          </a:p>
          <a:p>
            <a:r>
              <a:rPr lang="nl-NL" dirty="0"/>
              <a:t>maar mailen mag ook naar:</a:t>
            </a:r>
          </a:p>
          <a:p>
            <a:r>
              <a:rPr lang="nl-NL" sz="3600" b="1" dirty="0"/>
              <a:t>samen@parkinson-vereniging.nl</a:t>
            </a:r>
          </a:p>
        </p:txBody>
      </p:sp>
    </p:spTree>
    <p:extLst>
      <p:ext uri="{BB962C8B-B14F-4D97-AF65-F5344CB8AC3E}">
        <p14:creationId xmlns:p14="http://schemas.microsoft.com/office/powerpoint/2010/main" val="3485310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4"/>
          <a:stretch>
            <a:fillRect/>
          </a:stretch>
        </p:blipFill>
        <p:spPr>
          <a:xfrm>
            <a:off x="0" y="0"/>
            <a:ext cx="12192000" cy="6858000"/>
          </a:xfrm>
          <a:prstGeom prst="rect">
            <a:avLst/>
          </a:prstGeom>
        </p:spPr>
      </p:pic>
      <p:pic>
        <p:nvPicPr>
          <p:cNvPr id="7" name="Afbeelding 6">
            <a:hlinkClick r:id="rId5" highlightClick="1"/>
            <a:extLst>
              <a:ext uri="{FF2B5EF4-FFF2-40B4-BE49-F238E27FC236}">
                <a16:creationId xmlns:a16="http://schemas.microsoft.com/office/drawing/2014/main" id="{20B5A3E0-315D-FDF5-572E-240DDC7C30ED}"/>
              </a:ext>
            </a:extLst>
          </p:cNvPr>
          <p:cNvPicPr>
            <a:picLocks noChangeAspect="1"/>
          </p:cNvPicPr>
          <p:nvPr/>
        </p:nvPicPr>
        <p:blipFill>
          <a:blip r:embed="rId6"/>
          <a:stretch>
            <a:fillRect/>
          </a:stretch>
        </p:blipFill>
        <p:spPr>
          <a:xfrm>
            <a:off x="3047688" y="1657919"/>
            <a:ext cx="6096623" cy="3367088"/>
          </a:xfrm>
          <a:prstGeom prst="rect">
            <a:avLst/>
          </a:prstGeom>
        </p:spPr>
      </p:pic>
      <p:pic>
        <p:nvPicPr>
          <p:cNvPr id="11" name="Onlinemedia 10" title="De ziekte van Parkinson - Animatie">
            <a:hlinkClick r:id="" action="ppaction://media"/>
            <a:extLst>
              <a:ext uri="{FF2B5EF4-FFF2-40B4-BE49-F238E27FC236}">
                <a16:creationId xmlns:a16="http://schemas.microsoft.com/office/drawing/2014/main" id="{065A50A5-5C89-8422-171C-D34551B8C044}"/>
              </a:ext>
            </a:extLst>
          </p:cNvPr>
          <p:cNvPicPr>
            <a:picLocks noRot="1" noChangeAspect="1"/>
          </p:cNvPicPr>
          <p:nvPr>
            <a:videoFile r:link="rId1"/>
          </p:nvPr>
        </p:nvPicPr>
        <p:blipFill>
          <a:blip r:embed="rId7"/>
          <a:stretch>
            <a:fillRect/>
          </a:stretch>
        </p:blipFill>
        <p:spPr>
          <a:xfrm>
            <a:off x="1016000" y="822858"/>
            <a:ext cx="9692640" cy="5476342"/>
          </a:xfrm>
          <a:prstGeom prst="rect">
            <a:avLst/>
          </a:prstGeom>
        </p:spPr>
      </p:pic>
    </p:spTree>
    <p:extLst>
      <p:ext uri="{BB962C8B-B14F-4D97-AF65-F5344CB8AC3E}">
        <p14:creationId xmlns:p14="http://schemas.microsoft.com/office/powerpoint/2010/main" val="286024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5"/>
          <a:stretch>
            <a:fillRect/>
          </a:stretch>
        </p:blipFill>
        <p:spPr>
          <a:xfrm>
            <a:off x="0" y="0"/>
            <a:ext cx="12192000" cy="6858000"/>
          </a:xfrm>
          <a:prstGeom prst="rect">
            <a:avLst/>
          </a:prstGeom>
        </p:spPr>
      </p:pic>
      <p:pic>
        <p:nvPicPr>
          <p:cNvPr id="7" name="Afbeelding 6">
            <a:hlinkClick r:id="rId6" highlightClick="1"/>
            <a:extLst>
              <a:ext uri="{FF2B5EF4-FFF2-40B4-BE49-F238E27FC236}">
                <a16:creationId xmlns:a16="http://schemas.microsoft.com/office/drawing/2014/main" id="{20B5A3E0-315D-FDF5-572E-240DDC7C30ED}"/>
              </a:ext>
            </a:extLst>
          </p:cNvPr>
          <p:cNvPicPr>
            <a:picLocks noChangeAspect="1"/>
          </p:cNvPicPr>
          <p:nvPr/>
        </p:nvPicPr>
        <p:blipFill>
          <a:blip r:embed="rId7"/>
          <a:stretch>
            <a:fillRect/>
          </a:stretch>
        </p:blipFill>
        <p:spPr>
          <a:xfrm>
            <a:off x="3047688" y="1657919"/>
            <a:ext cx="6096623" cy="3367088"/>
          </a:xfrm>
          <a:prstGeom prst="rect">
            <a:avLst/>
          </a:prstGeom>
        </p:spPr>
      </p:pic>
      <p:pic>
        <p:nvPicPr>
          <p:cNvPr id="11" name="Onlinemedia 10" title="De ziekte van Parkinson - Animatie">
            <a:hlinkClick r:id="" action="ppaction://media"/>
            <a:extLst>
              <a:ext uri="{FF2B5EF4-FFF2-40B4-BE49-F238E27FC236}">
                <a16:creationId xmlns:a16="http://schemas.microsoft.com/office/drawing/2014/main" id="{065A50A5-5C89-8422-171C-D34551B8C044}"/>
              </a:ext>
            </a:extLst>
          </p:cNvPr>
          <p:cNvPicPr>
            <a:picLocks noRot="1" noChangeAspect="1"/>
          </p:cNvPicPr>
          <p:nvPr>
            <a:videoFile r:link="rId1"/>
          </p:nvPr>
        </p:nvPicPr>
        <p:blipFill>
          <a:blip r:embed="rId8"/>
          <a:stretch>
            <a:fillRect/>
          </a:stretch>
        </p:blipFill>
        <p:spPr>
          <a:xfrm>
            <a:off x="1016000" y="822858"/>
            <a:ext cx="9692640" cy="5476342"/>
          </a:xfrm>
          <a:prstGeom prst="rect">
            <a:avLst/>
          </a:prstGeom>
        </p:spPr>
      </p:pic>
      <p:pic>
        <p:nvPicPr>
          <p:cNvPr id="2" name="Onlinemedia 1" title="Parkinson Marokkaans Arabisch (Darija)">
            <a:hlinkClick r:id="" action="ppaction://media"/>
            <a:extLst>
              <a:ext uri="{FF2B5EF4-FFF2-40B4-BE49-F238E27FC236}">
                <a16:creationId xmlns:a16="http://schemas.microsoft.com/office/drawing/2014/main" id="{468E087A-55FA-1D4B-426D-5D0C7DED62AE}"/>
              </a:ext>
            </a:extLst>
          </p:cNvPr>
          <p:cNvPicPr>
            <a:picLocks noRot="1" noChangeAspect="1"/>
          </p:cNvPicPr>
          <p:nvPr>
            <a:videoFile r:link="rId2"/>
          </p:nvPr>
        </p:nvPicPr>
        <p:blipFill>
          <a:blip r:embed="rId9"/>
          <a:stretch>
            <a:fillRect/>
          </a:stretch>
        </p:blipFill>
        <p:spPr>
          <a:xfrm>
            <a:off x="1016000" y="656387"/>
            <a:ext cx="9987280" cy="5642813"/>
          </a:xfrm>
          <a:prstGeom prst="rect">
            <a:avLst/>
          </a:prstGeom>
        </p:spPr>
      </p:pic>
    </p:spTree>
    <p:extLst>
      <p:ext uri="{BB962C8B-B14F-4D97-AF65-F5344CB8AC3E}">
        <p14:creationId xmlns:p14="http://schemas.microsoft.com/office/powerpoint/2010/main" val="197348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3"/>
          <a:stretch>
            <a:fillRect/>
          </a:stretch>
        </p:blipFill>
        <p:spPr>
          <a:xfrm>
            <a:off x="0" y="0"/>
            <a:ext cx="12192000" cy="6858000"/>
          </a:xfrm>
          <a:prstGeom prst="rect">
            <a:avLst/>
          </a:prstGeom>
        </p:spPr>
      </p:pic>
      <p:sp>
        <p:nvSpPr>
          <p:cNvPr id="2" name="Tekstvak 1">
            <a:extLst>
              <a:ext uri="{FF2B5EF4-FFF2-40B4-BE49-F238E27FC236}">
                <a16:creationId xmlns:a16="http://schemas.microsoft.com/office/drawing/2014/main" id="{484B62F0-FD3D-2905-7B88-C9B31805FF16}"/>
              </a:ext>
            </a:extLst>
          </p:cNvPr>
          <p:cNvSpPr txBox="1"/>
          <p:nvPr/>
        </p:nvSpPr>
        <p:spPr>
          <a:xfrm>
            <a:off x="876936" y="528320"/>
            <a:ext cx="9144000" cy="1938992"/>
          </a:xfrm>
          <a:prstGeom prst="rect">
            <a:avLst/>
          </a:prstGeom>
          <a:noFill/>
        </p:spPr>
        <p:txBody>
          <a:bodyPr wrap="square">
            <a:spAutoFit/>
          </a:bodyPr>
          <a:lstStyle/>
          <a:p>
            <a:r>
              <a:rPr lang="nl-NL" sz="4000" dirty="0"/>
              <a:t>Hoe herkent u iemand </a:t>
            </a:r>
          </a:p>
          <a:p>
            <a:r>
              <a:rPr lang="nl-NL" sz="4000" dirty="0"/>
              <a:t>met Parkinson in uw </a:t>
            </a:r>
          </a:p>
          <a:p>
            <a:r>
              <a:rPr lang="nl-NL" sz="4000" dirty="0"/>
              <a:t>omgeving?</a:t>
            </a:r>
          </a:p>
        </p:txBody>
      </p:sp>
      <p:pic>
        <p:nvPicPr>
          <p:cNvPr id="4" name="Afbeelding 3">
            <a:extLst>
              <a:ext uri="{FF2B5EF4-FFF2-40B4-BE49-F238E27FC236}">
                <a16:creationId xmlns:a16="http://schemas.microsoft.com/office/drawing/2014/main" id="{25630CB7-8CEC-FAA7-F5D6-B6FB151EDE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065" y="0"/>
            <a:ext cx="2871470" cy="6553835"/>
          </a:xfrm>
          <a:prstGeom prst="rect">
            <a:avLst/>
          </a:prstGeom>
          <a:noFill/>
        </p:spPr>
      </p:pic>
    </p:spTree>
    <p:extLst>
      <p:ext uri="{BB962C8B-B14F-4D97-AF65-F5344CB8AC3E}">
        <p14:creationId xmlns:p14="http://schemas.microsoft.com/office/powerpoint/2010/main" val="337359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2BB2DA4-D906-4FD4-3941-97841CD0B148}"/>
              </a:ext>
            </a:extLst>
          </p:cNvPr>
          <p:cNvPicPr>
            <a:picLocks noChangeAspect="1"/>
          </p:cNvPicPr>
          <p:nvPr/>
        </p:nvPicPr>
        <p:blipFill>
          <a:blip r:embed="rId3"/>
          <a:stretch>
            <a:fillRect/>
          </a:stretch>
        </p:blipFill>
        <p:spPr>
          <a:xfrm>
            <a:off x="6918292" y="499653"/>
            <a:ext cx="5020376" cy="5858693"/>
          </a:xfrm>
          <a:prstGeom prst="rect">
            <a:avLst/>
          </a:prstGeom>
        </p:spPr>
      </p:pic>
      <p:pic>
        <p:nvPicPr>
          <p:cNvPr id="6" name="Afbeelding 5">
            <a:extLst>
              <a:ext uri="{FF2B5EF4-FFF2-40B4-BE49-F238E27FC236}">
                <a16:creationId xmlns:a16="http://schemas.microsoft.com/office/drawing/2014/main" id="{2658620F-1D1F-1BA8-0D91-0A341862231B}"/>
              </a:ext>
            </a:extLst>
          </p:cNvPr>
          <p:cNvPicPr>
            <a:picLocks noChangeAspect="1"/>
          </p:cNvPicPr>
          <p:nvPr/>
        </p:nvPicPr>
        <p:blipFill>
          <a:blip r:embed="rId4"/>
          <a:stretch>
            <a:fillRect/>
          </a:stretch>
        </p:blipFill>
        <p:spPr>
          <a:xfrm>
            <a:off x="253332" y="1263025"/>
            <a:ext cx="6449325" cy="4172532"/>
          </a:xfrm>
          <a:prstGeom prst="rect">
            <a:avLst/>
          </a:prstGeom>
        </p:spPr>
      </p:pic>
    </p:spTree>
    <p:extLst>
      <p:ext uri="{BB962C8B-B14F-4D97-AF65-F5344CB8AC3E}">
        <p14:creationId xmlns:p14="http://schemas.microsoft.com/office/powerpoint/2010/main" val="294328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Cycling for Freezing Gait in Parkinson's Disease | NEJM">
            <a:hlinkClick r:id="" action="ppaction://media"/>
            <a:extLst>
              <a:ext uri="{FF2B5EF4-FFF2-40B4-BE49-F238E27FC236}">
                <a16:creationId xmlns:a16="http://schemas.microsoft.com/office/drawing/2014/main" id="{3FC53510-C086-A4C8-6ABF-EE337A2BCC7F}"/>
              </a:ext>
            </a:extLst>
          </p:cNvPr>
          <p:cNvPicPr>
            <a:picLocks noRot="1" noChangeAspect="1"/>
          </p:cNvPicPr>
          <p:nvPr>
            <a:videoFile r:link="rId1"/>
          </p:nvPr>
        </p:nvPicPr>
        <p:blipFill>
          <a:blip r:embed="rId4"/>
          <a:stretch>
            <a:fillRect/>
          </a:stretch>
        </p:blipFill>
        <p:spPr>
          <a:xfrm>
            <a:off x="3667760" y="1397000"/>
            <a:ext cx="7051040" cy="5288280"/>
          </a:xfrm>
          <a:prstGeom prst="rect">
            <a:avLst/>
          </a:prstGeom>
        </p:spPr>
      </p:pic>
      <p:sp>
        <p:nvSpPr>
          <p:cNvPr id="7" name="Titel 6">
            <a:extLst>
              <a:ext uri="{FF2B5EF4-FFF2-40B4-BE49-F238E27FC236}">
                <a16:creationId xmlns:a16="http://schemas.microsoft.com/office/drawing/2014/main" id="{773B62E5-12F1-9001-A227-10266D3543E6}"/>
              </a:ext>
            </a:extLst>
          </p:cNvPr>
          <p:cNvSpPr>
            <a:spLocks noGrp="1"/>
          </p:cNvSpPr>
          <p:nvPr>
            <p:ph type="title"/>
          </p:nvPr>
        </p:nvSpPr>
        <p:spPr/>
        <p:txBody>
          <a:bodyPr/>
          <a:lstStyle/>
          <a:p>
            <a:r>
              <a:rPr lang="nl-NL" dirty="0"/>
              <a:t>Van uit naar aan!</a:t>
            </a:r>
          </a:p>
        </p:txBody>
      </p:sp>
    </p:spTree>
    <p:extLst>
      <p:ext uri="{BB962C8B-B14F-4D97-AF65-F5344CB8AC3E}">
        <p14:creationId xmlns:p14="http://schemas.microsoft.com/office/powerpoint/2010/main" val="45133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6427EDB-E89C-5047-A43B-32F4D7C68EB4}"/>
              </a:ext>
            </a:extLst>
          </p:cNvPr>
          <p:cNvPicPr>
            <a:picLocks noChangeAspect="1"/>
          </p:cNvPicPr>
          <p:nvPr/>
        </p:nvPicPr>
        <p:blipFill>
          <a:blip r:embed="rId3"/>
          <a:stretch>
            <a:fillRect/>
          </a:stretch>
        </p:blipFill>
        <p:spPr>
          <a:xfrm>
            <a:off x="0" y="0"/>
            <a:ext cx="12192000" cy="6858000"/>
          </a:xfrm>
          <a:prstGeom prst="rect">
            <a:avLst/>
          </a:prstGeom>
        </p:spPr>
      </p:pic>
      <p:sp>
        <p:nvSpPr>
          <p:cNvPr id="6" name="Tekstvak 5">
            <a:hlinkClick r:id="rId4" action="ppaction://hlinkfile"/>
            <a:extLst>
              <a:ext uri="{FF2B5EF4-FFF2-40B4-BE49-F238E27FC236}">
                <a16:creationId xmlns:a16="http://schemas.microsoft.com/office/drawing/2014/main" id="{005BA301-8BAC-8B21-E617-F71BC8232D91}"/>
              </a:ext>
            </a:extLst>
          </p:cNvPr>
          <p:cNvSpPr txBox="1"/>
          <p:nvPr/>
        </p:nvSpPr>
        <p:spPr>
          <a:xfrm>
            <a:off x="3329035" y="1657919"/>
            <a:ext cx="6180666" cy="3046988"/>
          </a:xfrm>
          <a:prstGeom prst="rect">
            <a:avLst/>
          </a:prstGeom>
          <a:noFill/>
        </p:spPr>
        <p:txBody>
          <a:bodyPr wrap="square">
            <a:spAutoFit/>
          </a:bodyPr>
          <a:lstStyle/>
          <a:p>
            <a:endParaRPr lang="nl-NL" sz="3200" b="1" dirty="0"/>
          </a:p>
          <a:p>
            <a:endParaRPr lang="nl-NL" sz="3200" b="1" dirty="0"/>
          </a:p>
          <a:p>
            <a:endParaRPr lang="nl-NL" sz="3200" b="1" dirty="0"/>
          </a:p>
          <a:p>
            <a:endParaRPr lang="nl-NL" sz="3200" b="1" dirty="0"/>
          </a:p>
          <a:p>
            <a:endParaRPr lang="nl-NL" sz="3200" b="1" dirty="0"/>
          </a:p>
          <a:p>
            <a:r>
              <a:rPr lang="nl-NL" sz="3200" b="1" dirty="0"/>
              <a:t> </a:t>
            </a:r>
          </a:p>
        </p:txBody>
      </p:sp>
      <p:sp>
        <p:nvSpPr>
          <p:cNvPr id="2" name="Tekstvak 1">
            <a:extLst>
              <a:ext uri="{FF2B5EF4-FFF2-40B4-BE49-F238E27FC236}">
                <a16:creationId xmlns:a16="http://schemas.microsoft.com/office/drawing/2014/main" id="{484B62F0-FD3D-2905-7B88-C9B31805FF16}"/>
              </a:ext>
            </a:extLst>
          </p:cNvPr>
          <p:cNvSpPr txBox="1"/>
          <p:nvPr/>
        </p:nvSpPr>
        <p:spPr>
          <a:xfrm>
            <a:off x="1524000" y="914400"/>
            <a:ext cx="9144000" cy="1323439"/>
          </a:xfrm>
          <a:prstGeom prst="rect">
            <a:avLst/>
          </a:prstGeom>
          <a:noFill/>
        </p:spPr>
        <p:txBody>
          <a:bodyPr wrap="square">
            <a:spAutoFit/>
          </a:bodyPr>
          <a:lstStyle/>
          <a:p>
            <a:pPr algn="ctr"/>
            <a:r>
              <a:rPr lang="nl-NL" sz="4000" dirty="0"/>
              <a:t>Kent u iemand met de ziekte van Parkinson in uw omgeving?</a:t>
            </a:r>
          </a:p>
        </p:txBody>
      </p:sp>
      <p:sp>
        <p:nvSpPr>
          <p:cNvPr id="3" name="Ondertitel 2">
            <a:extLst>
              <a:ext uri="{FF2B5EF4-FFF2-40B4-BE49-F238E27FC236}">
                <a16:creationId xmlns:a16="http://schemas.microsoft.com/office/drawing/2014/main" id="{B9C1A507-85E2-A271-88DF-17F3F30993AB}"/>
              </a:ext>
            </a:extLst>
          </p:cNvPr>
          <p:cNvSpPr>
            <a:spLocks noGrp="1"/>
          </p:cNvSpPr>
          <p:nvPr>
            <p:ph type="subTitle" idx="1"/>
          </p:nvPr>
        </p:nvSpPr>
        <p:spPr>
          <a:xfrm>
            <a:off x="1524000" y="3602038"/>
            <a:ext cx="9144000" cy="1655762"/>
          </a:xfrm>
        </p:spPr>
        <p:txBody>
          <a:bodyPr/>
          <a:lstStyle/>
          <a:p>
            <a:r>
              <a:rPr lang="nl-NL" dirty="0"/>
              <a:t>Spreek ons dan even aan na deze presentatie </a:t>
            </a:r>
          </a:p>
          <a:p>
            <a:r>
              <a:rPr lang="nl-NL" dirty="0"/>
              <a:t>of mail naar:</a:t>
            </a:r>
          </a:p>
          <a:p>
            <a:r>
              <a:rPr lang="nl-NL" sz="3600" b="1" dirty="0"/>
              <a:t>samen@parkinson-vereniging.nl</a:t>
            </a:r>
          </a:p>
        </p:txBody>
      </p:sp>
    </p:spTree>
    <p:extLst>
      <p:ext uri="{BB962C8B-B14F-4D97-AF65-F5344CB8AC3E}">
        <p14:creationId xmlns:p14="http://schemas.microsoft.com/office/powerpoint/2010/main" val="346305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Afbeelding 4">
            <a:extLst>
              <a:ext uri="{FF2B5EF4-FFF2-40B4-BE49-F238E27FC236}">
                <a16:creationId xmlns:a16="http://schemas.microsoft.com/office/drawing/2014/main" id="{0E147D32-0B4F-416E-90C6-E3C88DA4B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3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a:extLst>
              <a:ext uri="{FF2B5EF4-FFF2-40B4-BE49-F238E27FC236}">
                <a16:creationId xmlns:a16="http://schemas.microsoft.com/office/drawing/2014/main" id="{ABD138F9-C240-468B-8C2C-7EEA6014FDAB}"/>
              </a:ext>
            </a:extLst>
          </p:cNvPr>
          <p:cNvSpPr>
            <a:spLocks noGrp="1"/>
          </p:cNvSpPr>
          <p:nvPr>
            <p:ph type="title"/>
          </p:nvPr>
        </p:nvSpPr>
        <p:spPr/>
        <p:txBody>
          <a:bodyPr/>
          <a:lstStyle/>
          <a:p>
            <a:r>
              <a:rPr lang="nl-NL" dirty="0"/>
              <a:t>Even voorstellen…</a:t>
            </a:r>
          </a:p>
        </p:txBody>
      </p:sp>
      <p:pic>
        <p:nvPicPr>
          <p:cNvPr id="10" name="Onlinemedia 1" title="Even voorstellen: de Parkinson Vereniging">
            <a:hlinkClick r:id="" action="ppaction://media"/>
            <a:extLst>
              <a:ext uri="{FF2B5EF4-FFF2-40B4-BE49-F238E27FC236}">
                <a16:creationId xmlns:a16="http://schemas.microsoft.com/office/drawing/2014/main" id="{A08A05BF-C0F8-4A30-B494-8076067AD9A9}"/>
              </a:ext>
            </a:extLst>
          </p:cNvPr>
          <p:cNvPicPr>
            <a:picLocks noRot="1" noChangeAspect="1"/>
          </p:cNvPicPr>
          <p:nvPr>
            <a:videoFile r:link="rId1"/>
          </p:nvPr>
        </p:nvPicPr>
        <p:blipFill>
          <a:blip r:embed="rId5"/>
          <a:stretch>
            <a:fillRect/>
          </a:stretch>
        </p:blipFill>
        <p:spPr>
          <a:xfrm>
            <a:off x="2091192" y="1534876"/>
            <a:ext cx="8009616" cy="452543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theme/theme1.xml><?xml version="1.0" encoding="utf-8"?>
<a:theme xmlns:a="http://schemas.openxmlformats.org/drawingml/2006/main" name="Kantoorthema">
  <a:themeElements>
    <a:clrScheme name="Aangepast 6">
      <a:dk1>
        <a:srgbClr val="000000"/>
      </a:dk1>
      <a:lt1>
        <a:srgbClr val="FFFFFF"/>
      </a:lt1>
      <a:dk2>
        <a:srgbClr val="A64657"/>
      </a:dk2>
      <a:lt2>
        <a:srgbClr val="E7E6E6"/>
      </a:lt2>
      <a:accent1>
        <a:srgbClr val="A64758"/>
      </a:accent1>
      <a:accent2>
        <a:srgbClr val="8EC045"/>
      </a:accent2>
      <a:accent3>
        <a:srgbClr val="2FA8E1"/>
      </a:accent3>
      <a:accent4>
        <a:srgbClr val="D2A3AB"/>
      </a:accent4>
      <a:accent5>
        <a:srgbClr val="97D3F0"/>
      </a:accent5>
      <a:accent6>
        <a:srgbClr val="C5DEA1"/>
      </a:accent6>
      <a:hlink>
        <a:srgbClr val="2FA8E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arkinson" id="{CC321672-9F3C-744B-9B7A-1730C44982CC}" vid="{9A200DD4-8281-7B4D-AEF2-DC86EFE4690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PPT Parkinson_Vereniging</Template>
  <TotalTime>627</TotalTime>
  <Words>1678</Words>
  <Application>Microsoft Office PowerPoint</Application>
  <PresentationFormat>Breedbeeld</PresentationFormat>
  <Paragraphs>169</Paragraphs>
  <Slides>20</Slides>
  <Notes>18</Notes>
  <HiddenSlides>0</HiddenSlides>
  <MMClips>5</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Aptos</vt:lpstr>
      <vt:lpstr>Arial</vt:lpstr>
      <vt:lpstr>Calibri</vt:lpstr>
      <vt:lpstr>Calibri Light</vt:lpstr>
      <vt:lpstr>Verdana</vt:lpstr>
      <vt:lpstr>Wingdings</vt:lpstr>
      <vt:lpstr>Kantoorthema</vt:lpstr>
      <vt:lpstr>Maak kennis met de Parkinson Vereniging</vt:lpstr>
      <vt:lpstr>PowerPoint-presentatie</vt:lpstr>
      <vt:lpstr>PowerPoint-presentatie</vt:lpstr>
      <vt:lpstr>PowerPoint-presentatie</vt:lpstr>
      <vt:lpstr>PowerPoint-presentatie</vt:lpstr>
      <vt:lpstr>PowerPoint-presentatie</vt:lpstr>
      <vt:lpstr>Van uit naar aan!</vt:lpstr>
      <vt:lpstr>PowerPoint-presentatie</vt:lpstr>
      <vt:lpstr>Even voorstellen…</vt:lpstr>
      <vt:lpstr>Wat kan de Parkinson Vereniging betekenen…</vt:lpstr>
      <vt:lpstr>Kernactiviteiten van de Parkinson Vereniging</vt:lpstr>
      <vt:lpstr>Informatievoorziening</vt:lpstr>
      <vt:lpstr>Belangenbehartiging</vt:lpstr>
      <vt:lpstr>Ontmoetingen, kennis- en ervaring delen</vt:lpstr>
      <vt:lpstr>Parkinson Academie  cursussen om beter om te gaan met de ziekte</vt:lpstr>
      <vt:lpstr>Onderzoek en ontwikkeling</vt:lpstr>
      <vt:lpstr>Parkinsonalliantie Nederland </vt:lpstr>
      <vt:lpstr>Waarom lid worden ?</vt:lpstr>
      <vt:lpstr>Meer informatie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Maak kennis met de Parkinson Vereniging</dc:title>
  <dc:creator>Gerda Hooghordel</dc:creator>
  <cp:lastModifiedBy>Gerda Hooghordel</cp:lastModifiedBy>
  <cp:revision>17</cp:revision>
  <dcterms:created xsi:type="dcterms:W3CDTF">2024-05-29T13:30:06Z</dcterms:created>
  <dcterms:modified xsi:type="dcterms:W3CDTF">2025-03-26T10:40:00Z</dcterms:modified>
</cp:coreProperties>
</file>