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2BB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228600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F3D"/>
                </a:solidFill>
                <a:latin typeface="Aptos"/>
              </a:rPr>
              <a:t>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6152" y="228600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6B82E"/>
                </a:solidFill>
                <a:latin typeface="Aptos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55064" y="228600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Aptos"/>
              </a:rPr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93976" y="228600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EE7034"/>
                </a:solidFill>
                <a:latin typeface="Aptos"/>
              </a:rPr>
              <a:t>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32888" y="228600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F3D"/>
                </a:solidFill>
                <a:latin typeface="Aptos"/>
              </a:rPr>
              <a:t>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71800" y="228600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D64645"/>
                </a:solidFill>
                <a:latin typeface="Aptos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10712" y="228600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Aptos"/>
              </a:rPr>
              <a:t>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49624" y="228600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6B82E"/>
                </a:solidFill>
                <a:latin typeface="Aptos"/>
              </a:rPr>
              <a:t>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1828800"/>
            <a:ext cx="10607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1D1F3D"/>
                </a:solidFill>
                <a:latin typeface="Aptos"/>
              </a:rPr>
              <a:t>DANSEN MET DANSPARK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697480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2BB2B4"/>
                </a:solidFill>
                <a:latin typeface="Aptos"/>
              </a:rPr>
              <a:t>Een ontmoetingsplek vol dans, muziek en plezier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" y="3703320"/>
            <a:ext cx="4800600" cy="56692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0120" y="3840480"/>
            <a:ext cx="4480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dirty="0">
                <a:solidFill>
                  <a:srgbClr val="2A2C30"/>
                </a:solidFill>
                <a:latin typeface="Aptos"/>
              </a:rPr>
              <a:t>Korte </a:t>
            </a:r>
            <a:r>
              <a:rPr sz="1500" b="1" dirty="0" err="1">
                <a:solidFill>
                  <a:srgbClr val="2A2C30"/>
                </a:solidFill>
                <a:latin typeface="Aptos"/>
              </a:rPr>
              <a:t>kennismaking</a:t>
            </a:r>
            <a:r>
              <a:rPr sz="1500" b="1" dirty="0">
                <a:solidFill>
                  <a:srgbClr val="2A2C30"/>
                </a:solidFill>
                <a:latin typeface="Aptos"/>
              </a:rPr>
              <a:t>  •  </a:t>
            </a:r>
            <a:r>
              <a:rPr sz="1500" b="1" dirty="0" err="1">
                <a:solidFill>
                  <a:srgbClr val="2A2C30"/>
                </a:solidFill>
                <a:latin typeface="Aptos"/>
              </a:rPr>
              <a:t>daarna</a:t>
            </a:r>
            <a:r>
              <a:rPr sz="1500" b="1" dirty="0">
                <a:solidFill>
                  <a:srgbClr val="2A2C30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2A2C30"/>
                </a:solidFill>
                <a:latin typeface="Aptos"/>
              </a:rPr>
              <a:t>samen</a:t>
            </a:r>
            <a:r>
              <a:rPr sz="1500" b="1" dirty="0">
                <a:solidFill>
                  <a:srgbClr val="2A2C30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2A2C30"/>
                </a:solidFill>
                <a:latin typeface="Aptos"/>
              </a:rPr>
              <a:t>dansen</a:t>
            </a:r>
            <a:endParaRPr sz="1500" b="1" dirty="0">
              <a:solidFill>
                <a:srgbClr val="2A2C30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4672" y="5349240"/>
            <a:ext cx="7863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dirty="0">
                <a:solidFill>
                  <a:srgbClr val="1D1F3D"/>
                </a:solidFill>
                <a:latin typeface="Aptos"/>
              </a:rPr>
              <a:t>Fleur Kastelijn  |  </a:t>
            </a:r>
            <a:r>
              <a:rPr sz="1700" b="1" dirty="0" err="1">
                <a:solidFill>
                  <a:srgbClr val="1D1F3D"/>
                </a:solidFill>
                <a:latin typeface="Aptos"/>
              </a:rPr>
              <a:t>DansPark</a:t>
            </a:r>
            <a:r>
              <a:rPr sz="1700" b="1" dirty="0">
                <a:solidFill>
                  <a:srgbClr val="1D1F3D"/>
                </a:solidFill>
                <a:latin typeface="Aptos"/>
              </a:rPr>
              <a:t> </a:t>
            </a:r>
            <a:r>
              <a:rPr sz="1700" b="1" dirty="0" err="1">
                <a:solidFill>
                  <a:srgbClr val="1D1F3D"/>
                </a:solidFill>
                <a:latin typeface="Aptos"/>
              </a:rPr>
              <a:t>Bodegraven</a:t>
            </a:r>
            <a:endParaRPr sz="1700" b="1" dirty="0">
              <a:solidFill>
                <a:srgbClr val="1D1F3D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4672" y="580644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BB2B4"/>
                </a:solidFill>
                <a:latin typeface="Aptos"/>
              </a:rPr>
              <a:t>Demoles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92840" y="6419088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BB2B4"/>
                </a:solidFill>
                <a:latin typeface="Apto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D1F3D"/>
                </a:solidFill>
                <a:latin typeface="Aptos"/>
              </a:rPr>
              <a:t>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5256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6B82E"/>
                </a:solidFill>
                <a:latin typeface="Aptos"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BB2B4"/>
                </a:solidFill>
                <a:latin typeface="Aptos"/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35608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EE7034"/>
                </a:solidFill>
                <a:latin typeface="Aptos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0784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D1F3D"/>
                </a:solidFill>
                <a:latin typeface="Aptos"/>
              </a:rPr>
              <a:t>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D64645"/>
                </a:solidFill>
                <a:latin typeface="Aptos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31136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BB2B4"/>
                </a:solidFill>
                <a:latin typeface="Aptos"/>
              </a:rPr>
              <a:t>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96312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6B82E"/>
                </a:solidFill>
                <a:latin typeface="Aptos"/>
              </a:rPr>
              <a:t>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960120"/>
            <a:ext cx="10789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D1F3D"/>
                </a:solidFill>
                <a:latin typeface="Aptos"/>
              </a:rPr>
              <a:t>Wat is DansPark?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1627632"/>
            <a:ext cx="1097280" cy="64008"/>
          </a:xfrm>
          <a:prstGeom prst="rect">
            <a:avLst/>
          </a:prstGeom>
          <a:solidFill>
            <a:srgbClr val="2BB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31520" y="19659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1">
                <a:solidFill>
                  <a:srgbClr val="1D1F3D"/>
                </a:solidFill>
                <a:latin typeface="Aptos"/>
              </a:rPr>
              <a:t>DansPark is er voor mensen die een uitdaging in beweging ervaren.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2651760"/>
            <a:ext cx="10241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dirty="0" err="1">
                <a:solidFill>
                  <a:srgbClr val="2A2C30"/>
                </a:solidFill>
                <a:latin typeface="Aptos"/>
              </a:rPr>
              <a:t>Bijvoorbeeld</a:t>
            </a:r>
            <a:r>
              <a:rPr sz="1800" b="0" dirty="0">
                <a:solidFill>
                  <a:srgbClr val="2A2C30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A2C30"/>
                </a:solidFill>
                <a:latin typeface="Aptos"/>
              </a:rPr>
              <a:t>als</a:t>
            </a:r>
            <a:r>
              <a:rPr sz="1800" b="0" dirty="0">
                <a:solidFill>
                  <a:srgbClr val="2A2C30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A2C30"/>
                </a:solidFill>
                <a:latin typeface="Aptos"/>
              </a:rPr>
              <a:t>gevolg</a:t>
            </a:r>
            <a:r>
              <a:rPr sz="1800" b="0" dirty="0">
                <a:solidFill>
                  <a:srgbClr val="2A2C30"/>
                </a:solidFill>
                <a:latin typeface="Aptos"/>
              </a:rPr>
              <a:t> van Parkinson, MS, CVA, </a:t>
            </a:r>
            <a:r>
              <a:rPr sz="1800" b="0" dirty="0" err="1">
                <a:solidFill>
                  <a:srgbClr val="2A2C30"/>
                </a:solidFill>
                <a:latin typeface="Aptos"/>
              </a:rPr>
              <a:t>reuma</a:t>
            </a:r>
            <a:r>
              <a:rPr sz="1800" b="0" dirty="0">
                <a:solidFill>
                  <a:srgbClr val="2A2C30"/>
                </a:solidFill>
                <a:latin typeface="Aptos"/>
              </a:rPr>
              <a:t> of </a:t>
            </a:r>
            <a:r>
              <a:rPr sz="1800" b="0" dirty="0" err="1">
                <a:solidFill>
                  <a:srgbClr val="2A2C30"/>
                </a:solidFill>
                <a:latin typeface="Aptos"/>
              </a:rPr>
              <a:t>andere</a:t>
            </a:r>
            <a:r>
              <a:rPr sz="1800" b="0" dirty="0">
                <a:solidFill>
                  <a:srgbClr val="2A2C30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A2C30"/>
                </a:solidFill>
                <a:latin typeface="Aptos"/>
              </a:rPr>
              <a:t>neurologische</a:t>
            </a:r>
            <a:r>
              <a:rPr sz="1800" b="0" dirty="0">
                <a:solidFill>
                  <a:srgbClr val="2A2C30"/>
                </a:solidFill>
                <a:latin typeface="Aptos"/>
              </a:rPr>
              <a:t> of </a:t>
            </a:r>
            <a:r>
              <a:rPr sz="1800" b="0" dirty="0" err="1">
                <a:solidFill>
                  <a:srgbClr val="2A2C30"/>
                </a:solidFill>
                <a:latin typeface="Aptos"/>
              </a:rPr>
              <a:t>functionele</a:t>
            </a:r>
            <a:r>
              <a:rPr sz="1800" b="0" dirty="0">
                <a:solidFill>
                  <a:srgbClr val="2A2C30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2A2C30"/>
                </a:solidFill>
                <a:latin typeface="Aptos"/>
              </a:rPr>
              <a:t>aandoeningen</a:t>
            </a:r>
            <a:r>
              <a:rPr sz="1800" b="0" dirty="0">
                <a:solidFill>
                  <a:srgbClr val="2A2C30"/>
                </a:solidFill>
                <a:latin typeface="Aptos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94760"/>
            <a:ext cx="2423160" cy="1051560"/>
          </a:xfrm>
          <a:prstGeom prst="roundRect">
            <a:avLst/>
          </a:prstGeom>
          <a:solidFill>
            <a:srgbClr val="2BB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1520" y="4096512"/>
            <a:ext cx="2423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DANS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520439" y="3794760"/>
            <a:ext cx="2423160" cy="1051560"/>
          </a:xfrm>
          <a:prstGeom prst="roundRect">
            <a:avLst/>
          </a:prstGeom>
          <a:solidFill>
            <a:srgbClr val="F6B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520439" y="4096512"/>
            <a:ext cx="2423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1D1F3D"/>
                </a:solidFill>
                <a:latin typeface="Aptos"/>
              </a:rPr>
              <a:t>MUZIEK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59" y="3794760"/>
            <a:ext cx="2423160" cy="1051560"/>
          </a:xfrm>
          <a:prstGeom prst="roundRect">
            <a:avLst/>
          </a:prstGeom>
          <a:solidFill>
            <a:srgbClr val="EE70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09359" y="4096512"/>
            <a:ext cx="2423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GEZONDHEID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098280" y="3794760"/>
            <a:ext cx="2423160" cy="1051560"/>
          </a:xfrm>
          <a:prstGeom prst="roundRect">
            <a:avLst/>
          </a:prstGeom>
          <a:solidFill>
            <a:srgbClr val="D646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098280" y="4096512"/>
            <a:ext cx="2423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PLEZIER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" y="5394960"/>
            <a:ext cx="9966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2BB2B4"/>
                </a:solidFill>
                <a:latin typeface="Aptos"/>
              </a:rPr>
              <a:t>Partners en naasten zijn ook welkom om het plezier van samen dansen te ervaren.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BB2B4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D1F3D"/>
                </a:solidFill>
                <a:latin typeface="Aptos"/>
              </a:rPr>
              <a:t>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5256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6B82E"/>
                </a:solidFill>
                <a:latin typeface="Aptos"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BB2B4"/>
                </a:solidFill>
                <a:latin typeface="Aptos"/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35608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EE7034"/>
                </a:solidFill>
                <a:latin typeface="Aptos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0784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D1F3D"/>
                </a:solidFill>
                <a:latin typeface="Aptos"/>
              </a:rPr>
              <a:t>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D64645"/>
                </a:solidFill>
                <a:latin typeface="Aptos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31136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BB2B4"/>
                </a:solidFill>
                <a:latin typeface="Aptos"/>
              </a:rPr>
              <a:t>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96312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6B82E"/>
                </a:solidFill>
                <a:latin typeface="Aptos"/>
              </a:rPr>
              <a:t>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960120"/>
            <a:ext cx="10789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D1F3D"/>
                </a:solidFill>
                <a:latin typeface="Aptos"/>
              </a:rPr>
              <a:t>Waar staat DansPark voor?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1627632"/>
            <a:ext cx="1097280" cy="64008"/>
          </a:xfrm>
          <a:prstGeom prst="rect">
            <a:avLst/>
          </a:prstGeom>
          <a:solidFill>
            <a:srgbClr val="2BB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78308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A2C30"/>
                </a:solidFill>
                <a:latin typeface="Aptos"/>
              </a:rPr>
              <a:t>Niet alleen bewegen. Juist de combinatie maakt het bijzonder.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2468880"/>
            <a:ext cx="2542032" cy="2423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58368" y="2468880"/>
            <a:ext cx="2542032" cy="164592"/>
          </a:xfrm>
          <a:prstGeom prst="rect">
            <a:avLst/>
          </a:prstGeom>
          <a:solidFill>
            <a:srgbClr val="2BB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59" y="2788920"/>
            <a:ext cx="2212848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2BB2B4"/>
                </a:solidFill>
                <a:latin typeface="Aptos"/>
              </a:rPr>
              <a:t>FYSIEK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9536" y="3429000"/>
            <a:ext cx="21396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dirty="0" err="1">
                <a:solidFill>
                  <a:srgbClr val="2A2C30"/>
                </a:solidFill>
                <a:latin typeface="Aptos"/>
              </a:rPr>
              <a:t>Conditie</a:t>
            </a:r>
            <a:r>
              <a:rPr sz="1600" b="0" dirty="0">
                <a:solidFill>
                  <a:srgbClr val="2A2C30"/>
                </a:solidFill>
                <a:latin typeface="Aptos"/>
              </a:rPr>
              <a:t>, </a:t>
            </a:r>
            <a:r>
              <a:rPr sz="1600" b="0" dirty="0" err="1">
                <a:solidFill>
                  <a:srgbClr val="2A2C30"/>
                </a:solidFill>
                <a:latin typeface="Aptos"/>
              </a:rPr>
              <a:t>souplesse</a:t>
            </a:r>
            <a:r>
              <a:rPr sz="1600" b="0" dirty="0">
                <a:solidFill>
                  <a:srgbClr val="2A2C30"/>
                </a:solidFill>
                <a:latin typeface="Aptos"/>
              </a:rPr>
              <a:t>,</a:t>
            </a:r>
            <a:br>
              <a:rPr sz="1600" dirty="0"/>
            </a:br>
            <a:r>
              <a:rPr sz="1600" dirty="0" err="1"/>
              <a:t>kracht</a:t>
            </a:r>
            <a:r>
              <a:rPr sz="1600" dirty="0"/>
              <a:t>, </a:t>
            </a:r>
            <a:r>
              <a:rPr sz="1600" dirty="0" err="1"/>
              <a:t>houding</a:t>
            </a:r>
            <a:r>
              <a:rPr sz="1600" dirty="0"/>
              <a:t> </a:t>
            </a:r>
            <a:r>
              <a:rPr sz="1600" dirty="0" err="1"/>
              <a:t>en</a:t>
            </a:r>
            <a:r>
              <a:rPr sz="1600" dirty="0"/>
              <a:t> </a:t>
            </a:r>
            <a:r>
              <a:rPr sz="1600" dirty="0" err="1"/>
              <a:t>balans</a:t>
            </a:r>
            <a:endParaRPr sz="1600" dirty="0"/>
          </a:p>
        </p:txBody>
      </p:sp>
      <p:sp>
        <p:nvSpPr>
          <p:cNvPr id="18" name="Rounded Rectangle 17"/>
          <p:cNvSpPr/>
          <p:nvPr/>
        </p:nvSpPr>
        <p:spPr>
          <a:xfrm>
            <a:off x="3520439" y="2468880"/>
            <a:ext cx="2542032" cy="2423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520439" y="2468880"/>
            <a:ext cx="2542032" cy="164592"/>
          </a:xfrm>
          <a:prstGeom prst="rect">
            <a:avLst/>
          </a:prstGeom>
          <a:solidFill>
            <a:srgbClr val="F6B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685031" y="2788920"/>
            <a:ext cx="2212848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EE7034"/>
                </a:solidFill>
                <a:latin typeface="Aptos"/>
              </a:rPr>
              <a:t>MENTAAL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21607" y="3429000"/>
            <a:ext cx="213969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dirty="0" err="1">
                <a:solidFill>
                  <a:srgbClr val="2A2C30"/>
                </a:solidFill>
                <a:latin typeface="Aptos"/>
              </a:rPr>
              <a:t>Aandacht</a:t>
            </a:r>
            <a:r>
              <a:rPr sz="1600" b="0" dirty="0">
                <a:solidFill>
                  <a:srgbClr val="2A2C30"/>
                </a:solidFill>
                <a:latin typeface="Aptos"/>
              </a:rPr>
              <a:t>,</a:t>
            </a:r>
            <a:r>
              <a:rPr lang="nl-NL" sz="1600" b="0" dirty="0">
                <a:solidFill>
                  <a:srgbClr val="2A2C30"/>
                </a:solidFill>
                <a:latin typeface="Aptos"/>
              </a:rPr>
              <a:t> hersentraining,</a:t>
            </a:r>
            <a:r>
              <a:rPr sz="1600" b="0" dirty="0">
                <a:solidFill>
                  <a:srgbClr val="2A2C30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A2C30"/>
                </a:solidFill>
                <a:latin typeface="Aptos"/>
              </a:rPr>
              <a:t>creativiteit</a:t>
            </a:r>
            <a:r>
              <a:rPr sz="1600" b="0" dirty="0">
                <a:solidFill>
                  <a:srgbClr val="2A2C30"/>
                </a:solidFill>
                <a:latin typeface="Aptos"/>
              </a:rPr>
              <a:t>,</a:t>
            </a:r>
            <a:br>
              <a:rPr sz="1600" dirty="0"/>
            </a:br>
            <a:r>
              <a:rPr sz="1600" dirty="0" err="1"/>
              <a:t>en</a:t>
            </a:r>
            <a:r>
              <a:rPr sz="1600" dirty="0"/>
              <a:t> </a:t>
            </a:r>
            <a:r>
              <a:rPr sz="1600" dirty="0" err="1"/>
              <a:t>vertrouwen</a:t>
            </a:r>
            <a:endParaRPr sz="1600" dirty="0"/>
          </a:p>
        </p:txBody>
      </p:sp>
      <p:sp>
        <p:nvSpPr>
          <p:cNvPr id="22" name="Rounded Rectangle 21"/>
          <p:cNvSpPr/>
          <p:nvPr/>
        </p:nvSpPr>
        <p:spPr>
          <a:xfrm>
            <a:off x="6382512" y="2468880"/>
            <a:ext cx="2542032" cy="2423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382512" y="2468880"/>
            <a:ext cx="2542032" cy="164592"/>
          </a:xfrm>
          <a:prstGeom prst="rect">
            <a:avLst/>
          </a:prstGeom>
          <a:solidFill>
            <a:srgbClr val="EE70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547103" y="2788920"/>
            <a:ext cx="2212848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EE7034"/>
                </a:solidFill>
                <a:latin typeface="Aptos"/>
              </a:rPr>
              <a:t>EMOTIONEEL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79" y="3429000"/>
            <a:ext cx="213969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dirty="0" err="1">
                <a:solidFill>
                  <a:srgbClr val="2A2C30"/>
                </a:solidFill>
                <a:latin typeface="Aptos"/>
              </a:rPr>
              <a:t>Vrijheid</a:t>
            </a:r>
            <a:r>
              <a:rPr sz="1600" b="0" dirty="0">
                <a:solidFill>
                  <a:srgbClr val="2A2C30"/>
                </a:solidFill>
                <a:latin typeface="Aptos"/>
              </a:rPr>
              <a:t>, </a:t>
            </a:r>
            <a:r>
              <a:rPr sz="1600" b="0" dirty="0" err="1">
                <a:solidFill>
                  <a:srgbClr val="2A2C30"/>
                </a:solidFill>
                <a:latin typeface="Aptos"/>
              </a:rPr>
              <a:t>plezier</a:t>
            </a:r>
            <a:r>
              <a:rPr sz="1600" b="0" dirty="0">
                <a:solidFill>
                  <a:srgbClr val="2A2C30"/>
                </a:solidFill>
                <a:latin typeface="Aptos"/>
              </a:rPr>
              <a:t>,</a:t>
            </a:r>
            <a:br>
              <a:rPr sz="1600" dirty="0"/>
            </a:br>
            <a:r>
              <a:rPr sz="1600" dirty="0" err="1"/>
              <a:t>energie</a:t>
            </a:r>
            <a:r>
              <a:rPr sz="1600" dirty="0"/>
              <a:t> </a:t>
            </a:r>
            <a:r>
              <a:rPr sz="1600" dirty="0" err="1"/>
              <a:t>en</a:t>
            </a:r>
            <a:r>
              <a:rPr sz="1600" dirty="0"/>
              <a:t> </a:t>
            </a:r>
            <a:r>
              <a:rPr sz="1600" dirty="0" err="1"/>
              <a:t>jezelf</a:t>
            </a:r>
            <a:r>
              <a:rPr sz="1600" dirty="0"/>
              <a:t> </a:t>
            </a:r>
            <a:r>
              <a:rPr sz="1600" dirty="0" err="1"/>
              <a:t>durven</a:t>
            </a:r>
            <a:r>
              <a:rPr sz="1600" dirty="0"/>
              <a:t> </a:t>
            </a:r>
            <a:r>
              <a:rPr sz="1600" dirty="0" err="1"/>
              <a:t>zijn</a:t>
            </a:r>
            <a:r>
              <a:rPr lang="nl-NL" sz="1600" dirty="0"/>
              <a:t>, emoties mogen er ook zijn.</a:t>
            </a:r>
            <a:endParaRPr sz="1600" dirty="0"/>
          </a:p>
        </p:txBody>
      </p:sp>
      <p:sp>
        <p:nvSpPr>
          <p:cNvPr id="26" name="Rounded Rectangle 25"/>
          <p:cNvSpPr/>
          <p:nvPr/>
        </p:nvSpPr>
        <p:spPr>
          <a:xfrm>
            <a:off x="9244584" y="2468880"/>
            <a:ext cx="2542032" cy="24231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244584" y="2468880"/>
            <a:ext cx="2542032" cy="164592"/>
          </a:xfrm>
          <a:prstGeom prst="rect">
            <a:avLst/>
          </a:prstGeom>
          <a:solidFill>
            <a:srgbClr val="D646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409176" y="2788920"/>
            <a:ext cx="2212848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D64645"/>
                </a:solidFill>
                <a:latin typeface="Aptos"/>
              </a:rPr>
              <a:t>SOCIAAL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45752" y="3429000"/>
            <a:ext cx="213969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dirty="0" err="1">
                <a:solidFill>
                  <a:srgbClr val="2A2C30"/>
                </a:solidFill>
                <a:latin typeface="Aptos"/>
              </a:rPr>
              <a:t>Ontmoeten</a:t>
            </a:r>
            <a:r>
              <a:rPr sz="1600" b="0" dirty="0">
                <a:solidFill>
                  <a:srgbClr val="2A2C30"/>
                </a:solidFill>
                <a:latin typeface="Aptos"/>
              </a:rPr>
              <a:t>, </a:t>
            </a:r>
            <a:r>
              <a:rPr sz="1600" b="0" dirty="0" err="1">
                <a:solidFill>
                  <a:srgbClr val="2A2C30"/>
                </a:solidFill>
                <a:latin typeface="Aptos"/>
              </a:rPr>
              <a:t>verbinden</a:t>
            </a:r>
            <a:br>
              <a:rPr sz="1600" dirty="0"/>
            </a:br>
            <a:r>
              <a:rPr sz="1600" dirty="0" err="1"/>
              <a:t>en</a:t>
            </a:r>
            <a:r>
              <a:rPr sz="1600" dirty="0"/>
              <a:t> </a:t>
            </a:r>
            <a:r>
              <a:rPr sz="1600" dirty="0" err="1"/>
              <a:t>samen</a:t>
            </a:r>
            <a:r>
              <a:rPr sz="1600" dirty="0"/>
              <a:t> </a:t>
            </a:r>
            <a:r>
              <a:rPr sz="1600" dirty="0" err="1"/>
              <a:t>dansen</a:t>
            </a:r>
            <a:r>
              <a:rPr lang="nl-NL" sz="1600" dirty="0"/>
              <a:t>, ervaringen delen</a:t>
            </a:r>
            <a:endParaRPr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914400" y="562356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dirty="0">
                <a:solidFill>
                  <a:srgbClr val="1D1F3D"/>
                </a:solidFill>
                <a:latin typeface="Aptos"/>
              </a:rPr>
              <a:t>De </a:t>
            </a:r>
            <a:r>
              <a:rPr sz="1800" b="1" dirty="0" err="1">
                <a:solidFill>
                  <a:srgbClr val="1D1F3D"/>
                </a:solidFill>
                <a:latin typeface="Aptos"/>
              </a:rPr>
              <a:t>visie</a:t>
            </a:r>
            <a:r>
              <a:rPr sz="1800" b="1" dirty="0">
                <a:solidFill>
                  <a:srgbClr val="1D1F3D"/>
                </a:solidFill>
                <a:latin typeface="Aptos"/>
              </a:rPr>
              <a:t>: </a:t>
            </a:r>
            <a:r>
              <a:rPr sz="1800" b="1" dirty="0" err="1">
                <a:solidFill>
                  <a:srgbClr val="1D1F3D"/>
                </a:solidFill>
                <a:latin typeface="Aptos"/>
              </a:rPr>
              <a:t>mensen</a:t>
            </a:r>
            <a:r>
              <a:rPr sz="1800" b="1" dirty="0">
                <a:solidFill>
                  <a:srgbClr val="1D1F3D"/>
                </a:solidFill>
                <a:latin typeface="Aptos"/>
              </a:rPr>
              <a:t> </a:t>
            </a:r>
            <a:r>
              <a:rPr sz="1800" b="1" dirty="0" err="1">
                <a:solidFill>
                  <a:srgbClr val="1D1F3D"/>
                </a:solidFill>
                <a:latin typeface="Aptos"/>
              </a:rPr>
              <a:t>helpen</a:t>
            </a:r>
            <a:r>
              <a:rPr sz="1800" b="1" dirty="0">
                <a:solidFill>
                  <a:srgbClr val="1D1F3D"/>
                </a:solidFill>
                <a:latin typeface="Aptos"/>
              </a:rPr>
              <a:t> </a:t>
            </a:r>
            <a:r>
              <a:rPr sz="1800" b="1" dirty="0" err="1">
                <a:solidFill>
                  <a:srgbClr val="1D1F3D"/>
                </a:solidFill>
                <a:latin typeface="Aptos"/>
              </a:rPr>
              <a:t>actief</a:t>
            </a:r>
            <a:r>
              <a:rPr sz="1800" b="1" dirty="0">
                <a:solidFill>
                  <a:srgbClr val="1D1F3D"/>
                </a:solidFill>
                <a:latin typeface="Aptos"/>
              </a:rPr>
              <a:t> </a:t>
            </a:r>
            <a:r>
              <a:rPr sz="1800" b="1" dirty="0" err="1">
                <a:solidFill>
                  <a:srgbClr val="1D1F3D"/>
                </a:solidFill>
                <a:latin typeface="Aptos"/>
              </a:rPr>
              <a:t>te</a:t>
            </a:r>
            <a:r>
              <a:rPr sz="1800" b="1" dirty="0">
                <a:solidFill>
                  <a:srgbClr val="1D1F3D"/>
                </a:solidFill>
                <a:latin typeface="Aptos"/>
              </a:rPr>
              <a:t> </a:t>
            </a:r>
            <a:r>
              <a:rPr sz="1800" b="1" dirty="0" err="1">
                <a:solidFill>
                  <a:srgbClr val="1D1F3D"/>
                </a:solidFill>
                <a:latin typeface="Aptos"/>
              </a:rPr>
              <a:t>blijven</a:t>
            </a:r>
            <a:r>
              <a:rPr sz="1800" b="1" dirty="0">
                <a:solidFill>
                  <a:srgbClr val="1D1F3D"/>
                </a:solidFill>
                <a:latin typeface="Aptos"/>
              </a:rPr>
              <a:t> </a:t>
            </a:r>
            <a:r>
              <a:rPr sz="1800" b="1" dirty="0" err="1">
                <a:solidFill>
                  <a:srgbClr val="1D1F3D"/>
                </a:solidFill>
                <a:latin typeface="Aptos"/>
              </a:rPr>
              <a:t>en</a:t>
            </a:r>
            <a:r>
              <a:rPr sz="1800" b="1" dirty="0">
                <a:solidFill>
                  <a:srgbClr val="1D1F3D"/>
                </a:solidFill>
                <a:latin typeface="Aptos"/>
              </a:rPr>
              <a:t> </a:t>
            </a:r>
            <a:r>
              <a:rPr sz="1800" b="1" dirty="0" err="1">
                <a:solidFill>
                  <a:srgbClr val="1D1F3D"/>
                </a:solidFill>
                <a:latin typeface="Aptos"/>
              </a:rPr>
              <a:t>sociale</a:t>
            </a:r>
            <a:r>
              <a:rPr sz="1800" b="1" dirty="0">
                <a:solidFill>
                  <a:srgbClr val="1D1F3D"/>
                </a:solidFill>
                <a:latin typeface="Aptos"/>
              </a:rPr>
              <a:t> </a:t>
            </a:r>
            <a:r>
              <a:rPr sz="1800" b="1" dirty="0" err="1">
                <a:solidFill>
                  <a:srgbClr val="1D1F3D"/>
                </a:solidFill>
                <a:latin typeface="Aptos"/>
              </a:rPr>
              <a:t>inclusie</a:t>
            </a:r>
            <a:r>
              <a:rPr sz="1800" b="1" dirty="0">
                <a:solidFill>
                  <a:srgbClr val="1D1F3D"/>
                </a:solidFill>
                <a:latin typeface="Aptos"/>
              </a:rPr>
              <a:t> </a:t>
            </a:r>
            <a:r>
              <a:rPr sz="1800" b="1" dirty="0" err="1">
                <a:solidFill>
                  <a:srgbClr val="1D1F3D"/>
                </a:solidFill>
                <a:latin typeface="Aptos"/>
              </a:rPr>
              <a:t>en</a:t>
            </a:r>
            <a:r>
              <a:rPr sz="1800" b="1" dirty="0">
                <a:solidFill>
                  <a:srgbClr val="1D1F3D"/>
                </a:solidFill>
                <a:latin typeface="Aptos"/>
              </a:rPr>
              <a:t> </a:t>
            </a:r>
            <a:r>
              <a:rPr sz="1800" b="1" dirty="0" err="1">
                <a:solidFill>
                  <a:srgbClr val="1D1F3D"/>
                </a:solidFill>
                <a:latin typeface="Aptos"/>
              </a:rPr>
              <a:t>welzijn</a:t>
            </a:r>
            <a:r>
              <a:rPr sz="1800" b="1" dirty="0">
                <a:solidFill>
                  <a:srgbClr val="1D1F3D"/>
                </a:solidFill>
                <a:latin typeface="Aptos"/>
              </a:rPr>
              <a:t> </a:t>
            </a:r>
            <a:r>
              <a:rPr sz="1800" b="1" dirty="0" err="1">
                <a:solidFill>
                  <a:srgbClr val="1D1F3D"/>
                </a:solidFill>
                <a:latin typeface="Aptos"/>
              </a:rPr>
              <a:t>bevorderen</a:t>
            </a:r>
            <a:r>
              <a:rPr sz="1800" b="1" dirty="0">
                <a:solidFill>
                  <a:srgbClr val="1D1F3D"/>
                </a:solidFill>
                <a:latin typeface="Aptos"/>
              </a:rPr>
              <a:t>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292840" y="6419088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BB2B4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D1F3D"/>
                </a:solidFill>
                <a:latin typeface="Aptos"/>
              </a:rPr>
              <a:t>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5256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6B82E"/>
                </a:solidFill>
                <a:latin typeface="Aptos"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BB2B4"/>
                </a:solidFill>
                <a:latin typeface="Aptos"/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35608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EE7034"/>
                </a:solidFill>
                <a:latin typeface="Aptos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0784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D1F3D"/>
                </a:solidFill>
                <a:latin typeface="Aptos"/>
              </a:rPr>
              <a:t>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D64645"/>
                </a:solidFill>
                <a:latin typeface="Aptos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31136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BB2B4"/>
                </a:solidFill>
                <a:latin typeface="Aptos"/>
              </a:rPr>
              <a:t>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96312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6B82E"/>
                </a:solidFill>
                <a:latin typeface="Aptos"/>
              </a:rPr>
              <a:t>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960120"/>
            <a:ext cx="10789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D1F3D"/>
                </a:solidFill>
                <a:latin typeface="Aptos"/>
              </a:rPr>
              <a:t>DansPark is een collectief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1627632"/>
            <a:ext cx="1097280" cy="64008"/>
          </a:xfrm>
          <a:prstGeom prst="rect">
            <a:avLst/>
          </a:prstGeom>
          <a:solidFill>
            <a:srgbClr val="2BB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31520" y="1874519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1D1F3D"/>
                </a:solidFill>
                <a:latin typeface="Aptos"/>
              </a:rPr>
              <a:t>Op verschillende plekken in Nederland geven gespecialiseerde dansdocenten DansPark-lessen.</a:t>
            </a:r>
          </a:p>
        </p:txBody>
      </p:sp>
      <p:sp>
        <p:nvSpPr>
          <p:cNvPr id="14" name="Oval 13"/>
          <p:cNvSpPr/>
          <p:nvPr/>
        </p:nvSpPr>
        <p:spPr>
          <a:xfrm>
            <a:off x="1828800" y="3108960"/>
            <a:ext cx="438912" cy="438912"/>
          </a:xfrm>
          <a:prstGeom prst="ellipse">
            <a:avLst/>
          </a:prstGeom>
          <a:solidFill>
            <a:srgbClr val="2BB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3108960" y="3931920"/>
            <a:ext cx="438912" cy="438912"/>
          </a:xfrm>
          <a:prstGeom prst="ellipse">
            <a:avLst/>
          </a:prstGeom>
          <a:solidFill>
            <a:srgbClr val="F6B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572000" y="2880360"/>
            <a:ext cx="438912" cy="438912"/>
          </a:xfrm>
          <a:prstGeom prst="ellipse">
            <a:avLst/>
          </a:prstGeom>
          <a:solidFill>
            <a:srgbClr val="EE70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5852160" y="3840480"/>
            <a:ext cx="438912" cy="438912"/>
          </a:xfrm>
          <a:prstGeom prst="ellipse">
            <a:avLst/>
          </a:prstGeom>
          <a:solidFill>
            <a:srgbClr val="D646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315200" y="3063240"/>
            <a:ext cx="438912" cy="438912"/>
          </a:xfrm>
          <a:prstGeom prst="ellipse">
            <a:avLst/>
          </a:prstGeom>
          <a:solidFill>
            <a:srgbClr val="3897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778240" y="3794760"/>
            <a:ext cx="438912" cy="438912"/>
          </a:xfrm>
          <a:prstGeom prst="ellipse">
            <a:avLst/>
          </a:prstGeom>
          <a:solidFill>
            <a:srgbClr val="5DB0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1520" y="480060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2A2C30"/>
                </a:solidFill>
                <a:latin typeface="Aptos"/>
              </a:rPr>
              <a:t>De Stichting Dansen met DansPark ondersteunt het collectief bij onder andere: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5321808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BB2B4"/>
                </a:solidFill>
                <a:latin typeface="Aptos"/>
              </a:rPr>
              <a:t>nieuwe locaties   •   demonstraties &amp; bekendheid   •   ontwikkeling   •   kwaliteitsborging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92840" y="6419088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BB2B4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D1F3D"/>
                </a:solidFill>
                <a:latin typeface="Aptos"/>
              </a:rPr>
              <a:t>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5256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6B82E"/>
                </a:solidFill>
                <a:latin typeface="Aptos"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BB2B4"/>
                </a:solidFill>
                <a:latin typeface="Aptos"/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35608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EE7034"/>
                </a:solidFill>
                <a:latin typeface="Aptos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0784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D1F3D"/>
                </a:solidFill>
                <a:latin typeface="Aptos"/>
              </a:rPr>
              <a:t>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D64645"/>
                </a:solidFill>
                <a:latin typeface="Aptos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31136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BB2B4"/>
                </a:solidFill>
                <a:latin typeface="Aptos"/>
              </a:rPr>
              <a:t>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96312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6B82E"/>
                </a:solidFill>
                <a:latin typeface="Aptos"/>
              </a:rPr>
              <a:t>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960120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dirty="0" err="1">
                <a:solidFill>
                  <a:srgbClr val="1D1F3D"/>
                </a:solidFill>
                <a:latin typeface="Aptos"/>
              </a:rPr>
              <a:t>Mijn</a:t>
            </a:r>
            <a:r>
              <a:rPr sz="2800" b="1" dirty="0">
                <a:solidFill>
                  <a:srgbClr val="1D1F3D"/>
                </a:solidFill>
                <a:latin typeface="Aptos"/>
              </a:rPr>
              <a:t> </a:t>
            </a:r>
            <a:r>
              <a:rPr sz="2800" b="1" dirty="0" err="1">
                <a:solidFill>
                  <a:srgbClr val="1D1F3D"/>
                </a:solidFill>
                <a:latin typeface="Aptos"/>
              </a:rPr>
              <a:t>weg</a:t>
            </a:r>
            <a:r>
              <a:rPr sz="2800" b="1" dirty="0">
                <a:solidFill>
                  <a:srgbClr val="1D1F3D"/>
                </a:solidFill>
                <a:latin typeface="Aptos"/>
              </a:rPr>
              <a:t> </a:t>
            </a:r>
            <a:r>
              <a:rPr sz="2800" b="1" dirty="0" err="1">
                <a:solidFill>
                  <a:srgbClr val="1D1F3D"/>
                </a:solidFill>
                <a:latin typeface="Aptos"/>
              </a:rPr>
              <a:t>naar</a:t>
            </a:r>
            <a:r>
              <a:rPr sz="2800" b="1" dirty="0">
                <a:solidFill>
                  <a:srgbClr val="1D1F3D"/>
                </a:solidFill>
                <a:latin typeface="Aptos"/>
              </a:rPr>
              <a:t> </a:t>
            </a:r>
            <a:r>
              <a:rPr sz="2800" b="1" dirty="0" err="1">
                <a:solidFill>
                  <a:srgbClr val="1D1F3D"/>
                </a:solidFill>
                <a:latin typeface="Aptos"/>
              </a:rPr>
              <a:t>DansPark</a:t>
            </a:r>
            <a:r>
              <a:rPr lang="nl-NL" sz="2800" b="1" dirty="0">
                <a:solidFill>
                  <a:srgbClr val="1D1F3D"/>
                </a:solidFill>
                <a:latin typeface="Aptos"/>
              </a:rPr>
              <a:t> – twee werelden komen samen</a:t>
            </a:r>
            <a:endParaRPr sz="2800" b="1" dirty="0">
              <a:solidFill>
                <a:srgbClr val="1D1F3D"/>
              </a:solidFill>
              <a:latin typeface="Apto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0080" y="1627632"/>
            <a:ext cx="1097280" cy="64008"/>
          </a:xfrm>
          <a:prstGeom prst="rect">
            <a:avLst/>
          </a:prstGeom>
          <a:solidFill>
            <a:srgbClr val="2BB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31520" y="2011680"/>
            <a:ext cx="5166360" cy="32461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1560" y="2377440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2BB2B4"/>
                </a:solidFill>
                <a:latin typeface="Aptos"/>
              </a:rPr>
              <a:t>DANS IS MIJN VAK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2834640"/>
            <a:ext cx="4389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1D1F3D"/>
                </a:solidFill>
                <a:latin typeface="Aptos"/>
              </a:rPr>
              <a:t>Ik heb Studio Forza, een dansschool in Bodegraven.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" y="3794760"/>
            <a:ext cx="4389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2A2C30"/>
                </a:solidFill>
                <a:latin typeface="Aptos"/>
              </a:rPr>
              <a:t>Een veilige omgeving waarin je vrij kunt bewegen, verbinden en genieten van dans vind ik belangrijk.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2011680"/>
            <a:ext cx="5166360" cy="3246120"/>
          </a:xfrm>
          <a:prstGeom prst="roundRect">
            <a:avLst/>
          </a:prstGeom>
          <a:solidFill>
            <a:srgbClr val="2BB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83680" y="2377440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PARKINSON KWAM DICHTBIJ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0" y="2834640"/>
            <a:ext cx="43891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1">
                <a:solidFill>
                  <a:srgbClr val="FFFFFF"/>
                </a:solidFill>
                <a:latin typeface="Aptos"/>
              </a:rPr>
              <a:t>Mijn vader had Parkinson.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3611880"/>
            <a:ext cx="434340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FFFFFF"/>
                </a:solidFill>
                <a:latin typeface="Aptos"/>
              </a:rPr>
              <a:t>Daardoor ben ik me verder gaan verdiepen in bewegen en dans bij Parkinson. Inmiddels geef ik de vaste DansPark-les in Bodegraven.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92840" y="6419088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BB2B4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D1F3D"/>
                </a:solidFill>
                <a:latin typeface="Aptos"/>
              </a:rPr>
              <a:t>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5256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6B82E"/>
                </a:solidFill>
                <a:latin typeface="Aptos"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BB2B4"/>
                </a:solidFill>
                <a:latin typeface="Aptos"/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35608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EE7034"/>
                </a:solidFill>
                <a:latin typeface="Aptos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0784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D1F3D"/>
                </a:solidFill>
                <a:latin typeface="Aptos"/>
              </a:rPr>
              <a:t>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D64645"/>
                </a:solidFill>
                <a:latin typeface="Aptos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31136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BB2B4"/>
                </a:solidFill>
                <a:latin typeface="Aptos"/>
              </a:rPr>
              <a:t>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96312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6B82E"/>
                </a:solidFill>
                <a:latin typeface="Aptos"/>
              </a:rPr>
              <a:t>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960120"/>
            <a:ext cx="10789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D1F3D"/>
                </a:solidFill>
                <a:latin typeface="Aptos"/>
              </a:rPr>
              <a:t>DansPark Bodegraven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1627632"/>
            <a:ext cx="1097280" cy="64008"/>
          </a:xfrm>
          <a:prstGeom prst="rect">
            <a:avLst/>
          </a:prstGeom>
          <a:solidFill>
            <a:srgbClr val="2BB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31520" y="182880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D1F3D"/>
                </a:solidFill>
                <a:latin typeface="Aptos"/>
              </a:rPr>
              <a:t>De locatie Bodegraven is gestart om DansPark ook in het Groene Hart toegankelijk te maken.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2743200"/>
            <a:ext cx="5120640" cy="2148840"/>
          </a:xfrm>
          <a:prstGeom prst="roundRect">
            <a:avLst/>
          </a:prstGeom>
          <a:solidFill>
            <a:srgbClr val="EF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51560" y="3108960"/>
            <a:ext cx="4480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BB2B4"/>
                </a:solidFill>
                <a:latin typeface="Aptos"/>
              </a:rPr>
              <a:t>MAANDAG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" y="3566160"/>
            <a:ext cx="448056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dirty="0">
                <a:solidFill>
                  <a:srgbClr val="1D1F3D"/>
                </a:solidFill>
                <a:latin typeface="Aptos"/>
              </a:rPr>
              <a:t>11.30 – 12.30 </a:t>
            </a:r>
            <a:r>
              <a:rPr sz="2600" b="1" dirty="0" err="1">
                <a:solidFill>
                  <a:srgbClr val="1D1F3D"/>
                </a:solidFill>
                <a:latin typeface="Aptos"/>
              </a:rPr>
              <a:t>uur</a:t>
            </a:r>
            <a:endParaRPr lang="nl-NL" sz="2600" b="1" dirty="0">
              <a:solidFill>
                <a:srgbClr val="1D1F3D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51560" y="4224528"/>
            <a:ext cx="44805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1500" b="0" dirty="0">
                <a:solidFill>
                  <a:srgbClr val="2A2C30"/>
                </a:solidFill>
                <a:latin typeface="Aptos"/>
              </a:rPr>
              <a:t>Met daarna tijd voor koffie en wat lekkers</a:t>
            </a:r>
          </a:p>
          <a:p>
            <a:pPr algn="l"/>
            <a:r>
              <a:rPr sz="1500" b="0" dirty="0">
                <a:solidFill>
                  <a:srgbClr val="2A2C30"/>
                </a:solidFill>
                <a:latin typeface="Aptos"/>
              </a:rPr>
              <a:t>Studio Forza  •  </a:t>
            </a:r>
            <a:r>
              <a:rPr sz="1500" b="0" dirty="0" err="1">
                <a:solidFill>
                  <a:srgbClr val="2A2C30"/>
                </a:solidFill>
                <a:latin typeface="Aptos"/>
              </a:rPr>
              <a:t>Doortocht</a:t>
            </a:r>
            <a:r>
              <a:rPr sz="1500" b="0" dirty="0">
                <a:solidFill>
                  <a:srgbClr val="2A2C30"/>
                </a:solidFill>
                <a:latin typeface="Aptos"/>
              </a:rPr>
              <a:t> 20  •  </a:t>
            </a:r>
            <a:r>
              <a:rPr sz="1500" b="0" dirty="0" err="1">
                <a:solidFill>
                  <a:srgbClr val="2A2C30"/>
                </a:solidFill>
                <a:latin typeface="Aptos"/>
              </a:rPr>
              <a:t>Bodegraven</a:t>
            </a:r>
            <a:endParaRPr sz="1500" b="0" dirty="0">
              <a:solidFill>
                <a:srgbClr val="2A2C30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263640" y="2743200"/>
            <a:ext cx="5120640" cy="2148840"/>
          </a:xfrm>
          <a:prstGeom prst="roundRect">
            <a:avLst/>
          </a:prstGeom>
          <a:solidFill>
            <a:srgbClr val="BAE2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83680" y="3108960"/>
            <a:ext cx="4480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D1F3D"/>
                </a:solidFill>
                <a:latin typeface="Aptos"/>
              </a:rPr>
              <a:t>MIXLES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3584448"/>
            <a:ext cx="44805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1D1F3D"/>
                </a:solidFill>
                <a:latin typeface="Aptos"/>
              </a:rPr>
              <a:t>Parkinson &amp; andere</a:t>
            </a:r>
            <a:br/>
            <a:r>
              <a:t>hersen- en bewegingsaandoeningen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5623560"/>
            <a:ext cx="10241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2A2C30"/>
                </a:solidFill>
                <a:latin typeface="Aptos"/>
              </a:rPr>
              <a:t>De opstart in Bodegraven is mede mogelijk gemaakt door ondersteuning van onder andere de Hersenstichting en lokale partners.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92840" y="6419088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BB2B4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BB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382219" cy="452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D1F3D"/>
                </a:solidFill>
                <a:latin typeface="Aptos"/>
              </a:rPr>
              <a:t>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7493" y="384048"/>
            <a:ext cx="382219" cy="452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6B82E"/>
                </a:solidFill>
                <a:latin typeface="Aptos"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9187" y="384048"/>
            <a:ext cx="382219" cy="452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2BB2B4"/>
                </a:solidFill>
                <a:latin typeface="Aptos"/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0880" y="384048"/>
            <a:ext cx="382219" cy="452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EE7034"/>
                </a:solidFill>
                <a:latin typeface="Aptos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52574" y="384048"/>
            <a:ext cx="382219" cy="452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D1F3D"/>
                </a:solidFill>
                <a:latin typeface="Aptos"/>
              </a:rPr>
              <a:t>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44268" y="384048"/>
            <a:ext cx="382219" cy="452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D64645"/>
                </a:solidFill>
                <a:latin typeface="Aptos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961" y="384048"/>
            <a:ext cx="382219" cy="452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2BB2B4"/>
                </a:solidFill>
                <a:latin typeface="Aptos"/>
              </a:rPr>
              <a:t>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27655" y="384048"/>
            <a:ext cx="382219" cy="452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6B82E"/>
                </a:solidFill>
                <a:latin typeface="Aptos"/>
              </a:rPr>
              <a:t>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600200"/>
            <a:ext cx="10561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900" b="1">
                <a:solidFill>
                  <a:srgbClr val="FFFFFF"/>
                </a:solidFill>
                <a:latin typeface="Aptos"/>
              </a:rPr>
              <a:t>We kijken niet naar wat niet meer kan.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423160"/>
            <a:ext cx="10561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>
                <a:solidFill>
                  <a:srgbClr val="1D1F3D"/>
                </a:solidFill>
                <a:latin typeface="Aptos"/>
              </a:rPr>
              <a:t>We gaan op zoek naar wat wél kan.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657600"/>
            <a:ext cx="10149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ruimte  •  ritme  •  contact  •  creativiteit  •  plezier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794760" y="4709160"/>
            <a:ext cx="4617720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794760" y="4892040"/>
            <a:ext cx="46177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2BB2B4"/>
                </a:solidFill>
                <a:latin typeface="Aptos"/>
              </a:rPr>
              <a:t>En dat gaan we nu ervaren!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92840" y="6419088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BB2B4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8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D1F3D"/>
                </a:solidFill>
                <a:latin typeface="Aptos"/>
              </a:rPr>
              <a:t>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5256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6B82E"/>
                </a:solidFill>
                <a:latin typeface="Aptos"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0432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BB2B4"/>
                </a:solidFill>
                <a:latin typeface="Aptos"/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35608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EE7034"/>
                </a:solidFill>
                <a:latin typeface="Aptos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0784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D1F3D"/>
                </a:solidFill>
                <a:latin typeface="Aptos"/>
              </a:rPr>
              <a:t>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D64645"/>
                </a:solidFill>
                <a:latin typeface="Aptos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31136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BB2B4"/>
                </a:solidFill>
                <a:latin typeface="Aptos"/>
              </a:rPr>
              <a:t>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96312" y="320040"/>
            <a:ext cx="3474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6B82E"/>
                </a:solidFill>
                <a:latin typeface="Aptos"/>
              </a:rPr>
              <a:t>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960120"/>
            <a:ext cx="10789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D1F3D"/>
                </a:solidFill>
                <a:latin typeface="Aptos"/>
              </a:rPr>
              <a:t>20 minuten samen dansen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1627632"/>
            <a:ext cx="1097280" cy="64008"/>
          </a:xfrm>
          <a:prstGeom prst="rect">
            <a:avLst/>
          </a:prstGeom>
          <a:solidFill>
            <a:srgbClr val="2BB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508760" y="2240280"/>
            <a:ext cx="685800" cy="685800"/>
          </a:xfrm>
          <a:prstGeom prst="ellipse">
            <a:avLst/>
          </a:prstGeom>
          <a:solidFill>
            <a:srgbClr val="2BB2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508760" y="2395728"/>
            <a:ext cx="685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3246120"/>
            <a:ext cx="2514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1">
                <a:solidFill>
                  <a:srgbClr val="1D1F3D"/>
                </a:solidFill>
                <a:latin typeface="Aptos"/>
              </a:rPr>
              <a:t>Zittend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3730752"/>
            <a:ext cx="2514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2A2C30"/>
                </a:solidFill>
                <a:latin typeface="Aptos"/>
              </a:rPr>
              <a:t>ritme &amp; mobiliteit</a:t>
            </a:r>
          </a:p>
        </p:txBody>
      </p:sp>
      <p:sp>
        <p:nvSpPr>
          <p:cNvPr id="17" name="Oval 16"/>
          <p:cNvSpPr/>
          <p:nvPr/>
        </p:nvSpPr>
        <p:spPr>
          <a:xfrm>
            <a:off x="4389120" y="2240280"/>
            <a:ext cx="685800" cy="685800"/>
          </a:xfrm>
          <a:prstGeom prst="ellipse">
            <a:avLst/>
          </a:prstGeom>
          <a:solidFill>
            <a:srgbClr val="F6B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389120" y="2395728"/>
            <a:ext cx="685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1D1F3D"/>
                </a:solidFill>
                <a:latin typeface="Aptos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74720" y="3246120"/>
            <a:ext cx="2514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1">
                <a:solidFill>
                  <a:srgbClr val="1D1F3D"/>
                </a:solidFill>
                <a:latin typeface="Aptos"/>
              </a:rPr>
              <a:t>Groter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74720" y="3730752"/>
            <a:ext cx="2514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2A2C30"/>
                </a:solidFill>
                <a:latin typeface="Aptos"/>
              </a:rPr>
              <a:t>ruimte &amp; expressie</a:t>
            </a:r>
          </a:p>
        </p:txBody>
      </p:sp>
      <p:sp>
        <p:nvSpPr>
          <p:cNvPr id="21" name="Oval 20"/>
          <p:cNvSpPr/>
          <p:nvPr/>
        </p:nvSpPr>
        <p:spPr>
          <a:xfrm>
            <a:off x="7269480" y="2240280"/>
            <a:ext cx="685800" cy="685800"/>
          </a:xfrm>
          <a:prstGeom prst="ellipse">
            <a:avLst/>
          </a:prstGeom>
          <a:solidFill>
            <a:srgbClr val="EE70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269480" y="2395728"/>
            <a:ext cx="685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55080" y="3246120"/>
            <a:ext cx="2514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1">
                <a:solidFill>
                  <a:srgbClr val="1D1F3D"/>
                </a:solidFill>
                <a:latin typeface="Aptos"/>
              </a:rPr>
              <a:t>Staand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5080" y="3730752"/>
            <a:ext cx="2514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2A2C30"/>
                </a:solidFill>
                <a:latin typeface="Aptos"/>
              </a:rPr>
              <a:t>balans &amp; gewicht</a:t>
            </a:r>
          </a:p>
        </p:txBody>
      </p:sp>
      <p:sp>
        <p:nvSpPr>
          <p:cNvPr id="25" name="Oval 24"/>
          <p:cNvSpPr/>
          <p:nvPr/>
        </p:nvSpPr>
        <p:spPr>
          <a:xfrm>
            <a:off x="10149840" y="2240280"/>
            <a:ext cx="685800" cy="685800"/>
          </a:xfrm>
          <a:prstGeom prst="ellipse">
            <a:avLst/>
          </a:prstGeom>
          <a:solidFill>
            <a:srgbClr val="D646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149840" y="2395728"/>
            <a:ext cx="685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35440" y="3246120"/>
            <a:ext cx="2514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1">
                <a:solidFill>
                  <a:srgbClr val="1D1F3D"/>
                </a:solidFill>
                <a:latin typeface="Aptos"/>
              </a:rPr>
              <a:t>Samen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35440" y="3730752"/>
            <a:ext cx="2514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2A2C30"/>
                </a:solidFill>
                <a:latin typeface="Aptos"/>
              </a:rPr>
              <a:t>contact &amp; plezier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" y="498348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100" b="1">
                <a:solidFill>
                  <a:srgbClr val="2BB2B4"/>
                </a:solidFill>
                <a:latin typeface="Aptos"/>
              </a:rPr>
              <a:t>Alles mag kleiner. Alles mag zittend. Je hoeft niets ‘goed’ te doen.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400" y="562356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0" dirty="0">
                <a:solidFill>
                  <a:srgbClr val="2A2C30"/>
                </a:solidFill>
                <a:latin typeface="Aptos"/>
              </a:rPr>
              <a:t>Luister </a:t>
            </a:r>
            <a:r>
              <a:rPr sz="1500" b="0" dirty="0" err="1">
                <a:solidFill>
                  <a:srgbClr val="2A2C30"/>
                </a:solidFill>
                <a:latin typeface="Aptos"/>
              </a:rPr>
              <a:t>naar</a:t>
            </a:r>
            <a:r>
              <a:rPr sz="1500" b="0" dirty="0">
                <a:solidFill>
                  <a:srgbClr val="2A2C30"/>
                </a:solidFill>
                <a:latin typeface="Aptos"/>
              </a:rPr>
              <a:t> je eigen </a:t>
            </a:r>
            <a:r>
              <a:rPr sz="1500" b="0" dirty="0" err="1">
                <a:solidFill>
                  <a:srgbClr val="2A2C30"/>
                </a:solidFill>
                <a:latin typeface="Aptos"/>
              </a:rPr>
              <a:t>lichaam</a:t>
            </a:r>
            <a:r>
              <a:rPr sz="1500" b="0" dirty="0">
                <a:solidFill>
                  <a:srgbClr val="2A2C30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A2C30"/>
                </a:solidFill>
                <a:latin typeface="Aptos"/>
              </a:rPr>
              <a:t>en</a:t>
            </a:r>
            <a:r>
              <a:rPr sz="1500" b="0" dirty="0">
                <a:solidFill>
                  <a:srgbClr val="2A2C30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A2C30"/>
                </a:solidFill>
                <a:latin typeface="Aptos"/>
              </a:rPr>
              <a:t>kies</a:t>
            </a:r>
            <a:r>
              <a:rPr sz="1500" b="0" dirty="0">
                <a:solidFill>
                  <a:srgbClr val="2A2C30"/>
                </a:solidFill>
                <a:latin typeface="Aptos"/>
              </a:rPr>
              <a:t> de </a:t>
            </a:r>
            <a:r>
              <a:rPr sz="1500" b="0" dirty="0" err="1">
                <a:solidFill>
                  <a:srgbClr val="2A2C30"/>
                </a:solidFill>
                <a:latin typeface="Aptos"/>
              </a:rPr>
              <a:t>beweging</a:t>
            </a:r>
            <a:r>
              <a:rPr sz="1500" b="0" dirty="0">
                <a:solidFill>
                  <a:srgbClr val="2A2C30"/>
                </a:solidFill>
                <a:latin typeface="Aptos"/>
              </a:rPr>
              <a:t> die </a:t>
            </a:r>
            <a:r>
              <a:rPr sz="1500" b="0" dirty="0" err="1">
                <a:solidFill>
                  <a:srgbClr val="2A2C30"/>
                </a:solidFill>
                <a:latin typeface="Aptos"/>
              </a:rPr>
              <a:t>vandaag</a:t>
            </a:r>
            <a:r>
              <a:rPr sz="1500" b="0" dirty="0">
                <a:solidFill>
                  <a:srgbClr val="2A2C30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A2C30"/>
                </a:solidFill>
                <a:latin typeface="Aptos"/>
              </a:rPr>
              <a:t>bij</a:t>
            </a:r>
            <a:r>
              <a:rPr sz="1500" b="0" dirty="0">
                <a:solidFill>
                  <a:srgbClr val="2A2C30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A2C30"/>
                </a:solidFill>
                <a:latin typeface="Aptos"/>
              </a:rPr>
              <a:t>jou</a:t>
            </a:r>
            <a:r>
              <a:rPr sz="1500" b="0" dirty="0">
                <a:solidFill>
                  <a:srgbClr val="2A2C30"/>
                </a:solidFill>
                <a:latin typeface="Aptos"/>
              </a:rPr>
              <a:t> past.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292840" y="6419088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BB2B4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492</Words>
  <Application>Microsoft Office PowerPoint</Application>
  <PresentationFormat>Breedbeeld</PresentationFormat>
  <Paragraphs>135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Aptos</vt:lpstr>
      <vt:lpstr>Arial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Fleur Kastelijn</dc:creator>
  <cp:keywords/>
  <dc:description>generated using python-pptx</dc:description>
  <cp:lastModifiedBy>Fleur Kastelijn</cp:lastModifiedBy>
  <cp:revision>2</cp:revision>
  <dcterms:created xsi:type="dcterms:W3CDTF">2013-01-27T09:14:16Z</dcterms:created>
  <dcterms:modified xsi:type="dcterms:W3CDTF">2026-09-13T21:06:03Z</dcterms:modified>
  <cp:category/>
</cp:coreProperties>
</file>