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62" r:id="rId5"/>
    <p:sldId id="259" r:id="rId6"/>
    <p:sldId id="268" r:id="rId7"/>
    <p:sldId id="273" r:id="rId8"/>
    <p:sldId id="271" r:id="rId9"/>
    <p:sldId id="260" r:id="rId10"/>
    <p:sldId id="261" r:id="rId11"/>
    <p:sldId id="263" r:id="rId12"/>
    <p:sldId id="265" r:id="rId13"/>
    <p:sldId id="264" r:id="rId14"/>
    <p:sldId id="270" r:id="rId15"/>
    <p:sldId id="266" r:id="rId16"/>
    <p:sldId id="267" r:id="rId17"/>
    <p:sldId id="274" r:id="rId18"/>
    <p:sldId id="272" r:id="rId19"/>
    <p:sldId id="269" r:id="rId20"/>
    <p:sldId id="275" r:id="rId21"/>
    <p:sldId id="276" r:id="rId22"/>
  </p:sldIdLst>
  <p:sldSz cx="10439400" cy="755967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66" y="102"/>
      </p:cViewPr>
      <p:guideLst>
        <p:guide orient="horz" pos="2381"/>
        <p:guide pos="32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61666" y="685800"/>
            <a:ext cx="4735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b610db6c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b610db6c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b610db6c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b610db6c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4128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cb610db6c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cb610db6cc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310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883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2892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2891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6390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2729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cb610db6cc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62038" y="685800"/>
            <a:ext cx="4735512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cb610db6cc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291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37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93921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4874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55887" y="1094388"/>
            <a:ext cx="9728100" cy="3016800"/>
          </a:xfrm>
          <a:prstGeom prst="rect">
            <a:avLst/>
          </a:prstGeom>
        </p:spPr>
        <p:txBody>
          <a:bodyPr spcFirstLastPara="1" wrap="square" lIns="114375" tIns="114375" rIns="114375" bIns="1143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2pPr>
            <a:lvl3pPr lvl="2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3pPr>
            <a:lvl4pPr lvl="3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4pPr>
            <a:lvl5pPr lvl="4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5pPr>
            <a:lvl6pPr lvl="5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6pPr>
            <a:lvl7pPr lvl="6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7pPr>
            <a:lvl8pPr lvl="7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8pPr>
            <a:lvl9pPr lvl="8" algn="ctr">
              <a:spcBef>
                <a:spcPts val="0"/>
              </a:spcBef>
              <a:spcAft>
                <a:spcPts val="0"/>
              </a:spcAft>
              <a:buSzPts val="6500"/>
              <a:buNone/>
              <a:defRPr sz="65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55878" y="4165643"/>
            <a:ext cx="9728100" cy="11649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55878" y="3161354"/>
            <a:ext cx="9728100" cy="12372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45669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517307" y="1693927"/>
            <a:ext cx="45669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55878" y="816630"/>
            <a:ext cx="3206100" cy="1110600"/>
          </a:xfrm>
          <a:prstGeom prst="rect">
            <a:avLst/>
          </a:prstGeom>
        </p:spPr>
        <p:txBody>
          <a:bodyPr spcFirstLastPara="1" wrap="square" lIns="114375" tIns="114375" rIns="114375" bIns="11437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55878" y="2042457"/>
            <a:ext cx="3206100" cy="46731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59734" y="661638"/>
            <a:ext cx="7270200" cy="60126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220000" y="-184"/>
            <a:ext cx="5220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4375" tIns="114375" rIns="114375" bIns="1143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03130" y="1812541"/>
            <a:ext cx="4618500" cy="2178600"/>
          </a:xfrm>
          <a:prstGeom prst="rect">
            <a:avLst/>
          </a:prstGeom>
        </p:spPr>
        <p:txBody>
          <a:bodyPr spcFirstLastPara="1" wrap="square" lIns="114375" tIns="114375" rIns="114375" bIns="1143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ctr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03130" y="4120005"/>
            <a:ext cx="4618500" cy="18153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639587" y="1064257"/>
            <a:ext cx="4380900" cy="54312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55878" y="6218168"/>
            <a:ext cx="6849000" cy="8895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55878" y="1625801"/>
            <a:ext cx="9728100" cy="2886000"/>
          </a:xfrm>
          <a:prstGeom prst="rect">
            <a:avLst/>
          </a:prstGeom>
        </p:spPr>
        <p:txBody>
          <a:bodyPr spcFirstLastPara="1" wrap="square" lIns="114375" tIns="114375" rIns="114375" bIns="1143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55878" y="4633192"/>
            <a:ext cx="9728100" cy="19119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>
            <a:lvl1pPr marL="457200" lvl="0" indent="-374650" algn="ctr"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marL="914400" lvl="1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75" tIns="114375" rIns="114375" bIns="1143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75" tIns="114375" rIns="114375" bIns="114375" anchor="t" anchorCtr="0">
            <a:normAutofit/>
          </a:bodyPr>
          <a:lstStyle>
            <a:lvl1pPr marL="457200" lvl="0" indent="-3746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  <a:defRPr sz="2300">
                <a:solidFill>
                  <a:schemeClr val="dk2"/>
                </a:solidFill>
              </a:defRPr>
            </a:lvl1pPr>
            <a:lvl2pPr marL="9144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2pPr>
            <a:lvl3pPr marL="137160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3pPr>
            <a:lvl4pPr marL="1828800" lvl="3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673279" y="6854072"/>
            <a:ext cx="6264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4375" tIns="114375" rIns="114375" bIns="114375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0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A0BDRPjmjI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youtube.com/watch?v=orq5EnJC-y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pqjI05VT4NM" TargetMode="External"/><Relationship Id="rId5" Type="http://schemas.openxmlformats.org/officeDocument/2006/relationships/hyperlink" Target="https://www.youtube.com/watch?v=H-AP4B1rwpA" TargetMode="External"/><Relationship Id="rId10" Type="http://schemas.openxmlformats.org/officeDocument/2006/relationships/hyperlink" Target="https://www.youtube.com/watch?v=gSXQN3Fgl8c" TargetMode="External"/><Relationship Id="rId4" Type="http://schemas.openxmlformats.org/officeDocument/2006/relationships/hyperlink" Target="https://www.youtube.com/watch?v=rJbI43FGjRs" TargetMode="External"/><Relationship Id="rId9" Type="http://schemas.openxmlformats.org/officeDocument/2006/relationships/hyperlink" Target="https://www.youtube.com/watch?v=tSd-CdRDDQ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55875" y="4694818"/>
            <a:ext cx="9728100" cy="1245300"/>
          </a:xfrm>
          <a:prstGeom prst="rect">
            <a:avLst/>
          </a:prstGeom>
        </p:spPr>
        <p:txBody>
          <a:bodyPr spcFirstLastPara="1" wrap="square" lIns="114375" tIns="114375" rIns="114375" bIns="11437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parkinson</a:t>
            </a:r>
            <a:r>
              <a:rPr lang="nl-NL" dirty="0"/>
              <a:t>/parkinsonisme</a:t>
            </a:r>
            <a:endParaRPr dirty="0"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481953" y="6230543"/>
            <a:ext cx="9728100" cy="11649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Voordracht </a:t>
            </a:r>
            <a:r>
              <a:rPr lang="nl-NL" dirty="0" err="1"/>
              <a:t>parkinson</a:t>
            </a:r>
            <a:r>
              <a:rPr lang="nl-NL" dirty="0"/>
              <a:t> </a:t>
            </a:r>
            <a:r>
              <a:rPr lang="nl-NL" dirty="0" err="1"/>
              <a:t>cafe</a:t>
            </a:r>
            <a:r>
              <a:rPr lang="nl-NL" dirty="0"/>
              <a:t> 1-9-2026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Agnes Wertenbroek , neuroloog</a:t>
            </a:r>
            <a:endParaRPr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8F2535C-798A-4950-9B53-559CE23B62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135" t="42500" r="62575" b="47281"/>
          <a:stretch/>
        </p:blipFill>
        <p:spPr>
          <a:xfrm>
            <a:off x="355875" y="295564"/>
            <a:ext cx="969818" cy="5818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Inhoud voordracht</a:t>
            </a:r>
            <a:endParaRPr dirty="0"/>
          </a:p>
        </p:txBody>
      </p:sp>
      <p:sp>
        <p:nvSpPr>
          <p:cNvPr id="63" name="Google Shape;63;p14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lvl="0" indent="-457200" algn="l" rtl="0">
              <a:spcBef>
                <a:spcPts val="0"/>
              </a:spcBef>
              <a:spcAft>
                <a:spcPts val="1500"/>
              </a:spcAft>
              <a:buAutoNum type="arabicPeriod"/>
            </a:pPr>
            <a:r>
              <a:rPr lang="nl-NL" dirty="0"/>
              <a:t>Wat is de ziekte van </a:t>
            </a:r>
            <a:r>
              <a:rPr lang="nl-NL" dirty="0" err="1"/>
              <a:t>parkinson</a:t>
            </a:r>
            <a:r>
              <a:rPr lang="nl-NL" dirty="0"/>
              <a:t> in de basis</a:t>
            </a:r>
          </a:p>
          <a:p>
            <a:pPr lvl="0" indent="-457200" algn="l" rtl="0">
              <a:spcBef>
                <a:spcPts val="0"/>
              </a:spcBef>
              <a:spcAft>
                <a:spcPts val="1500"/>
              </a:spcAft>
              <a:buAutoNum type="arabicPeriod"/>
            </a:pPr>
            <a:r>
              <a:rPr lang="nl-NL" sz="2400" b="0" i="0" dirty="0">
                <a:solidFill>
                  <a:srgbClr val="1A1A1A"/>
                </a:solidFill>
              </a:rPr>
              <a:t>Het begrip 'Parkinsonisme': niet alles is klassieke Parkinson.</a:t>
            </a:r>
          </a:p>
          <a:p>
            <a:pPr lvl="0" indent="-457200" algn="l" rtl="0">
              <a:spcBef>
                <a:spcPts val="0"/>
              </a:spcBef>
              <a:spcAft>
                <a:spcPts val="1500"/>
              </a:spcAft>
              <a:buAutoNum type="arabicPeriod"/>
            </a:pPr>
            <a:r>
              <a:rPr lang="nl-NL" sz="2400" b="0" i="0" dirty="0">
                <a:solidFill>
                  <a:srgbClr val="1A1A1A"/>
                </a:solidFill>
              </a:rPr>
              <a:t>De varianten: MSA, PSP, CBS, </a:t>
            </a:r>
            <a:r>
              <a:rPr lang="nl-NL" sz="2400" b="0" i="0" dirty="0" err="1">
                <a:solidFill>
                  <a:srgbClr val="1A1A1A"/>
                </a:solidFill>
              </a:rPr>
              <a:t>VaP</a:t>
            </a:r>
            <a:r>
              <a:rPr lang="nl-NL" sz="2400" b="0" i="0" dirty="0">
                <a:solidFill>
                  <a:srgbClr val="1A1A1A"/>
                </a:solidFill>
              </a:rPr>
              <a:t> en LBD.</a:t>
            </a:r>
            <a:endParaRPr lang="nl-NL" sz="2400" dirty="0">
              <a:solidFill>
                <a:srgbClr val="1A1A1A"/>
              </a:solidFill>
            </a:endParaRPr>
          </a:p>
          <a:p>
            <a:pPr lvl="0" indent="-457200" algn="l" rtl="0">
              <a:spcBef>
                <a:spcPts val="0"/>
              </a:spcBef>
              <a:spcAft>
                <a:spcPts val="1500"/>
              </a:spcAft>
              <a:buAutoNum type="arabicPeriod"/>
            </a:pPr>
            <a:r>
              <a:rPr lang="nl-NL" sz="2400" b="0" i="0" dirty="0">
                <a:solidFill>
                  <a:srgbClr val="1A1A1A"/>
                </a:solidFill>
              </a:rPr>
              <a:t>Hoe onderscheiden we deze van elkaar?</a:t>
            </a:r>
          </a:p>
          <a:p>
            <a:pPr lvl="0" indent="-457200" algn="l" rtl="0">
              <a:spcBef>
                <a:spcPts val="0"/>
              </a:spcBef>
              <a:spcAft>
                <a:spcPts val="1500"/>
              </a:spcAft>
              <a:buAutoNum type="arabicPeriod"/>
            </a:pPr>
            <a:r>
              <a:rPr lang="nl-NL" sz="2400" b="0" i="0" dirty="0">
                <a:solidFill>
                  <a:srgbClr val="1A1A1A"/>
                </a:solidFill>
              </a:rPr>
              <a:t>Wat betekent dit voor de diagnose en behandeling?</a:t>
            </a:r>
            <a:endParaRPr lang="nl-NL" dirty="0"/>
          </a:p>
          <a:p>
            <a:pPr lvl="0" indent="-457200" algn="l" rtl="0">
              <a:spcBef>
                <a:spcPts val="0"/>
              </a:spcBef>
              <a:spcAft>
                <a:spcPts val="1500"/>
              </a:spcAft>
              <a:buAutoNum type="arabicPeriod"/>
            </a:pP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713302D-3CE1-4267-B518-4E7D1DA1F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395" y="166498"/>
            <a:ext cx="871804" cy="5791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1. Basis van ziekte van </a:t>
            </a:r>
            <a:r>
              <a:rPr lang="nl-NL" dirty="0" err="1"/>
              <a:t>parkinson</a:t>
            </a:r>
            <a:endParaRPr dirty="0"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Minder dopamine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Verandering in beweging</a:t>
            </a:r>
          </a:p>
          <a:p>
            <a:pPr marL="342900" indent="-342900">
              <a:spcAft>
                <a:spcPts val="1500"/>
              </a:spcAft>
            </a:pPr>
            <a:r>
              <a:rPr lang="nl-NL" sz="2400" b="0" i="0" dirty="0">
                <a:solidFill>
                  <a:srgbClr val="1A1A1A"/>
                </a:solidFill>
              </a:rPr>
              <a:t> </a:t>
            </a:r>
            <a:r>
              <a:rPr lang="nl-NL" sz="2400" b="1" i="0" dirty="0">
                <a:solidFill>
                  <a:srgbClr val="1A1A1A"/>
                </a:solidFill>
              </a:rPr>
              <a:t>Traagheid (Bradykinesie):</a:t>
            </a:r>
            <a:r>
              <a:rPr lang="nl-NL" sz="2400" b="0" i="0" dirty="0">
                <a:solidFill>
                  <a:srgbClr val="1A1A1A"/>
                </a:solidFill>
              </a:rPr>
              <a:t> Bewegingen kosten meer tijd en moeite.</a:t>
            </a:r>
          </a:p>
          <a:p>
            <a:pPr marL="342900" indent="-342900">
              <a:spcAft>
                <a:spcPts val="1500"/>
              </a:spcAft>
            </a:pPr>
            <a:r>
              <a:rPr lang="nl-NL" sz="2400" b="1" i="0" dirty="0">
                <a:solidFill>
                  <a:srgbClr val="1A1A1A"/>
                </a:solidFill>
              </a:rPr>
              <a:t>Stijfheid (Rigiditeit):</a:t>
            </a:r>
            <a:r>
              <a:rPr lang="nl-NL" sz="2400" b="0" i="0" dirty="0">
                <a:solidFill>
                  <a:srgbClr val="1A1A1A"/>
                </a:solidFill>
              </a:rPr>
              <a:t> Spieren voelen gespannen aan.</a:t>
            </a:r>
          </a:p>
          <a:p>
            <a:pPr marL="342900" indent="-342900">
              <a:spcAft>
                <a:spcPts val="1500"/>
              </a:spcAft>
            </a:pPr>
            <a:r>
              <a:rPr lang="nl-NL" sz="2400" b="1" i="0" dirty="0">
                <a:solidFill>
                  <a:srgbClr val="1A1A1A"/>
                </a:solidFill>
              </a:rPr>
              <a:t>Beven (Tremor):</a:t>
            </a:r>
            <a:r>
              <a:rPr lang="nl-NL" sz="2400" b="0" i="0" dirty="0">
                <a:solidFill>
                  <a:srgbClr val="1A1A1A"/>
                </a:solidFill>
              </a:rPr>
              <a:t> Vaak in rust, zoals een 'pillenrol'-beweging.</a:t>
            </a:r>
            <a:endParaRPr lang="nl-NL" sz="2400" dirty="0">
              <a:solidFill>
                <a:srgbClr val="1A1A1A"/>
              </a:solidFill>
            </a:endParaRPr>
          </a:p>
          <a:p>
            <a:pPr marL="342900" indent="-342900">
              <a:spcAft>
                <a:spcPts val="1500"/>
              </a:spcAft>
            </a:pPr>
            <a:r>
              <a:rPr lang="nl-NL" sz="2400" b="1" i="0" dirty="0">
                <a:solidFill>
                  <a:srgbClr val="1A1A1A"/>
                </a:solidFill>
              </a:rPr>
              <a:t>Balans:</a:t>
            </a:r>
            <a:r>
              <a:rPr lang="nl-NL" sz="2400" b="0" i="0" dirty="0">
                <a:solidFill>
                  <a:srgbClr val="1A1A1A"/>
                </a:solidFill>
              </a:rPr>
              <a:t> Veranderingen in houding en loopje.</a:t>
            </a:r>
          </a:p>
          <a:p>
            <a:pPr marL="0" indent="0">
              <a:spcAft>
                <a:spcPts val="1500"/>
              </a:spcAft>
              <a:buNone/>
            </a:pP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6D3BE35-5566-4CA2-A40B-6FDA54A47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34" y="166498"/>
            <a:ext cx="871804" cy="5791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D548CC94-20BB-490B-AE8E-5053E0619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102" y="0"/>
            <a:ext cx="4917267" cy="677763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929DA58-15B6-47B0-941D-68F66AC0C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16" y="239052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5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2.Begrip parkinsonisme</a:t>
            </a:r>
            <a:endParaRPr dirty="0"/>
          </a:p>
        </p:txBody>
      </p:sp>
      <p:sp>
        <p:nvSpPr>
          <p:cNvPr id="77" name="Google Shape;77;p16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342900" indent="-342900">
              <a:spcAft>
                <a:spcPts val="1500"/>
              </a:spcAft>
            </a:pPr>
            <a:r>
              <a:rPr lang="nl-NL" sz="2400" b="0" i="0" dirty="0">
                <a:solidFill>
                  <a:srgbClr val="1A1A1A"/>
                </a:solidFill>
              </a:rPr>
              <a:t>Parkinsonisme is een verzamelnaam voor symptomen die lijken op Parkinson.</a:t>
            </a:r>
          </a:p>
          <a:p>
            <a:pPr marL="342900" indent="-342900">
              <a:spcAft>
                <a:spcPts val="1500"/>
              </a:spcAft>
            </a:pPr>
            <a:r>
              <a:rPr lang="nl-NL" sz="2400" b="0" i="0" dirty="0">
                <a:solidFill>
                  <a:srgbClr val="1A1A1A"/>
                </a:solidFill>
              </a:rPr>
              <a:t>Klassieke Parkinson is de meest voorkomende vorm.</a:t>
            </a:r>
            <a:endParaRPr lang="nl-NL" sz="2400" dirty="0">
              <a:solidFill>
                <a:srgbClr val="1A1A1A"/>
              </a:solidFill>
            </a:endParaRPr>
          </a:p>
          <a:p>
            <a:pPr marL="342900" indent="-342900">
              <a:spcAft>
                <a:spcPts val="1500"/>
              </a:spcAft>
            </a:pPr>
            <a:r>
              <a:rPr lang="nl-NL" sz="2400" b="0" i="0" dirty="0">
                <a:solidFill>
                  <a:srgbClr val="1A1A1A"/>
                </a:solidFill>
              </a:rPr>
              <a:t>Er zijn echter 'varianten' (Parkinson-plus syndromen).</a:t>
            </a:r>
          </a:p>
          <a:p>
            <a:pPr marL="342900" indent="-342900">
              <a:spcAft>
                <a:spcPts val="1500"/>
              </a:spcAft>
            </a:pPr>
            <a:r>
              <a:rPr lang="nl-NL" sz="2400" b="0" i="0" dirty="0">
                <a:solidFill>
                  <a:srgbClr val="1A1A1A"/>
                </a:solidFill>
              </a:rPr>
              <a:t>Deze lijken in het begin op Parkinson, maar hebben een ander verloop en andere oorzaken in de hersenen.</a:t>
            </a:r>
          </a:p>
          <a:p>
            <a:pPr marL="342900" indent="-342900">
              <a:spcAft>
                <a:spcPts val="1500"/>
              </a:spcAft>
            </a:pPr>
            <a:r>
              <a:rPr lang="nl-NL" sz="2400" dirty="0">
                <a:solidFill>
                  <a:srgbClr val="1A1A1A"/>
                </a:solidFill>
              </a:rPr>
              <a:t>In vroeg stadium van ziekte is het onderscheid </a:t>
            </a:r>
            <a:r>
              <a:rPr lang="nl-NL" sz="2400">
                <a:solidFill>
                  <a:srgbClr val="1A1A1A"/>
                </a:solidFill>
              </a:rPr>
              <a:t>met een variant </a:t>
            </a:r>
            <a:r>
              <a:rPr lang="nl-NL" sz="2400" dirty="0">
                <a:solidFill>
                  <a:srgbClr val="1A1A1A"/>
                </a:solidFill>
              </a:rPr>
              <a:t>niet altijd </a:t>
            </a:r>
            <a:r>
              <a:rPr lang="nl-NL" sz="2400">
                <a:solidFill>
                  <a:srgbClr val="1A1A1A"/>
                </a:solidFill>
              </a:rPr>
              <a:t>meteen duidelijk</a:t>
            </a: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8EF8AC7-FD85-4502-91EB-8EE5773E4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22" y="166498"/>
            <a:ext cx="871804" cy="5791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4C1F280-E3BF-4193-9975-CC114FA3A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331787"/>
            <a:ext cx="9753600" cy="68961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B36F94C-0277-4EDA-B111-818A4367E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422" y="265179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11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				Parkinsonisme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Ziekte van </a:t>
            </a:r>
            <a:r>
              <a:rPr lang="nl-NL" dirty="0" err="1"/>
              <a:t>parkinson</a:t>
            </a:r>
            <a:r>
              <a:rPr lang="nl-NL" dirty="0"/>
              <a:t>		MSA				overige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				PSP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				CBS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				</a:t>
            </a:r>
            <a:r>
              <a:rPr lang="nl-NL" dirty="0" err="1"/>
              <a:t>VaP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				</a:t>
            </a:r>
            <a:r>
              <a:rPr lang="nl-NL" dirty="0" err="1"/>
              <a:t>Lewy</a:t>
            </a:r>
            <a:r>
              <a:rPr lang="nl-NL" dirty="0"/>
              <a:t> body dementie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				10-15%</a:t>
            </a:r>
            <a:endParaRPr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0A2F4FEC-C47D-4518-BA9A-972FB5A318FA}"/>
              </a:ext>
            </a:extLst>
          </p:cNvPr>
          <p:cNvSpPr/>
          <p:nvPr/>
        </p:nvSpPr>
        <p:spPr>
          <a:xfrm>
            <a:off x="3740727" y="1801091"/>
            <a:ext cx="2743200" cy="5264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195ACE17-1D3A-4607-9D58-279EF8B47360}"/>
              </a:ext>
            </a:extLst>
          </p:cNvPr>
          <p:cNvSpPr/>
          <p:nvPr/>
        </p:nvSpPr>
        <p:spPr>
          <a:xfrm>
            <a:off x="452582" y="2974109"/>
            <a:ext cx="2863273" cy="5172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noFill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98F8F065-1745-4D4B-B999-5D08B75E5D34}"/>
              </a:ext>
            </a:extLst>
          </p:cNvPr>
          <p:cNvSpPr/>
          <p:nvPr/>
        </p:nvSpPr>
        <p:spPr>
          <a:xfrm>
            <a:off x="3916218" y="2974109"/>
            <a:ext cx="2983346" cy="30387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E75C47F-240D-4912-AE17-CBA68CF95793}"/>
              </a:ext>
            </a:extLst>
          </p:cNvPr>
          <p:cNvSpPr/>
          <p:nvPr/>
        </p:nvSpPr>
        <p:spPr>
          <a:xfrm>
            <a:off x="7656945" y="2974109"/>
            <a:ext cx="1357746" cy="5172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Pijl: omlaag 7">
            <a:extLst>
              <a:ext uri="{FF2B5EF4-FFF2-40B4-BE49-F238E27FC236}">
                <a16:creationId xmlns:a16="http://schemas.microsoft.com/office/drawing/2014/main" id="{9DAC7C14-99DE-4E4C-9AF9-2EBB870877E0}"/>
              </a:ext>
            </a:extLst>
          </p:cNvPr>
          <p:cNvSpPr/>
          <p:nvPr/>
        </p:nvSpPr>
        <p:spPr>
          <a:xfrm>
            <a:off x="5219700" y="2374391"/>
            <a:ext cx="236405" cy="650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Pijl: omlaag 11">
            <a:extLst>
              <a:ext uri="{FF2B5EF4-FFF2-40B4-BE49-F238E27FC236}">
                <a16:creationId xmlns:a16="http://schemas.microsoft.com/office/drawing/2014/main" id="{97DD5EF3-EF74-4E0B-A33F-B8E919BDCBFA}"/>
              </a:ext>
            </a:extLst>
          </p:cNvPr>
          <p:cNvSpPr/>
          <p:nvPr/>
        </p:nvSpPr>
        <p:spPr>
          <a:xfrm rot="3309475" flipH="1">
            <a:off x="2726459" y="2327564"/>
            <a:ext cx="236404" cy="650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Pijl: omlaag 12">
            <a:extLst>
              <a:ext uri="{FF2B5EF4-FFF2-40B4-BE49-F238E27FC236}">
                <a16:creationId xmlns:a16="http://schemas.microsoft.com/office/drawing/2014/main" id="{0F36A2E4-69A7-4007-A67A-63761606DDF8}"/>
              </a:ext>
            </a:extLst>
          </p:cNvPr>
          <p:cNvSpPr/>
          <p:nvPr/>
        </p:nvSpPr>
        <p:spPr>
          <a:xfrm rot="18618033">
            <a:off x="7415434" y="2285070"/>
            <a:ext cx="236405" cy="650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74923247-0EAF-4FE3-93E3-510F5606C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22" y="265179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2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 fontScale="90000"/>
          </a:bodyPr>
          <a:lstStyle/>
          <a:p>
            <a:r>
              <a:rPr lang="nl-NL" sz="3600" b="1" i="0" dirty="0">
                <a:solidFill>
                  <a:srgbClr val="1A1A1A"/>
                </a:solidFill>
              </a:rPr>
              <a:t>MSA: Multiple Systeem Atrofie</a:t>
            </a:r>
            <a:br>
              <a:rPr lang="nl-NL" sz="3600" b="1" i="0" dirty="0">
                <a:solidFill>
                  <a:srgbClr val="1A1A1A"/>
                </a:solidFill>
              </a:rPr>
            </a:b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indent="0">
              <a:spcAft>
                <a:spcPts val="1500"/>
              </a:spcAft>
              <a:buNone/>
            </a:pPr>
            <a:r>
              <a:rPr lang="nl-NL" sz="2400" dirty="0"/>
              <a:t>Autonome functiestoornissen ( lang voor de motorische verschijnselen)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sz="2400" dirty="0"/>
              <a:t>&gt;&gt;blaasproblemen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sz="2400" dirty="0"/>
              <a:t>&gt;&gt;lage bloeddruk en flauwvallen bij opstaan ( </a:t>
            </a:r>
            <a:r>
              <a:rPr lang="nl-NL" sz="2400" dirty="0" err="1"/>
              <a:t>orthostase</a:t>
            </a:r>
            <a:r>
              <a:rPr lang="nl-NL" sz="2400" dirty="0"/>
              <a:t>)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sz="2400" dirty="0"/>
              <a:t>&gt;&gt;erectieklachten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sz="2400" dirty="0"/>
              <a:t>&gt;&gt;obstipatie</a:t>
            </a:r>
          </a:p>
          <a:p>
            <a:pPr marL="0" indent="0">
              <a:spcAft>
                <a:spcPts val="1500"/>
              </a:spcAft>
              <a:buNone/>
            </a:pP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CA015A1-0235-401A-9BAC-C0A10F764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743" y="166498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7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 fontScale="90000"/>
          </a:bodyPr>
          <a:lstStyle/>
          <a:p>
            <a:r>
              <a:rPr lang="nl-NL" sz="3600" b="1" i="0" dirty="0">
                <a:solidFill>
                  <a:srgbClr val="1A1A1A"/>
                </a:solidFill>
              </a:rPr>
              <a:t>MSA: Multiple Systeem Atrofie</a:t>
            </a:r>
            <a:br>
              <a:rPr lang="nl-NL" sz="3600" b="1" i="0" dirty="0">
                <a:solidFill>
                  <a:srgbClr val="1A1A1A"/>
                </a:solidFill>
              </a:rPr>
            </a:b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indent="0">
              <a:spcAft>
                <a:spcPts val="1500"/>
              </a:spcAft>
              <a:buNone/>
            </a:pPr>
            <a:r>
              <a:rPr lang="nl-NL" sz="2400" dirty="0"/>
              <a:t>Autonome functiestoornissen lang voor de motorische verschijnselen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sz="2400" b="0" i="0" dirty="0">
                <a:solidFill>
                  <a:srgbClr val="1A1A1A"/>
                </a:solidFill>
              </a:rPr>
              <a:t>Snellere achteruitgang van de motoriek dan bij klassieke Parkinson.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dirty="0"/>
              <a:t>Geen/weinig effect dopaminerge therapie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dirty="0"/>
              <a:t>2 types: MSA-P of MSA-C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dirty="0"/>
              <a:t>Slaapstoornissen&gt; centraal apneu syndroom/ REM slaapstoornis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5A42922-78FC-421A-B375-0017357E6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43" y="4997517"/>
            <a:ext cx="2990850" cy="153352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65E9ED3-1413-4B8A-9805-EF93CEF13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80" y="95572"/>
            <a:ext cx="871804" cy="5791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PSP progressieve </a:t>
            </a:r>
            <a:r>
              <a:rPr lang="nl-NL" dirty="0" err="1"/>
              <a:t>supranucleaire</a:t>
            </a:r>
            <a:r>
              <a:rPr lang="nl-NL" dirty="0"/>
              <a:t> paraparese</a:t>
            </a: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indent="0">
              <a:spcAft>
                <a:spcPts val="1500"/>
              </a:spcAft>
              <a:buNone/>
            </a:pPr>
            <a:r>
              <a:rPr lang="nl-NL" dirty="0"/>
              <a:t>Onzeker lopen en vaak achterover vallen. 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dirty="0"/>
              <a:t>Verstoorde oogbewegingen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dirty="0"/>
              <a:t>Stijfheid, met name van nekspieren en lange rugspieren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dirty="0"/>
              <a:t>Zachte geknepen stem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/>
              <a:t>PSP-RS/ PSP-P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061FB3A-A4F0-4C8A-ACBE-0A7573576A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332" y="4478263"/>
            <a:ext cx="1361660" cy="287731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0B387EF-188E-4EA2-833B-974260347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478263"/>
            <a:ext cx="2447925" cy="1866900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3C6516EB-68D1-4B25-A66C-47CC59F83A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671" y="166498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62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 fontScale="90000"/>
          </a:bodyPr>
          <a:lstStyle/>
          <a:p>
            <a:r>
              <a:rPr lang="nl-NL" sz="3600" b="1" i="0" dirty="0">
                <a:solidFill>
                  <a:srgbClr val="1A1A1A"/>
                </a:solidFill>
              </a:rPr>
              <a:t>CBS: </a:t>
            </a:r>
            <a:r>
              <a:rPr lang="nl-NL" sz="3600" b="1" i="0" dirty="0" err="1">
                <a:solidFill>
                  <a:srgbClr val="1A1A1A"/>
                </a:solidFill>
              </a:rPr>
              <a:t>Corticobasale</a:t>
            </a:r>
            <a:r>
              <a:rPr lang="nl-NL" sz="3600" b="1" i="0" dirty="0">
                <a:solidFill>
                  <a:srgbClr val="1A1A1A"/>
                </a:solidFill>
              </a:rPr>
              <a:t> Syndroom</a:t>
            </a:r>
            <a:br>
              <a:rPr lang="nl-NL" sz="3600" b="1" i="0" dirty="0">
                <a:solidFill>
                  <a:srgbClr val="1A1A1A"/>
                </a:solidFill>
              </a:rPr>
            </a:b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indent="0">
              <a:spcAft>
                <a:spcPts val="1500"/>
              </a:spcAft>
              <a:buNone/>
            </a:pPr>
            <a:r>
              <a:rPr lang="nl-NL" dirty="0"/>
              <a:t>Alien </a:t>
            </a:r>
            <a:r>
              <a:rPr lang="nl-NL" dirty="0" err="1"/>
              <a:t>limb</a:t>
            </a:r>
            <a:r>
              <a:rPr lang="nl-NL" dirty="0"/>
              <a:t>, alien hand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dirty="0"/>
              <a:t>Afasie: niet op woorden kunnen komen /woorden verwisselen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nl-NL" dirty="0"/>
              <a:t>Apraxie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1CBA9AD-87C7-487E-AF11-BB5A116F3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0" y="166498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96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 err="1"/>
              <a:t>VaP</a:t>
            </a:r>
            <a:r>
              <a:rPr lang="nl-NL" dirty="0"/>
              <a:t>: Vasculair Parkinson</a:t>
            </a: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b="0" i="0" dirty="0">
                <a:solidFill>
                  <a:srgbClr val="2D2D40"/>
                </a:solidFill>
                <a:effectLst/>
                <a:latin typeface="Poppins" panose="020B0502040204020203" pitchFamily="2" charset="0"/>
              </a:rPr>
              <a:t>komt door 1 of meer herseninfarcten of door langdurige schade aan de bloedvaten in de hersenen.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solidFill>
                  <a:srgbClr val="2D2D40"/>
                </a:solidFill>
                <a:latin typeface="Poppins" panose="020B0502040204020203" pitchFamily="2" charset="0"/>
              </a:rPr>
              <a:t>‘</a:t>
            </a:r>
            <a:r>
              <a:rPr lang="nl-NL" dirty="0" err="1">
                <a:solidFill>
                  <a:srgbClr val="2D2D40"/>
                </a:solidFill>
                <a:latin typeface="Poppins" panose="020B0502040204020203" pitchFamily="2" charset="0"/>
              </a:rPr>
              <a:t>lower</a:t>
            </a:r>
            <a:r>
              <a:rPr lang="nl-NL" dirty="0">
                <a:solidFill>
                  <a:srgbClr val="2D2D40"/>
                </a:solidFill>
                <a:latin typeface="Poppins" panose="020B0502040204020203" pitchFamily="2" charset="0"/>
              </a:rPr>
              <a:t> body’ </a:t>
            </a:r>
            <a:r>
              <a:rPr lang="nl-NL" dirty="0" err="1">
                <a:solidFill>
                  <a:srgbClr val="2D2D40"/>
                </a:solidFill>
                <a:latin typeface="Poppins" panose="020B0502040204020203" pitchFamily="2" charset="0"/>
              </a:rPr>
              <a:t>parkinson</a:t>
            </a:r>
            <a:r>
              <a:rPr lang="nl-NL" dirty="0">
                <a:solidFill>
                  <a:srgbClr val="2D2D40"/>
                </a:solidFill>
                <a:latin typeface="Poppins" panose="020B0502040204020203" pitchFamily="2" charset="0"/>
              </a:rPr>
              <a:t>&gt; vooral benen aangedaan. 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lang="nl-NL" dirty="0">
              <a:solidFill>
                <a:srgbClr val="2D2D40"/>
              </a:solidFill>
              <a:latin typeface="Poppins" panose="020B0502040204020203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solidFill>
                  <a:srgbClr val="2D2D40"/>
                </a:solidFill>
                <a:latin typeface="Poppins" panose="020B0502040204020203" pitchFamily="2" charset="0"/>
              </a:rPr>
              <a:t>1/3 kans op effect van levodopa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solidFill>
                  <a:srgbClr val="2D2D40"/>
                </a:solidFill>
                <a:latin typeface="Poppins" panose="020B0502040204020203" pitchFamily="2" charset="0"/>
              </a:rPr>
              <a:t>&gt;&gt; belangrijk is vasculaire screening om nieuwe schade te proberen te voorkomen</a:t>
            </a: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E4CEA2EB-7A45-4DD1-A0A4-098D7054F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22" y="166498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07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LBD: </a:t>
            </a:r>
            <a:r>
              <a:rPr lang="nl-NL" dirty="0" err="1"/>
              <a:t>lewy</a:t>
            </a:r>
            <a:r>
              <a:rPr lang="nl-NL" dirty="0"/>
              <a:t> body dementie</a:t>
            </a: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Dementie 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+ 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Fluctuaties in geheugen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REM slaapklachten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Hallucinaties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Een/meer tekenen van parkinsonisme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57A012A-11C3-429F-93A2-26207F3FC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77" y="166498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271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226CA81-8366-41F0-89C9-6739BB98F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97357"/>
            <a:ext cx="10439400" cy="316496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95674CB-E573-4D27-9379-5FC355B694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98" y="229924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26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Waarom is soms 1</a:t>
            </a:r>
            <a:r>
              <a:rPr lang="nl-NL" baseline="30000" dirty="0"/>
              <a:t>e</a:t>
            </a:r>
            <a:r>
              <a:rPr lang="nl-NL" dirty="0"/>
              <a:t> diagnose niet de definitieve diagnose</a:t>
            </a: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2150009"/>
            <a:ext cx="9728100" cy="4565317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Omdat de ziekte zich in de tijd laat zien</a:t>
            </a:r>
          </a:p>
          <a:p>
            <a:pPr marL="342900" lvl="0" indent="-342900" algn="l" rtl="0"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l-NL" dirty="0"/>
              <a:t>Het beloop</a:t>
            </a:r>
          </a:p>
          <a:p>
            <a:pPr marL="342900" lvl="0" indent="-342900" algn="l" rtl="0"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l-NL" dirty="0"/>
              <a:t>Het effect /bijwerkingen bij medicatie</a:t>
            </a:r>
          </a:p>
          <a:p>
            <a:pPr marL="342900" lvl="0" indent="-342900" algn="l" rtl="0">
              <a:spcBef>
                <a:spcPts val="0"/>
              </a:spcBef>
              <a:spcAft>
                <a:spcPts val="1500"/>
              </a:spcAft>
              <a:buFontTx/>
              <a:buChar char="-"/>
            </a:pPr>
            <a:r>
              <a:rPr lang="nl-NL" dirty="0"/>
              <a:t>Het herhaalde neurologische onderzoek ‘red </a:t>
            </a:r>
            <a:r>
              <a:rPr lang="nl-NL" dirty="0" err="1"/>
              <a:t>flags</a:t>
            </a:r>
            <a:r>
              <a:rPr lang="nl-NL" dirty="0"/>
              <a:t>’ </a:t>
            </a:r>
            <a:endParaRPr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0F8599D-33B5-44F5-B13E-8CDF08A9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7319" y="1305334"/>
            <a:ext cx="1810669" cy="1414395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BBA7A1D7-F225-44CE-96FA-54C881FC8C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422" y="265179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434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Waarom is de diagnose belangrijk</a:t>
            </a: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Behandeling is niet bij alle vormen vergelijkbaar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Beloop is anders afhankelijk van de vorm van </a:t>
            </a:r>
            <a:r>
              <a:rPr lang="nl-NL" dirty="0" err="1"/>
              <a:t>parkinson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A1D08BE-3442-45F6-AE0F-84C092CA6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22" y="265178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71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7877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Samenvattend…</a:t>
            </a: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De ziekte van </a:t>
            </a:r>
            <a:r>
              <a:rPr lang="nl-NL" dirty="0" err="1"/>
              <a:t>parkinson</a:t>
            </a:r>
            <a:r>
              <a:rPr lang="nl-NL" dirty="0"/>
              <a:t> is een vorm van parkinsonisme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Het ziektebeloop en combinatie van klachten geven belangrijke aanwijzingen &gt; soms moet je de diagnose bijstellen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Elke patiënt heeft zijn eigen beloop en daarbij unieke behandeling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0744C4B-649E-476A-BDED-20D3E8C41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22" y="166498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99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bronnen</a:t>
            </a: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Parkinson.nl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Hersenstichting.nl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/>
              <a:t>Parkinsonisme vereniging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92976D7-95B0-4EEF-931D-06E2648667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22" y="166498"/>
            <a:ext cx="871804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92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hlinkClick r:id="rId4"/>
              </a:rPr>
              <a:t>https://www.youtube.com/watch?v=rJbI43FGjRs</a:t>
            </a:r>
            <a:r>
              <a:rPr lang="nl-NL" dirty="0"/>
              <a:t> algemeen </a:t>
            </a:r>
            <a:r>
              <a:rPr lang="nl-NL" dirty="0" err="1"/>
              <a:t>z</a:t>
            </a:r>
            <a:r>
              <a:rPr lang="nl-NL" dirty="0"/>
              <a:t> v </a:t>
            </a:r>
            <a:r>
              <a:rPr lang="nl-NL" dirty="0" err="1"/>
              <a:t>parkinson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hlinkClick r:id="rId5"/>
              </a:rPr>
              <a:t>https://www.youtube.com/watch?v=H-AP4B1rwpA</a:t>
            </a:r>
            <a:r>
              <a:rPr lang="nl-NL" dirty="0"/>
              <a:t> uitleg normale beloop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hlinkClick r:id="rId6"/>
              </a:rPr>
              <a:t>https://www.youtube.com/watch?v=pqjI05VT4NM</a:t>
            </a:r>
            <a:r>
              <a:rPr lang="nl-NL" dirty="0"/>
              <a:t>  MSA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hlinkClick r:id="rId7"/>
              </a:rPr>
              <a:t>https://www.youtube.com/watch?v=orq5EnJC-y0</a:t>
            </a:r>
            <a:r>
              <a:rPr lang="nl-NL" dirty="0"/>
              <a:t>  PSP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hlinkClick r:id="rId8"/>
              </a:rPr>
              <a:t>https://www.youtube.com/watch?v=xA0BDRPjmjI</a:t>
            </a:r>
            <a:r>
              <a:rPr lang="nl-NL" dirty="0"/>
              <a:t> CBS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hlinkClick r:id="rId9"/>
              </a:rPr>
              <a:t>https://www.youtube.com/watch?v=tSd-CdRDDQs</a:t>
            </a:r>
            <a:r>
              <a:rPr lang="nl-NL" dirty="0"/>
              <a:t>  LBD</a:t>
            </a:r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nl-NL" dirty="0">
                <a:hlinkClick r:id="rId10"/>
              </a:rPr>
              <a:t>https://www.youtube.com/watch?v=gSXQN3Fgl8c</a:t>
            </a:r>
            <a:r>
              <a:rPr lang="nl-NL" dirty="0"/>
              <a:t> vasculair </a:t>
            </a:r>
            <a:r>
              <a:rPr lang="nl-NL"/>
              <a:t>parkinson</a:t>
            </a:r>
            <a:endParaRPr lang="nl-NL" dirty="0"/>
          </a:p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4816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0691999" cy="75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55878" y="654105"/>
            <a:ext cx="9728100" cy="8418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55878" y="1693927"/>
            <a:ext cx="9728100" cy="5021400"/>
          </a:xfrm>
          <a:prstGeom prst="rect">
            <a:avLst/>
          </a:prstGeom>
        </p:spPr>
        <p:txBody>
          <a:bodyPr spcFirstLastPara="1" wrap="square" lIns="114375" tIns="114375" rIns="114375" bIns="1143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5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525346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623</Words>
  <Application>Microsoft Office PowerPoint</Application>
  <PresentationFormat>Aangepast</PresentationFormat>
  <Paragraphs>91</Paragraphs>
  <Slides>21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4" baseType="lpstr">
      <vt:lpstr>Arial</vt:lpstr>
      <vt:lpstr>Poppins</vt:lpstr>
      <vt:lpstr>Simple Light</vt:lpstr>
      <vt:lpstr>parkinson/parkinsonisme</vt:lpstr>
      <vt:lpstr>Inhoud voordracht</vt:lpstr>
      <vt:lpstr>1. Basis van ziekte van parkinson</vt:lpstr>
      <vt:lpstr>PowerPoint-presentatie</vt:lpstr>
      <vt:lpstr>2.Begrip parkinsonisme</vt:lpstr>
      <vt:lpstr>PowerPoint-presentatie</vt:lpstr>
      <vt:lpstr>PowerPoint-presentatie</vt:lpstr>
      <vt:lpstr>MSA: Multiple Systeem Atrofie </vt:lpstr>
      <vt:lpstr>MSA: Multiple Systeem Atrofie </vt:lpstr>
      <vt:lpstr>PSP progressieve supranucleaire paraparese</vt:lpstr>
      <vt:lpstr>CBS: Corticobasale Syndroom </vt:lpstr>
      <vt:lpstr>VaP: Vasculair Parkinson</vt:lpstr>
      <vt:lpstr>LBD: lewy body dementie</vt:lpstr>
      <vt:lpstr>PowerPoint-presentatie</vt:lpstr>
      <vt:lpstr>Waarom is soms 1e diagnose niet de definitieve diagnose</vt:lpstr>
      <vt:lpstr>Waarom is de diagnose belangrijk</vt:lpstr>
      <vt:lpstr>PowerPoint-presentatie</vt:lpstr>
      <vt:lpstr>Samenvattend…</vt:lpstr>
      <vt:lpstr>bronnen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parkinson/parkinsonisme</dc:title>
  <dc:creator>Wertenbroek, A.</dc:creator>
  <cp:lastModifiedBy>Wertenbroek, A.</cp:lastModifiedBy>
  <cp:revision>17</cp:revision>
  <dcterms:modified xsi:type="dcterms:W3CDTF">2026-08-31T18:22:58Z</dcterms:modified>
</cp:coreProperties>
</file>