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8" r:id="rId6"/>
    <p:sldId id="261" r:id="rId7"/>
    <p:sldId id="262" r:id="rId8"/>
    <p:sldId id="276" r:id="rId9"/>
    <p:sldId id="277" r:id="rId10"/>
    <p:sldId id="278" r:id="rId11"/>
    <p:sldId id="279" r:id="rId12"/>
    <p:sldId id="263" r:id="rId13"/>
    <p:sldId id="265" r:id="rId14"/>
    <p:sldId id="264" r:id="rId15"/>
    <p:sldId id="271" r:id="rId16"/>
    <p:sldId id="272" r:id="rId17"/>
    <p:sldId id="273" r:id="rId18"/>
    <p:sldId id="280" r:id="rId19"/>
    <p:sldId id="281" r:id="rId20"/>
    <p:sldId id="282" r:id="rId2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4" autoAdjust="0"/>
    <p:restoredTop sz="94660"/>
  </p:normalViewPr>
  <p:slideViewPr>
    <p:cSldViewPr>
      <p:cViewPr>
        <p:scale>
          <a:sx n="109" d="100"/>
          <a:sy n="109" d="100"/>
        </p:scale>
        <p:origin x="-72"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3B2C9C-ED5B-497E-AFA7-36660B8B9E22}" type="datetimeFigureOut">
              <a:rPr lang="nl-NL" smtClean="0"/>
              <a:pPr/>
              <a:t>12-9-2018</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475B9D-3C25-4863-A1EA-BFA1E21F755F}" type="slidenum">
              <a:rPr lang="nl-NL" smtClean="0"/>
              <a:pPr/>
              <a:t>‹nr.›</a:t>
            </a:fld>
            <a:endParaRPr lang="nl-NL"/>
          </a:p>
        </p:txBody>
      </p:sp>
    </p:spTree>
    <p:extLst>
      <p:ext uri="{BB962C8B-B14F-4D97-AF65-F5344CB8AC3E}">
        <p14:creationId xmlns="" xmlns:p14="http://schemas.microsoft.com/office/powerpoint/2010/main" val="1110517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Communiceren doen we, bewust of onbewust, de hele dag door. In aanwezigheid van anderen communiceren we. De ene keer kun je aan iemands gezichtsuitdrukking aflezen wat hij ergens van vindt, de andere keer geef je antwoord op een vraag.</a:t>
            </a:r>
          </a:p>
          <a:p>
            <a:endParaRPr lang="nl-NL" dirty="0"/>
          </a:p>
        </p:txBody>
      </p:sp>
      <p:sp>
        <p:nvSpPr>
          <p:cNvPr id="4" name="Tijdelijke aanduiding voor dianummer 3"/>
          <p:cNvSpPr>
            <a:spLocks noGrp="1"/>
          </p:cNvSpPr>
          <p:nvPr>
            <p:ph type="sldNum" sz="quarter" idx="10"/>
          </p:nvPr>
        </p:nvSpPr>
        <p:spPr/>
        <p:txBody>
          <a:bodyPr/>
          <a:lstStyle/>
          <a:p>
            <a:fld id="{58475B9D-3C25-4863-A1EA-BFA1E21F755F}" type="slidenum">
              <a:rPr lang="nl-NL" smtClean="0"/>
              <a:pPr/>
              <a:t>2</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Bij communicatie zijn minstens twee gesprekspartners aanwezig. De zender die zijn boodschap zendt en de ontvanger,die deze boodschap ontvangt. De inhoud van de boodschap kan zeer divers zijn; een vraag, klacht, opmerking, antwoord, etc.</a:t>
            </a:r>
            <a:endParaRPr lang="nl-NL" dirty="0"/>
          </a:p>
        </p:txBody>
      </p:sp>
      <p:sp>
        <p:nvSpPr>
          <p:cNvPr id="4" name="Tijdelijke aanduiding voor dianummer 3"/>
          <p:cNvSpPr>
            <a:spLocks noGrp="1"/>
          </p:cNvSpPr>
          <p:nvPr>
            <p:ph type="sldNum" sz="quarter" idx="10"/>
          </p:nvPr>
        </p:nvSpPr>
        <p:spPr/>
        <p:txBody>
          <a:bodyPr/>
          <a:lstStyle/>
          <a:p>
            <a:fld id="{58475B9D-3C25-4863-A1EA-BFA1E21F755F}" type="slidenum">
              <a:rPr lang="nl-NL" smtClean="0"/>
              <a:pPr/>
              <a:t>3</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Boodschap wordt soms via een medium overgebracht: telefoon, post, mail. Ontvanger geeft feedback, zender reageert daar weer op.</a:t>
            </a:r>
          </a:p>
          <a:p>
            <a:r>
              <a:rPr lang="nl-NL" sz="1200" b="0" i="1" u="none" strike="noStrike" kern="1200" dirty="0" err="1" smtClean="0">
                <a:solidFill>
                  <a:schemeClr val="tx1"/>
                </a:solidFill>
                <a:effectLst/>
                <a:latin typeface="+mn-lt"/>
                <a:ea typeface="+mn-ea"/>
                <a:cs typeface="+mn-cs"/>
              </a:rPr>
              <a:t>Encoderen</a:t>
            </a:r>
            <a:r>
              <a:rPr lang="nl-NL" sz="1200" b="0" i="0" u="none" strike="noStrike" kern="1200" dirty="0" smtClean="0">
                <a:solidFill>
                  <a:schemeClr val="tx1"/>
                </a:solidFill>
                <a:effectLst/>
                <a:latin typeface="+mn-lt"/>
                <a:ea typeface="+mn-ea"/>
                <a:cs typeface="+mn-cs"/>
              </a:rPr>
              <a:t>: het omzetten van gedachten in een code, zoals woorden, lichaamstaal, plaatjes </a:t>
            </a:r>
          </a:p>
          <a:p>
            <a:r>
              <a:rPr lang="nl-NL" sz="1200" b="0" i="1" u="none" strike="noStrike" kern="1200" dirty="0" smtClean="0">
                <a:solidFill>
                  <a:schemeClr val="tx1"/>
                </a:solidFill>
                <a:effectLst/>
                <a:latin typeface="+mn-lt"/>
                <a:ea typeface="+mn-ea"/>
                <a:cs typeface="+mn-cs"/>
              </a:rPr>
              <a:t>Decoderen:</a:t>
            </a:r>
            <a:r>
              <a:rPr lang="nl-NL" sz="1200" b="0" i="0" u="none" strike="noStrike" kern="1200" dirty="0" smtClean="0">
                <a:solidFill>
                  <a:schemeClr val="tx1"/>
                </a:solidFill>
                <a:effectLst/>
                <a:latin typeface="+mn-lt"/>
                <a:ea typeface="+mn-ea"/>
                <a:cs typeface="+mn-cs"/>
              </a:rPr>
              <a:t> het omzetten van de code in gedachten, bijvoorbeeld tijdens het lezen.</a:t>
            </a:r>
          </a:p>
          <a:p>
            <a:r>
              <a:rPr lang="nl-NL" sz="1200" b="0" i="0" u="none" strike="noStrike" kern="1200" dirty="0" smtClean="0">
                <a:solidFill>
                  <a:schemeClr val="tx1"/>
                </a:solidFill>
                <a:effectLst/>
                <a:latin typeface="+mn-lt"/>
                <a:ea typeface="+mn-ea"/>
                <a:cs typeface="+mn-cs"/>
              </a:rPr>
              <a:t>Er is ruis: omgevingsgeluiden, manier van spreken (binnensmonds; langdradig),</a:t>
            </a:r>
            <a:r>
              <a:rPr lang="nl-NL" sz="1200" b="0" i="0" u="none" strike="noStrike" kern="1200" baseline="0" dirty="0" smtClean="0">
                <a:solidFill>
                  <a:schemeClr val="tx1"/>
                </a:solidFill>
                <a:effectLst/>
                <a:latin typeface="+mn-lt"/>
                <a:ea typeface="+mn-ea"/>
                <a:cs typeface="+mn-cs"/>
              </a:rPr>
              <a:t> niet luisteren/afgeleid</a:t>
            </a:r>
            <a:endParaRPr lang="nl-NL" dirty="0"/>
          </a:p>
        </p:txBody>
      </p:sp>
      <p:sp>
        <p:nvSpPr>
          <p:cNvPr id="4" name="Tijdelijke aanduiding voor dianummer 3"/>
          <p:cNvSpPr>
            <a:spLocks noGrp="1"/>
          </p:cNvSpPr>
          <p:nvPr>
            <p:ph type="sldNum" sz="quarter" idx="10"/>
          </p:nvPr>
        </p:nvSpPr>
        <p:spPr/>
        <p:txBody>
          <a:bodyPr/>
          <a:lstStyle/>
          <a:p>
            <a:fld id="{58475B9D-3C25-4863-A1EA-BFA1E21F755F}" type="slidenum">
              <a:rPr lang="nl-NL" smtClean="0"/>
              <a:pPr/>
              <a:t>4</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Definitie Wageningse sociaal psycholoog Frank Oomkes</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58475B9D-3C25-4863-A1EA-BFA1E21F755F}" type="slidenum">
              <a:rPr lang="nl-NL" smtClean="0"/>
              <a:pPr/>
              <a:t>5</a:t>
            </a:fld>
            <a:endParaRPr lang="nl-NL"/>
          </a:p>
        </p:txBody>
      </p:sp>
    </p:spTree>
    <p:extLst>
      <p:ext uri="{BB962C8B-B14F-4D97-AF65-F5344CB8AC3E}">
        <p14:creationId xmlns="" xmlns:p14="http://schemas.microsoft.com/office/powerpoint/2010/main" val="3331855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Hoe handen schudden is ook </a:t>
            </a:r>
            <a:r>
              <a:rPr lang="nl-NL" dirty="0" err="1" smtClean="0"/>
              <a:t>nonverbale</a:t>
            </a:r>
            <a:r>
              <a:rPr lang="nl-NL" dirty="0" smtClean="0"/>
              <a:t> communicatie, lichaamsreacties</a:t>
            </a:r>
            <a:r>
              <a:rPr lang="nl-NL" baseline="0" dirty="0" smtClean="0"/>
              <a:t> als zweten, blozen</a:t>
            </a:r>
            <a:endParaRPr lang="nl-NL" dirty="0"/>
          </a:p>
        </p:txBody>
      </p:sp>
      <p:sp>
        <p:nvSpPr>
          <p:cNvPr id="4" name="Tijdelijke aanduiding voor dianummer 3"/>
          <p:cNvSpPr>
            <a:spLocks noGrp="1"/>
          </p:cNvSpPr>
          <p:nvPr>
            <p:ph type="sldNum" sz="quarter" idx="10"/>
          </p:nvPr>
        </p:nvSpPr>
        <p:spPr/>
        <p:txBody>
          <a:bodyPr/>
          <a:lstStyle/>
          <a:p>
            <a:fld id="{58475B9D-3C25-4863-A1EA-BFA1E21F755F}" type="slidenum">
              <a:rPr lang="nl-NL" smtClean="0"/>
              <a:pPr/>
              <a:t>7</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De roos van </a:t>
            </a:r>
            <a:r>
              <a:rPr lang="nl-NL" dirty="0" err="1" smtClean="0"/>
              <a:t>Leary</a:t>
            </a:r>
            <a:r>
              <a:rPr lang="nl-NL" dirty="0" smtClean="0"/>
              <a:t> werd rond 1957 ontwikkeld door een Amerikaanse groep onderzoekers, waaronder de psycholoog Timothy </a:t>
            </a:r>
            <a:r>
              <a:rPr lang="nl-NL" dirty="0" err="1" smtClean="0"/>
              <a:t>Leary</a:t>
            </a:r>
            <a:r>
              <a:rPr lang="nl-NL" dirty="0" smtClean="0"/>
              <a:t>. </a:t>
            </a:r>
            <a:endParaRPr lang="nl-NL" dirty="0"/>
          </a:p>
        </p:txBody>
      </p:sp>
      <p:sp>
        <p:nvSpPr>
          <p:cNvPr id="4" name="Tijdelijke aanduiding voor dianummer 3"/>
          <p:cNvSpPr>
            <a:spLocks noGrp="1"/>
          </p:cNvSpPr>
          <p:nvPr>
            <p:ph type="sldNum" sz="quarter" idx="10"/>
          </p:nvPr>
        </p:nvSpPr>
        <p:spPr/>
        <p:txBody>
          <a:bodyPr/>
          <a:lstStyle/>
          <a:p>
            <a:fld id="{58475B9D-3C25-4863-A1EA-BFA1E21F755F}" type="slidenum">
              <a:rPr lang="nl-NL" smtClean="0"/>
              <a:pPr/>
              <a:t>9</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De verticale as geeft de mate van dominantie aan. Dominant gedrag is boven. Gedrag dat nauwelijks of niet dominant is, is onder. De mate van dominantie roept een tegengestelde reactie op. Bijvoorbeeld: als iemand heel volgend is, neemt de ander een leidende rol op zich. En andersom. Dit heet ook wel complementair gedrag.</a:t>
            </a:r>
          </a:p>
          <a:p>
            <a:r>
              <a:rPr lang="nl-NL" sz="1200" kern="1200" dirty="0" smtClean="0">
                <a:solidFill>
                  <a:schemeClr val="tx1"/>
                </a:solidFill>
                <a:latin typeface="+mn-lt"/>
                <a:ea typeface="+mn-ea"/>
                <a:cs typeface="+mn-cs"/>
              </a:rPr>
              <a:t>De horizontale as geeft de mate relatie aan. Rechts omvat begrippen zoals: samen, wij, relatiegericht, samenwerking, sympathie en affectie. Links omvat begrippen zoals: tegen, ik, taakgericht, autonomie, antipathie en afwijzing. De mate van relatie roept eenzelfde reactie op. Simpel gezegd: Als iemand </a:t>
            </a:r>
            <a:r>
              <a:rPr lang="nl-NL" sz="1200" kern="1200" dirty="0" err="1" smtClean="0">
                <a:solidFill>
                  <a:schemeClr val="tx1"/>
                </a:solidFill>
                <a:latin typeface="+mn-lt"/>
                <a:ea typeface="+mn-ea"/>
                <a:cs typeface="+mn-cs"/>
              </a:rPr>
              <a:t>samen-gedrag</a:t>
            </a:r>
            <a:r>
              <a:rPr lang="nl-NL" sz="1200" kern="1200" dirty="0" smtClean="0">
                <a:solidFill>
                  <a:schemeClr val="tx1"/>
                </a:solidFill>
                <a:latin typeface="+mn-lt"/>
                <a:ea typeface="+mn-ea"/>
                <a:cs typeface="+mn-cs"/>
              </a:rPr>
              <a:t> vertoont, dan wekt dat </a:t>
            </a:r>
            <a:r>
              <a:rPr lang="nl-NL" sz="1200" kern="1200" dirty="0" err="1" smtClean="0">
                <a:solidFill>
                  <a:schemeClr val="tx1"/>
                </a:solidFill>
                <a:latin typeface="+mn-lt"/>
                <a:ea typeface="+mn-ea"/>
                <a:cs typeface="+mn-cs"/>
              </a:rPr>
              <a:t>samen-gedrag</a:t>
            </a:r>
            <a:r>
              <a:rPr lang="nl-NL" sz="1200" kern="1200" dirty="0" smtClean="0">
                <a:solidFill>
                  <a:schemeClr val="tx1"/>
                </a:solidFill>
                <a:latin typeface="+mn-lt"/>
                <a:ea typeface="+mn-ea"/>
                <a:cs typeface="+mn-cs"/>
              </a:rPr>
              <a:t> bij een ander op. En als iemand </a:t>
            </a:r>
            <a:r>
              <a:rPr lang="nl-NL" sz="1200" kern="1200" dirty="0" err="1" smtClean="0">
                <a:solidFill>
                  <a:schemeClr val="tx1"/>
                </a:solidFill>
                <a:latin typeface="+mn-lt"/>
                <a:ea typeface="+mn-ea"/>
                <a:cs typeface="+mn-cs"/>
              </a:rPr>
              <a:t>tegen-gedrag</a:t>
            </a:r>
            <a:r>
              <a:rPr lang="nl-NL" sz="1200" kern="1200" dirty="0" smtClean="0">
                <a:solidFill>
                  <a:schemeClr val="tx1"/>
                </a:solidFill>
                <a:latin typeface="+mn-lt"/>
                <a:ea typeface="+mn-ea"/>
                <a:cs typeface="+mn-cs"/>
              </a:rPr>
              <a:t> vertoont, dan wekt dat </a:t>
            </a:r>
            <a:r>
              <a:rPr lang="nl-NL" sz="1200" kern="1200" dirty="0" err="1" smtClean="0">
                <a:solidFill>
                  <a:schemeClr val="tx1"/>
                </a:solidFill>
                <a:latin typeface="+mn-lt"/>
                <a:ea typeface="+mn-ea"/>
                <a:cs typeface="+mn-cs"/>
              </a:rPr>
              <a:t>tegen-gedrag</a:t>
            </a:r>
            <a:r>
              <a:rPr lang="nl-NL" sz="1200" kern="1200" dirty="0" smtClean="0">
                <a:solidFill>
                  <a:schemeClr val="tx1"/>
                </a:solidFill>
                <a:latin typeface="+mn-lt"/>
                <a:ea typeface="+mn-ea"/>
                <a:cs typeface="+mn-cs"/>
              </a:rPr>
              <a:t> op. Bijvoorbeeld: als iemand aanvallend is, wordt de ander opstandig. Dit heet ook wel symmetrisch gedrag.</a:t>
            </a:r>
          </a:p>
          <a:p>
            <a:endParaRPr lang="nl-NL" dirty="0"/>
          </a:p>
        </p:txBody>
      </p:sp>
      <p:sp>
        <p:nvSpPr>
          <p:cNvPr id="4" name="Tijdelijke aanduiding voor dianummer 3"/>
          <p:cNvSpPr>
            <a:spLocks noGrp="1"/>
          </p:cNvSpPr>
          <p:nvPr>
            <p:ph type="sldNum" sz="quarter" idx="10"/>
          </p:nvPr>
        </p:nvSpPr>
        <p:spPr/>
        <p:txBody>
          <a:bodyPr/>
          <a:lstStyle/>
          <a:p>
            <a:fld id="{58475B9D-3C25-4863-A1EA-BFA1E21F755F}" type="slidenum">
              <a:rPr lang="nl-NL" smtClean="0"/>
              <a:pPr/>
              <a:t>10</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Respect en aandacht</a:t>
            </a:r>
          </a:p>
          <a:p>
            <a:r>
              <a:rPr lang="nl-NL" dirty="0" smtClean="0"/>
              <a:t>Hulp</a:t>
            </a:r>
            <a:r>
              <a:rPr lang="nl-NL" baseline="0" dirty="0" smtClean="0"/>
              <a:t> vragen, geven en ontvangen</a:t>
            </a:r>
            <a:endParaRPr lang="nl-NL" dirty="0"/>
          </a:p>
        </p:txBody>
      </p:sp>
      <p:sp>
        <p:nvSpPr>
          <p:cNvPr id="4" name="Tijdelijke aanduiding voor dianummer 3"/>
          <p:cNvSpPr>
            <a:spLocks noGrp="1"/>
          </p:cNvSpPr>
          <p:nvPr>
            <p:ph type="sldNum" sz="quarter" idx="10"/>
          </p:nvPr>
        </p:nvSpPr>
        <p:spPr/>
        <p:txBody>
          <a:bodyPr/>
          <a:lstStyle/>
          <a:p>
            <a:fld id="{58475B9D-3C25-4863-A1EA-BFA1E21F755F}" type="slidenum">
              <a:rPr lang="nl-NL" smtClean="0"/>
              <a:pPr/>
              <a:t>17</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5" name="Afgeronde rechthoek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fgeronde rechthoek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el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nl-NL" smtClean="0"/>
              <a:t>Klik om de stijl te bewerken</a:t>
            </a:r>
            <a:endParaRPr kumimoji="0" lang="en-US"/>
          </a:p>
        </p:txBody>
      </p:sp>
      <p:sp>
        <p:nvSpPr>
          <p:cNvPr id="20" name="Ondertitel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sp>
        <p:nvSpPr>
          <p:cNvPr id="19" name="Tijdelijke aanduiding voor datum 18"/>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8" name="Tijdelijke aanduiding voor voettekst 7"/>
          <p:cNvSpPr>
            <a:spLocks noGrp="1"/>
          </p:cNvSpPr>
          <p:nvPr>
            <p:ph type="ftr" sz="quarter" idx="11"/>
          </p:nvPr>
        </p:nvSpPr>
        <p:spPr/>
        <p:txBody>
          <a:bodyPr/>
          <a:lstStyle>
            <a:extLst/>
          </a:lstStyle>
          <a:p>
            <a:endParaRPr lang="nl-NL"/>
          </a:p>
        </p:txBody>
      </p:sp>
      <p:sp>
        <p:nvSpPr>
          <p:cNvPr id="11" name="Tijdelijke aanduiding voor dianummer 10"/>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502920" y="530352"/>
            <a:ext cx="8183880" cy="4187952"/>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533404"/>
            <a:ext cx="1981200" cy="5257799"/>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533400" y="533402"/>
            <a:ext cx="5943600" cy="525780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idx="1"/>
          </p:nvPr>
        </p:nvSpPr>
        <p:spPr>
          <a:xfrm>
            <a:off x="502920" y="530352"/>
            <a:ext cx="8183880" cy="4187952"/>
          </a:xfrm>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14" name="Afgeronde rechthoek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fgeronde rechthoek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nchor="b"/>
          <a:lstStyle>
            <a:lvl1pPr>
              <a:defRPr b="1"/>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8" name="Tijdelijke aanduiding voor voettekst 7"/>
          <p:cNvSpPr>
            <a:spLocks noGrp="1"/>
          </p:cNvSpPr>
          <p:nvPr>
            <p:ph type="ftr" sz="quarter" idx="11"/>
          </p:nvPr>
        </p:nvSpPr>
        <p:spPr/>
        <p:txBody>
          <a:bodyPr/>
          <a:lstStyle>
            <a:extLst/>
          </a:lstStyle>
          <a:p>
            <a:endParaRPr lang="nl-NL"/>
          </a:p>
        </p:txBody>
      </p:sp>
      <p:sp>
        <p:nvSpPr>
          <p:cNvPr id="9" name="Tijdelijke aanduiding voor dianummer 8"/>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4" name="Tijdelijke aanduiding voor voettekst 3"/>
          <p:cNvSpPr>
            <a:spLocks noGrp="1"/>
          </p:cNvSpPr>
          <p:nvPr>
            <p:ph type="ftr" sz="quarter" idx="11"/>
          </p:nvPr>
        </p:nvSpPr>
        <p:spPr/>
        <p:txBody>
          <a:bodyPr/>
          <a:lstStyle>
            <a:extLst/>
          </a:lstStyle>
          <a:p>
            <a:endParaRPr lang="nl-NL"/>
          </a:p>
        </p:txBody>
      </p:sp>
      <p:sp>
        <p:nvSpPr>
          <p:cNvPr id="5" name="Tijdelijke aanduiding voor dianummer 4"/>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7" name="Afgeronde rechthoek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jdelijke aanduiding voor datum 1"/>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3" name="Tijdelijke aanduiding voor voettekst 2"/>
          <p:cNvSpPr>
            <a:spLocks noGrp="1"/>
          </p:cNvSpPr>
          <p:nvPr>
            <p:ph type="ftr" sz="quarter" idx="11"/>
          </p:nvPr>
        </p:nvSpPr>
        <p:spPr/>
        <p:txBody>
          <a:bodyPr/>
          <a:lstStyle>
            <a:extLst/>
          </a:lstStyle>
          <a:p>
            <a:endParaRPr lang="nl-NL"/>
          </a:p>
        </p:txBody>
      </p:sp>
      <p:sp>
        <p:nvSpPr>
          <p:cNvPr id="4" name="Tijdelijke aanduiding voor dianummer 3"/>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9437699B-7D97-4ED8-BDDD-C2F8F5487710}"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5" name="Afgeronde rechthoek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nd enkele hoek rechthoek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nl-NL" smtClean="0"/>
              <a:t>Klik om de stijl te bewerken</a:t>
            </a:r>
            <a:endParaRPr kumimoji="0" lang="en-US"/>
          </a:p>
        </p:txBody>
      </p:sp>
      <p:sp>
        <p:nvSpPr>
          <p:cNvPr id="4" name="Tijdelijke aanduiding voor tekst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F5624667-FF7D-4FDA-96CA-6CF7960C7510}" type="datetimeFigureOut">
              <a:rPr lang="nl-NL" smtClean="0"/>
              <a:pPr/>
              <a:t>12-9-2018</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9437699B-7D97-4ED8-BDDD-C2F8F5487710}" type="slidenum">
              <a:rPr lang="nl-NL" smtClean="0"/>
              <a:pPr/>
              <a:t>‹nr.›</a:t>
            </a:fld>
            <a:endParaRPr lang="nl-NL"/>
          </a:p>
        </p:txBody>
      </p:sp>
      <p:sp>
        <p:nvSpPr>
          <p:cNvPr id="3" name="Tijdelijke aanduiding voor afbeelding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nl-NL" smtClean="0"/>
              <a:t>Klik op het pictogram als u een afbeelding wilt toevoegen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Afgeronde rechthoek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Afgeronde rechthoek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jdelijke aanduiding voor titel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nl-NL" smtClean="0"/>
              <a:t>Klik om de stijl te bewerken</a:t>
            </a:r>
            <a:endParaRPr kumimoji="0" lang="en-US"/>
          </a:p>
        </p:txBody>
      </p:sp>
      <p:sp>
        <p:nvSpPr>
          <p:cNvPr id="4" name="Tijdelijke aanduiding voor tekst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25" name="Tijdelijke aanduiding voor datum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5624667-FF7D-4FDA-96CA-6CF7960C7510}" type="datetimeFigureOut">
              <a:rPr lang="nl-NL" smtClean="0"/>
              <a:pPr/>
              <a:t>12-9-2018</a:t>
            </a:fld>
            <a:endParaRPr lang="nl-NL"/>
          </a:p>
        </p:txBody>
      </p:sp>
      <p:sp>
        <p:nvSpPr>
          <p:cNvPr id="18" name="Tijdelijke aanduiding voor voettekst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nl-NL"/>
          </a:p>
        </p:txBody>
      </p:sp>
      <p:sp>
        <p:nvSpPr>
          <p:cNvPr id="5" name="Tijdelijke aanduiding voor dianumm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437699B-7D97-4ED8-BDDD-C2F8F5487710}"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ideo" Target="file:///G:\Beter%20praten%20met%20de%20dokter%20%5b360p%5d.mp4"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908720"/>
            <a:ext cx="7772400" cy="2188840"/>
          </a:xfrm>
        </p:spPr>
        <p:txBody>
          <a:bodyPr>
            <a:normAutofit fontScale="90000"/>
          </a:bodyPr>
          <a:lstStyle/>
          <a:p>
            <a:pPr algn="ctr"/>
            <a:r>
              <a:rPr lang="nl-NL" sz="5400" dirty="0" smtClean="0"/>
              <a:t/>
            </a:r>
            <a:br>
              <a:rPr lang="nl-NL" sz="5400" dirty="0" smtClean="0"/>
            </a:br>
            <a:r>
              <a:rPr lang="nl-NL" sz="5400" dirty="0" smtClean="0"/>
              <a:t/>
            </a:r>
            <a:br>
              <a:rPr lang="nl-NL" sz="5400" dirty="0" smtClean="0"/>
            </a:br>
            <a:r>
              <a:rPr lang="nl-NL" sz="4000" dirty="0" smtClean="0"/>
              <a:t>Communicatie</a:t>
            </a:r>
            <a:br>
              <a:rPr lang="nl-NL" sz="4000" dirty="0" smtClean="0"/>
            </a:br>
            <a:r>
              <a:rPr lang="nl-NL" sz="4000" dirty="0" smtClean="0"/>
              <a:t>en</a:t>
            </a:r>
            <a:br>
              <a:rPr lang="nl-NL" sz="4000" dirty="0" smtClean="0"/>
            </a:br>
            <a:r>
              <a:rPr lang="nl-NL" sz="4000" dirty="0" smtClean="0"/>
              <a:t>hulpverlening</a:t>
            </a:r>
            <a:endParaRPr lang="nl-NL" dirty="0"/>
          </a:p>
        </p:txBody>
      </p:sp>
      <p:sp>
        <p:nvSpPr>
          <p:cNvPr id="3" name="Ondertitel 2"/>
          <p:cNvSpPr>
            <a:spLocks noGrp="1"/>
          </p:cNvSpPr>
          <p:nvPr>
            <p:ph type="subTitle" idx="1"/>
          </p:nvPr>
        </p:nvSpPr>
        <p:spPr/>
        <p:txBody>
          <a:bodyPr>
            <a:normAutofit/>
          </a:bodyPr>
          <a:lstStyle/>
          <a:p>
            <a:r>
              <a:rPr lang="nl-NL" sz="2800" dirty="0" err="1" smtClean="0"/>
              <a:t>Parkinsoncafé</a:t>
            </a:r>
            <a:r>
              <a:rPr lang="nl-NL" sz="2800" dirty="0" smtClean="0"/>
              <a:t> 12 september 2018</a:t>
            </a:r>
            <a:endParaRPr lang="nl-NL"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2000" b="0" dirty="0" err="1" smtClean="0">
                <a:solidFill>
                  <a:schemeClr val="tx1"/>
                </a:solidFill>
              </a:rPr>
              <a:t>Boven-Onder</a:t>
            </a:r>
            <a:r>
              <a:rPr lang="nl-NL" sz="2000" b="0" dirty="0" smtClean="0">
                <a:solidFill>
                  <a:schemeClr val="tx1"/>
                </a:solidFill>
              </a:rPr>
              <a:t> is dominantie as (complementair gedrag)</a:t>
            </a:r>
            <a:br>
              <a:rPr lang="nl-NL" sz="2000" b="0" dirty="0" smtClean="0">
                <a:solidFill>
                  <a:schemeClr val="tx1"/>
                </a:solidFill>
              </a:rPr>
            </a:br>
            <a:r>
              <a:rPr lang="nl-NL" sz="2000" b="0" dirty="0" err="1" smtClean="0">
                <a:solidFill>
                  <a:schemeClr val="tx1"/>
                </a:solidFill>
              </a:rPr>
              <a:t>Samen-Tegen</a:t>
            </a:r>
            <a:r>
              <a:rPr lang="nl-NL" sz="2000" b="0" dirty="0" smtClean="0">
                <a:solidFill>
                  <a:schemeClr val="tx1"/>
                </a:solidFill>
              </a:rPr>
              <a:t> is relatie as  (symmetrisch gedrag)</a:t>
            </a:r>
            <a:endParaRPr lang="nl-NL" sz="2000" b="0" dirty="0">
              <a:solidFill>
                <a:schemeClr val="tx1"/>
              </a:solidFill>
            </a:endParaRPr>
          </a:p>
        </p:txBody>
      </p:sp>
      <p:pic>
        <p:nvPicPr>
          <p:cNvPr id="4" name="Tijdelijke aanduiding voor inhoud 3" descr="Roos-van-Leary1.png"/>
          <p:cNvPicPr>
            <a:picLocks noGrp="1" noChangeAspect="1"/>
          </p:cNvPicPr>
          <p:nvPr>
            <p:ph idx="1"/>
          </p:nvPr>
        </p:nvPicPr>
        <p:blipFill>
          <a:blip r:embed="rId3" cstate="print"/>
          <a:stretch>
            <a:fillRect/>
          </a:stretch>
        </p:blipFill>
        <p:spPr>
          <a:xfrm>
            <a:off x="1358884" y="530225"/>
            <a:ext cx="6472269" cy="4187825"/>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sz="2400" dirty="0" smtClean="0"/>
          </a:p>
          <a:p>
            <a:r>
              <a:rPr lang="nl-NL" dirty="0" smtClean="0"/>
              <a:t>Pauze</a:t>
            </a:r>
            <a:r>
              <a:rPr lang="nl-NL" sz="2400" dirty="0" smtClean="0"/>
              <a:t>  </a:t>
            </a:r>
          </a:p>
          <a:p>
            <a:endParaRPr lang="nl-NL" sz="2400" dirty="0" smtClean="0"/>
          </a:p>
          <a:p>
            <a:endParaRPr lang="nl-NL" sz="2400" dirty="0" smtClean="0"/>
          </a:p>
          <a:p>
            <a:r>
              <a:rPr lang="nl-NL" sz="2400" dirty="0" smtClean="0"/>
              <a:t>In 2</a:t>
            </a:r>
            <a:r>
              <a:rPr lang="nl-NL" sz="2400" baseline="30000" dirty="0" smtClean="0"/>
              <a:t>e</a:t>
            </a:r>
            <a:r>
              <a:rPr lang="nl-NL" sz="2400" dirty="0" smtClean="0"/>
              <a:t> deel wordt ingegaan op </a:t>
            </a:r>
            <a:br>
              <a:rPr lang="nl-NL" sz="2400" dirty="0" smtClean="0"/>
            </a:br>
            <a:r>
              <a:rPr lang="nl-NL" sz="2400" dirty="0" smtClean="0"/>
              <a:t>communicatie bij </a:t>
            </a:r>
            <a:r>
              <a:rPr lang="nl-NL" sz="2400" dirty="0" err="1" smtClean="0"/>
              <a:t>Parkinson</a:t>
            </a:r>
            <a:endParaRPr lang="nl-NL" sz="2400" dirty="0" smtClean="0"/>
          </a:p>
          <a:p>
            <a:r>
              <a:rPr lang="nl-NL" sz="2400" dirty="0" smtClean="0"/>
              <a:t>Hoe ga ik het gesprek aan met hulpverlener</a:t>
            </a:r>
          </a:p>
          <a:p>
            <a:r>
              <a:rPr lang="nl-NL" sz="2400" dirty="0" smtClean="0"/>
              <a:t>Tips voor gesprek met familie/</a:t>
            </a:r>
            <a:r>
              <a:rPr lang="nl-NL" sz="2400" dirty="0" err="1" smtClean="0"/>
              <a:t>mantelzorger</a:t>
            </a:r>
            <a:endParaRPr lang="nl-NL" sz="2400" dirty="0" smtClean="0"/>
          </a:p>
          <a:p>
            <a:r>
              <a:rPr lang="nl-NL" sz="2400" dirty="0" smtClean="0"/>
              <a:t>Vragen</a:t>
            </a:r>
          </a:p>
          <a:p>
            <a:endParaRPr lang="nl-NL" dirty="0"/>
          </a:p>
        </p:txBody>
      </p:sp>
      <p:pic>
        <p:nvPicPr>
          <p:cNvPr id="4" name="Afbeelding 3" descr="kop-koffie-28250.jpg"/>
          <p:cNvPicPr>
            <a:picLocks noChangeAspect="1"/>
          </p:cNvPicPr>
          <p:nvPr/>
        </p:nvPicPr>
        <p:blipFill>
          <a:blip r:embed="rId2" cstate="print"/>
          <a:stretch>
            <a:fillRect/>
          </a:stretch>
        </p:blipFill>
        <p:spPr>
          <a:xfrm>
            <a:off x="3059832" y="692696"/>
            <a:ext cx="1296144" cy="82434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5130896"/>
          </a:xfrm>
        </p:spPr>
        <p:txBody>
          <a:bodyPr/>
          <a:lstStyle/>
          <a:p>
            <a:r>
              <a:rPr lang="nl-NL" sz="2400" dirty="0" smtClean="0"/>
              <a:t>Communicatie in de zorg</a:t>
            </a:r>
          </a:p>
          <a:p>
            <a:pPr>
              <a:buNone/>
            </a:pPr>
            <a:r>
              <a:rPr lang="nl-NL" sz="1600" dirty="0" smtClean="0"/>
              <a:t>	De communicatie tussen hulpverlener en patiënt is een essentieel onderdeel van goede zorg (onderzoek </a:t>
            </a:r>
            <a:r>
              <a:rPr lang="nl-NL" sz="1600" dirty="0" err="1" smtClean="0"/>
              <a:t>Nivel</a:t>
            </a:r>
            <a:r>
              <a:rPr lang="nl-NL" sz="1600" dirty="0" smtClean="0"/>
              <a:t> 2006).</a:t>
            </a:r>
          </a:p>
          <a:p>
            <a:pPr>
              <a:buNone/>
            </a:pPr>
            <a:endParaRPr lang="nl-NL" sz="1600" dirty="0" smtClean="0"/>
          </a:p>
          <a:p>
            <a:r>
              <a:rPr lang="nl-NL" sz="1600" dirty="0" smtClean="0"/>
              <a:t>Het resultaat van medische behandelingen wordt beïnvloed door de wijze waarop artsen met patiënten praten over bv therapietrouw of aanpassing van leefgewoonten. </a:t>
            </a:r>
          </a:p>
          <a:p>
            <a:endParaRPr lang="nl-NL" sz="1600" dirty="0" smtClean="0"/>
          </a:p>
          <a:p>
            <a:r>
              <a:rPr lang="nl-NL" sz="1600" dirty="0" smtClean="0"/>
              <a:t>Vertrouwensrelatie opbouwen. </a:t>
            </a:r>
          </a:p>
          <a:p>
            <a:endParaRPr lang="nl-NL" sz="1600" dirty="0" smtClean="0"/>
          </a:p>
          <a:p>
            <a:r>
              <a:rPr lang="nl-NL" sz="1600" dirty="0" smtClean="0"/>
              <a:t>Patiënten hebben als belangrijkste prioriteiten dat  een hulpverlener hen serieus neemt, open is en goed luistert, daarna pas informatie of advies geven en voldoende tijd nemen.</a:t>
            </a:r>
          </a:p>
          <a:p>
            <a:endParaRPr lang="nl-NL" sz="1600" dirty="0" smtClean="0"/>
          </a:p>
          <a:p>
            <a:r>
              <a:rPr lang="nl-NL" sz="1600" dirty="0" smtClean="0"/>
              <a:t>Behoefte aan uitleg over het probleem/ziekte, maar ook behoefte aan emotionele steun, empathie.</a:t>
            </a:r>
          </a:p>
          <a:p>
            <a:endParaRPr lang="nl-NL" sz="1600" dirty="0" smtClean="0"/>
          </a:p>
          <a:p>
            <a:endParaRPr lang="nl-NL" sz="1600" dirty="0" smtClean="0"/>
          </a:p>
          <a:p>
            <a:endParaRPr lang="nl-NL"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3258688"/>
          </a:xfrm>
        </p:spPr>
        <p:txBody>
          <a:bodyPr>
            <a:normAutofit fontScale="40000" lnSpcReduction="20000"/>
          </a:bodyPr>
          <a:lstStyle/>
          <a:p>
            <a:pPr>
              <a:buNone/>
            </a:pPr>
            <a:endParaRPr lang="nl-NL" b="1" dirty="0" smtClean="0"/>
          </a:p>
          <a:p>
            <a:pPr>
              <a:buNone/>
            </a:pPr>
            <a:r>
              <a:rPr lang="nl-NL" sz="4000" b="1" dirty="0" smtClean="0"/>
              <a:t>De kracht van aandacht</a:t>
            </a:r>
          </a:p>
          <a:p>
            <a:r>
              <a:rPr lang="nl-NL" sz="3400" dirty="0" smtClean="0"/>
              <a:t>Patiënten nemen niet gauw uit zichzelf het woord. Als ze dat wel doen worden ze gemiddeld binnen 18 seconden door de arts onderbroken. Artsen bepalen structuur en inhoud van het gesprek, en leggen daarbij het accent op de uitwisseling van biomedische informatie.</a:t>
            </a:r>
          </a:p>
          <a:p>
            <a:endParaRPr lang="nl-NL" sz="3400" dirty="0" smtClean="0"/>
          </a:p>
          <a:p>
            <a:r>
              <a:rPr lang="nl-NL" sz="3400" dirty="0" smtClean="0"/>
              <a:t>Patiënten blijven daarom regelmatig zitten met onuitgesproken emoties en vragen, wat een negatieve invloed heeft op de uitkomst van het consult. Gemiddeld stellen patiënten slechts vier vragen per consult. Nog terughoudender zijn zij in het uiten van hun zorgen, zelfs als zij angstig zijn. </a:t>
            </a:r>
          </a:p>
          <a:p>
            <a:endParaRPr lang="nl-NL" sz="3400" dirty="0" smtClean="0"/>
          </a:p>
          <a:p>
            <a:r>
              <a:rPr lang="nl-NL" sz="3400" dirty="0" smtClean="0"/>
              <a:t>Affectieve communicatie van de arts (vooral empathie) en non-verbale communicatie (vooral oogcontact) geven patiënten ruimte om hun vragen en zorgen onder woorden te brengen. Het goede nieuws is dat uit diverse gecontroleerde studies blijkt dat deze communicatievaardigheden zelfs aan ervaren artsen en verpleegkundigen zijn aan te leren.</a:t>
            </a:r>
            <a:endParaRPr lang="nl-NL" sz="3400" dirty="0"/>
          </a:p>
        </p:txBody>
      </p:sp>
      <p:pic>
        <p:nvPicPr>
          <p:cNvPr id="4" name="Afbeelding 3" descr="achter pc.png"/>
          <p:cNvPicPr>
            <a:picLocks noChangeAspect="1"/>
          </p:cNvPicPr>
          <p:nvPr/>
        </p:nvPicPr>
        <p:blipFill>
          <a:blip r:embed="rId2" cstate="print"/>
          <a:stretch>
            <a:fillRect/>
          </a:stretch>
        </p:blipFill>
        <p:spPr>
          <a:xfrm>
            <a:off x="2483768" y="3767135"/>
            <a:ext cx="3096344" cy="2053011"/>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eter praten met de dokter [360p].mp4">
            <a:hlinkClick r:id="" action="ppaction://media"/>
          </p:cNvPr>
          <p:cNvPicPr>
            <a:picLocks noRot="1" noChangeAspect="1"/>
          </p:cNvPicPr>
          <p:nvPr>
            <a:videoFile r:link="rId1"/>
          </p:nvPr>
        </p:nvPicPr>
        <p:blipFill>
          <a:blip r:embed="rId3" cstate="print"/>
          <a:stretch>
            <a:fillRect/>
          </a:stretch>
        </p:blipFill>
        <p:spPr>
          <a:xfrm>
            <a:off x="3048000" y="2286000"/>
            <a:ext cx="3048000" cy="2286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
                                        </p:tgtEl>
                                      </p:cBhvr>
                                    </p:cmd>
                                  </p:childTnLst>
                                </p:cTn>
                              </p:par>
                            </p:childTnLst>
                          </p:cTn>
                        </p:par>
                      </p:childTnLst>
                    </p:cTn>
                  </p:par>
                </p:childTnLst>
              </p:cTn>
              <p:nextCondLst>
                <p:cond evt="onClick" delay="0">
                  <p:tgtEl>
                    <p:spTgt spid="7"/>
                  </p:tgtEl>
                </p:cond>
              </p:nextCondLst>
            </p:seq>
            <p:video fullScrn="1">
              <p:cMediaNode>
                <p:cTn id="7"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4266800"/>
          </a:xfrm>
        </p:spPr>
        <p:txBody>
          <a:bodyPr>
            <a:normAutofit lnSpcReduction="10000"/>
          </a:bodyPr>
          <a:lstStyle/>
          <a:p>
            <a:pPr marL="0" indent="0">
              <a:buNone/>
            </a:pPr>
            <a:r>
              <a:rPr lang="nl-NL" sz="2400" dirty="0" smtClean="0"/>
              <a:t>Communicatie en Parkinson</a:t>
            </a:r>
          </a:p>
          <a:p>
            <a:r>
              <a:rPr lang="nl-NL" sz="1800" dirty="0" smtClean="0"/>
              <a:t>Welke factoren zijn van invloed:</a:t>
            </a:r>
          </a:p>
          <a:p>
            <a:endParaRPr lang="nl-NL" sz="1800" dirty="0" smtClean="0"/>
          </a:p>
          <a:p>
            <a:r>
              <a:rPr lang="nl-NL" sz="1800" dirty="0" smtClean="0"/>
              <a:t>De stem (zachter, meer binnensmonds)</a:t>
            </a:r>
          </a:p>
          <a:p>
            <a:r>
              <a:rPr lang="nl-NL" sz="1800" dirty="0" smtClean="0"/>
              <a:t>De mimiek, stijfheid (maskergelaat, andere lichaamshouding)</a:t>
            </a:r>
          </a:p>
          <a:p>
            <a:r>
              <a:rPr lang="nl-NL" sz="1800" dirty="0" smtClean="0"/>
              <a:t>Aandacht en overzicht houden</a:t>
            </a:r>
          </a:p>
          <a:p>
            <a:r>
              <a:rPr lang="nl-NL" sz="1800" dirty="0" smtClean="0"/>
              <a:t>Tragere reactie, meer tijd nodig om gedachten te formuleren</a:t>
            </a:r>
          </a:p>
          <a:p>
            <a:r>
              <a:rPr lang="nl-NL" sz="1800" dirty="0" smtClean="0"/>
              <a:t>Minder flexibel (langer in onderwerp blijven hangen)</a:t>
            </a:r>
          </a:p>
          <a:p>
            <a:r>
              <a:rPr lang="nl-NL" sz="1800" dirty="0" smtClean="0"/>
              <a:t>Sneller overprikkeld</a:t>
            </a:r>
          </a:p>
          <a:p>
            <a:r>
              <a:rPr lang="nl-NL" sz="1800" dirty="0" smtClean="0"/>
              <a:t>Impulsiviteit</a:t>
            </a:r>
          </a:p>
          <a:p>
            <a:r>
              <a:rPr lang="nl-NL" sz="1800" dirty="0" smtClean="0"/>
              <a:t>Verandering sociale cognities</a:t>
            </a:r>
          </a:p>
          <a:p>
            <a:r>
              <a:rPr lang="nl-NL" sz="1800" dirty="0"/>
              <a:t>S</a:t>
            </a:r>
            <a:r>
              <a:rPr lang="nl-NL" sz="1800" dirty="0" smtClean="0"/>
              <a:t>temmingsveranderingen</a:t>
            </a:r>
          </a:p>
          <a:p>
            <a:endParaRPr lang="nl-NL" sz="1800" dirty="0"/>
          </a:p>
          <a:p>
            <a:r>
              <a:rPr lang="nl-NL" sz="1800" dirty="0" smtClean="0"/>
              <a:t>Kan leiden tot vermijden van sociale situaties en isolement</a:t>
            </a:r>
            <a:endParaRPr lang="nl-NL" sz="1800" dirty="0"/>
          </a:p>
        </p:txBody>
      </p:sp>
    </p:spTree>
    <p:extLst>
      <p:ext uri="{BB962C8B-B14F-4D97-AF65-F5344CB8AC3E}">
        <p14:creationId xmlns="" xmlns:p14="http://schemas.microsoft.com/office/powerpoint/2010/main" val="405052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r>
              <a:rPr lang="nl-NL" sz="2400" dirty="0" smtClean="0"/>
              <a:t>Gesprek met hulpverlener</a:t>
            </a:r>
            <a:br>
              <a:rPr lang="nl-NL" sz="2400" dirty="0" smtClean="0"/>
            </a:br>
            <a:endParaRPr lang="nl-NL" sz="2400" dirty="0" smtClean="0"/>
          </a:p>
          <a:p>
            <a:r>
              <a:rPr lang="nl-NL" sz="1800" dirty="0" smtClean="0"/>
              <a:t>Goede voorbereiding, zet vragen kort op papier</a:t>
            </a:r>
          </a:p>
          <a:p>
            <a:r>
              <a:rPr lang="nl-NL" sz="1800" dirty="0" smtClean="0"/>
              <a:t>Neem iemand mee, 2 horen meer dan 1</a:t>
            </a:r>
          </a:p>
          <a:p>
            <a:r>
              <a:rPr lang="nl-NL" sz="1800" dirty="0" smtClean="0"/>
              <a:t>Geef bij aanvang aan wat u wilt bespreken (wat moet er duidelijk worden in dit gesprek)</a:t>
            </a:r>
          </a:p>
          <a:p>
            <a:r>
              <a:rPr lang="nl-NL" sz="1800" dirty="0" smtClean="0"/>
              <a:t>Vraag om (extra) uitleg als dat nodig is</a:t>
            </a:r>
          </a:p>
          <a:p>
            <a:r>
              <a:rPr lang="nl-NL" sz="1800" dirty="0" smtClean="0"/>
              <a:t>Benoem eigen emoties, zorgen</a:t>
            </a:r>
          </a:p>
          <a:p>
            <a:r>
              <a:rPr lang="nl-NL" sz="1800" dirty="0" smtClean="0"/>
              <a:t>Vraag om een samenvatting, belangrijkste punten aan het eind</a:t>
            </a:r>
          </a:p>
          <a:p>
            <a:endParaRPr lang="nl-NL" sz="1800" dirty="0"/>
          </a:p>
          <a:p>
            <a:r>
              <a:rPr lang="nl-NL" sz="1800" dirty="0" smtClean="0"/>
              <a:t>Als er veel besproken moet worden met een arts vraag dan een dubbel consult aan</a:t>
            </a:r>
          </a:p>
          <a:p>
            <a:pPr marL="0" indent="0">
              <a:buNone/>
            </a:pPr>
            <a:endParaRPr lang="nl-NL" sz="1800" dirty="0" smtClean="0"/>
          </a:p>
          <a:p>
            <a:endParaRPr lang="nl-NL" dirty="0"/>
          </a:p>
        </p:txBody>
      </p:sp>
    </p:spTree>
    <p:extLst>
      <p:ext uri="{BB962C8B-B14F-4D97-AF65-F5344CB8AC3E}">
        <p14:creationId xmlns="" xmlns:p14="http://schemas.microsoft.com/office/powerpoint/2010/main" val="3271088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5130896"/>
          </a:xfrm>
        </p:spPr>
        <p:txBody>
          <a:bodyPr>
            <a:normAutofit/>
          </a:bodyPr>
          <a:lstStyle/>
          <a:p>
            <a:pPr marL="0" indent="0">
              <a:buNone/>
            </a:pPr>
            <a:r>
              <a:rPr lang="nl-NL" sz="2400" dirty="0" smtClean="0"/>
              <a:t>In gesprek met familie en bekenden</a:t>
            </a:r>
          </a:p>
          <a:p>
            <a:pPr marL="0" indent="0">
              <a:buNone/>
            </a:pPr>
            <a:endParaRPr lang="nl-NL" sz="2400" dirty="0"/>
          </a:p>
          <a:p>
            <a:pPr lvl="0"/>
            <a:r>
              <a:rPr lang="nl-NL" sz="2000" dirty="0"/>
              <a:t>Rustige </a:t>
            </a:r>
            <a:r>
              <a:rPr lang="nl-NL" sz="2000" dirty="0" smtClean="0"/>
              <a:t>omgeving opzoeken</a:t>
            </a:r>
          </a:p>
          <a:p>
            <a:pPr lvl="0"/>
            <a:r>
              <a:rPr lang="nl-NL" sz="2000" dirty="0"/>
              <a:t>T</a:t>
            </a:r>
            <a:r>
              <a:rPr lang="nl-NL" sz="2000" dirty="0" smtClean="0"/>
              <a:t>empo aanpassen </a:t>
            </a:r>
            <a:r>
              <a:rPr lang="nl-NL" sz="1800" dirty="0" smtClean="0"/>
              <a:t>(langzamer spreken, pauzes laten vallen)</a:t>
            </a:r>
          </a:p>
          <a:p>
            <a:pPr lvl="0"/>
            <a:r>
              <a:rPr lang="nl-NL" sz="2000" dirty="0" smtClean="0"/>
              <a:t>Korte zinnen maken</a:t>
            </a:r>
          </a:p>
          <a:p>
            <a:pPr lvl="0"/>
            <a:r>
              <a:rPr lang="nl-NL" sz="2000" dirty="0" smtClean="0"/>
              <a:t>Checken of de boodschap is overgekomen</a:t>
            </a:r>
            <a:endParaRPr lang="nl-NL" sz="2000" dirty="0"/>
          </a:p>
          <a:p>
            <a:pPr lvl="0"/>
            <a:r>
              <a:rPr lang="nl-NL" sz="2000" dirty="0"/>
              <a:t>Eén </a:t>
            </a:r>
            <a:r>
              <a:rPr lang="nl-NL" sz="2000" dirty="0" smtClean="0"/>
              <a:t>ding (onderwerp) </a:t>
            </a:r>
            <a:r>
              <a:rPr lang="nl-NL" sz="2000" dirty="0"/>
              <a:t>tegelijk </a:t>
            </a:r>
            <a:endParaRPr lang="nl-NL" sz="2000" dirty="0" smtClean="0"/>
          </a:p>
          <a:p>
            <a:pPr lvl="0"/>
            <a:r>
              <a:rPr lang="nl-NL" sz="2000" dirty="0" smtClean="0"/>
              <a:t>Vraag om ‘luid en laag’ te spreken</a:t>
            </a:r>
          </a:p>
          <a:p>
            <a:pPr lvl="0"/>
            <a:endParaRPr lang="nl-NL" sz="2000" dirty="0"/>
          </a:p>
          <a:p>
            <a:pPr lvl="0"/>
            <a:r>
              <a:rPr lang="nl-NL" sz="2000" dirty="0" smtClean="0"/>
              <a:t>Niet </a:t>
            </a:r>
            <a:r>
              <a:rPr lang="nl-NL" sz="2000" dirty="0"/>
              <a:t>confronteren of testen</a:t>
            </a:r>
          </a:p>
          <a:p>
            <a:pPr lvl="0"/>
            <a:r>
              <a:rPr lang="nl-NL" sz="2000" dirty="0" smtClean="0"/>
              <a:t>Niet de zinnen van de ander </a:t>
            </a:r>
            <a:r>
              <a:rPr lang="nl-NL" sz="2000" dirty="0" smtClean="0"/>
              <a:t>afmaken</a:t>
            </a:r>
          </a:p>
          <a:p>
            <a:pPr lvl="0"/>
            <a:endParaRPr lang="nl-NL" sz="2000" dirty="0" smtClean="0"/>
          </a:p>
          <a:p>
            <a:pPr lvl="0"/>
            <a:r>
              <a:rPr lang="nl-NL" sz="2000" dirty="0" smtClean="0"/>
              <a:t>Hulp bieden, hulp ontvangen</a:t>
            </a:r>
            <a:endParaRPr lang="nl-NL" sz="2000" dirty="0" smtClean="0"/>
          </a:p>
          <a:p>
            <a:pPr lvl="0"/>
            <a:endParaRPr lang="nl-NL" sz="2400" dirty="0"/>
          </a:p>
          <a:p>
            <a:pPr lvl="0"/>
            <a:endParaRPr lang="nl-NL" sz="2400" dirty="0" smtClean="0"/>
          </a:p>
          <a:p>
            <a:pPr lvl="0"/>
            <a:endParaRPr lang="nl-NL" sz="2400" dirty="0"/>
          </a:p>
          <a:p>
            <a:pPr marL="0" indent="0">
              <a:buNone/>
            </a:pPr>
            <a:endParaRPr lang="nl-NL" sz="2400" dirty="0" smtClean="0"/>
          </a:p>
          <a:p>
            <a:pPr marL="0" indent="0">
              <a:buNone/>
            </a:pPr>
            <a:endParaRPr lang="nl-NL" sz="2400" dirty="0" smtClean="0"/>
          </a:p>
          <a:p>
            <a:endParaRPr lang="nl-NL" dirty="0"/>
          </a:p>
        </p:txBody>
      </p:sp>
    </p:spTree>
    <p:extLst>
      <p:ext uri="{BB962C8B-B14F-4D97-AF65-F5344CB8AC3E}">
        <p14:creationId xmlns="" xmlns:p14="http://schemas.microsoft.com/office/powerpoint/2010/main" val="3820092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4770856"/>
          </a:xfrm>
        </p:spPr>
        <p:txBody>
          <a:bodyPr>
            <a:normAutofit fontScale="92500" lnSpcReduction="10000"/>
          </a:bodyPr>
          <a:lstStyle/>
          <a:p>
            <a:pPr>
              <a:buNone/>
            </a:pPr>
            <a:endParaRPr lang="nl-NL" sz="2400" dirty="0" smtClean="0"/>
          </a:p>
          <a:p>
            <a:pPr>
              <a:buNone/>
            </a:pPr>
            <a:r>
              <a:rPr lang="nl-NL" sz="2400" dirty="0" smtClean="0"/>
              <a:t>Gesprekstechnieken</a:t>
            </a:r>
            <a:r>
              <a:rPr lang="nl-NL" dirty="0" smtClean="0"/>
              <a:t/>
            </a:r>
            <a:br>
              <a:rPr lang="nl-NL" dirty="0" smtClean="0"/>
            </a:br>
            <a:endParaRPr lang="nl-NL" dirty="0" smtClean="0"/>
          </a:p>
          <a:p>
            <a:r>
              <a:rPr lang="nl-NL" sz="2400" dirty="0" smtClean="0"/>
              <a:t>LSD: </a:t>
            </a:r>
            <a:r>
              <a:rPr lang="nl-NL" sz="2000" dirty="0" smtClean="0"/>
              <a:t>luisteren, samenvatten, doorvragen</a:t>
            </a:r>
          </a:p>
          <a:p>
            <a:r>
              <a:rPr lang="nl-NL" sz="2400" dirty="0" smtClean="0"/>
              <a:t>NIVEA: </a:t>
            </a:r>
            <a:r>
              <a:rPr lang="nl-NL" sz="2000" dirty="0" smtClean="0"/>
              <a:t>niet invullen voor een ander</a:t>
            </a:r>
          </a:p>
          <a:p>
            <a:endParaRPr lang="nl-NL" sz="2000" dirty="0" smtClean="0"/>
          </a:p>
          <a:p>
            <a:endParaRPr lang="nl-NL" sz="2000" dirty="0" smtClean="0"/>
          </a:p>
          <a:p>
            <a:endParaRPr lang="nl-NL" sz="2000" dirty="0" smtClean="0"/>
          </a:p>
          <a:p>
            <a:endParaRPr lang="nl-NL" sz="2000" dirty="0" smtClean="0"/>
          </a:p>
          <a:p>
            <a:endParaRPr lang="nl-NL" sz="2000" dirty="0" smtClean="0"/>
          </a:p>
          <a:p>
            <a:pPr lvl="0"/>
            <a:r>
              <a:rPr lang="nl-NL" sz="2000" dirty="0" smtClean="0"/>
              <a:t>Bij sterke emoties: benoem het gevoel en vraag dan ‘hoe kan ik helpen?’</a:t>
            </a:r>
          </a:p>
          <a:p>
            <a:pPr lvl="0"/>
            <a:r>
              <a:rPr lang="nl-NL" sz="2000" dirty="0" err="1" smtClean="0"/>
              <a:t>Ik-boodschap</a:t>
            </a:r>
            <a:r>
              <a:rPr lang="nl-NL" sz="2000" dirty="0" smtClean="0"/>
              <a:t>: praat vanuit jezelf</a:t>
            </a:r>
          </a:p>
          <a:p>
            <a:pPr lvl="0"/>
            <a:r>
              <a:rPr lang="nl-NL" sz="2000" dirty="0" smtClean="0"/>
              <a:t>“Samen roept samen op”</a:t>
            </a:r>
            <a:br>
              <a:rPr lang="nl-NL" sz="2000" dirty="0" smtClean="0"/>
            </a:br>
            <a:endParaRPr lang="nl-NL" sz="2000" dirty="0" smtClean="0"/>
          </a:p>
          <a:p>
            <a:pPr lvl="0"/>
            <a:endParaRPr lang="nl-NL" sz="2400" dirty="0" smtClean="0"/>
          </a:p>
          <a:p>
            <a:endParaRPr lang="nl-NL" sz="2000" dirty="0"/>
          </a:p>
        </p:txBody>
      </p:sp>
      <p:pic>
        <p:nvPicPr>
          <p:cNvPr id="4" name="Afbeelding 3" descr="NIVEA-240x300.jpg"/>
          <p:cNvPicPr>
            <a:picLocks noChangeAspect="1"/>
          </p:cNvPicPr>
          <p:nvPr/>
        </p:nvPicPr>
        <p:blipFill>
          <a:blip r:embed="rId2" cstate="print"/>
          <a:stretch>
            <a:fillRect/>
          </a:stretch>
        </p:blipFill>
        <p:spPr>
          <a:xfrm>
            <a:off x="6401004" y="980728"/>
            <a:ext cx="2079104" cy="259888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NL" dirty="0" smtClean="0"/>
          </a:p>
          <a:p>
            <a:endParaRPr lang="nl-NL" dirty="0" smtClean="0"/>
          </a:p>
          <a:p>
            <a:r>
              <a:rPr lang="nl-NL" dirty="0" smtClean="0"/>
              <a:t>Voorbeelden?</a:t>
            </a:r>
          </a:p>
          <a:p>
            <a:endParaRPr lang="nl-NL" dirty="0" smtClean="0"/>
          </a:p>
          <a:p>
            <a:r>
              <a:rPr lang="nl-NL" dirty="0" smtClean="0"/>
              <a:t>Vragen?</a:t>
            </a:r>
          </a:p>
          <a:p>
            <a:endParaRPr lang="nl-NL" dirty="0"/>
          </a:p>
        </p:txBody>
      </p:sp>
      <p:pic>
        <p:nvPicPr>
          <p:cNvPr id="5" name="Afbeelding 4" descr="vragen.jpg"/>
          <p:cNvPicPr>
            <a:picLocks noChangeAspect="1"/>
          </p:cNvPicPr>
          <p:nvPr/>
        </p:nvPicPr>
        <p:blipFill>
          <a:blip r:embed="rId2" cstate="print"/>
          <a:stretch>
            <a:fillRect/>
          </a:stretch>
        </p:blipFill>
        <p:spPr>
          <a:xfrm>
            <a:off x="4067944" y="1556792"/>
            <a:ext cx="2816349" cy="19085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67544" y="692696"/>
            <a:ext cx="8183880" cy="5130896"/>
          </a:xfrm>
        </p:spPr>
        <p:txBody>
          <a:bodyPr>
            <a:normAutofit/>
          </a:bodyPr>
          <a:lstStyle/>
          <a:p>
            <a:r>
              <a:rPr lang="nl-NL" sz="2400" dirty="0" smtClean="0"/>
              <a:t>Wat is communicatie?</a:t>
            </a:r>
          </a:p>
          <a:p>
            <a:endParaRPr lang="nl-NL" sz="2400" dirty="0"/>
          </a:p>
          <a:p>
            <a:r>
              <a:rPr lang="nl-NL" sz="2400" dirty="0" smtClean="0"/>
              <a:t>Van Dale:</a:t>
            </a:r>
          </a:p>
          <a:p>
            <a:pPr>
              <a:buNone/>
            </a:pPr>
            <a:r>
              <a:rPr lang="nl-NL" sz="2400" dirty="0" smtClean="0"/>
              <a:t>	</a:t>
            </a:r>
            <a:r>
              <a:rPr lang="nl-NL" sz="2100" dirty="0" smtClean="0"/>
              <a:t>1 in verbinding staan </a:t>
            </a:r>
            <a:br>
              <a:rPr lang="nl-NL" sz="2100" dirty="0" smtClean="0"/>
            </a:br>
            <a:r>
              <a:rPr lang="nl-NL" sz="2100" dirty="0" smtClean="0"/>
              <a:t>2 persoonlijk contact hebben; spreken (met)</a:t>
            </a:r>
          </a:p>
          <a:p>
            <a:pPr>
              <a:buNone/>
            </a:pPr>
            <a:r>
              <a:rPr lang="nl-NL" sz="2100" dirty="0" smtClean="0"/>
              <a:t> </a:t>
            </a:r>
          </a:p>
          <a:p>
            <a:r>
              <a:rPr lang="nl-NL" sz="2100" dirty="0" smtClean="0"/>
              <a:t>Het woord communiceren is afkomstig van het Latijnse woord </a:t>
            </a:r>
            <a:r>
              <a:rPr lang="nl-NL" sz="2100" i="1" dirty="0" err="1" smtClean="0"/>
              <a:t>Communicare</a:t>
            </a:r>
            <a:r>
              <a:rPr lang="nl-NL" sz="2100" dirty="0" smtClean="0"/>
              <a:t> en betekent: meedelen.</a:t>
            </a:r>
          </a:p>
          <a:p>
            <a:endParaRPr lang="nl-NL" sz="2400" dirty="0" smtClean="0"/>
          </a:p>
          <a:p>
            <a:endParaRPr lang="nl-NL" sz="2400" dirty="0" smtClean="0"/>
          </a:p>
          <a:p>
            <a:pPr>
              <a:lnSpc>
                <a:spcPct val="150000"/>
              </a:lnSpc>
              <a:buNone/>
            </a:pPr>
            <a:endParaRPr lang="nl-NL" sz="1800" dirty="0" smtClean="0"/>
          </a:p>
          <a:p>
            <a:pPr>
              <a:lnSpc>
                <a:spcPct val="150000"/>
              </a:lnSpc>
            </a:pPr>
            <a:endParaRPr lang="nl-NL" sz="1800" dirty="0" smtClean="0"/>
          </a:p>
          <a:p>
            <a:endParaRPr lang="nl-N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r>
              <a:rPr lang="nl-NL" sz="2200" dirty="0" smtClean="0"/>
              <a:t>Presentatie Communicatie 12 september 2018</a:t>
            </a:r>
            <a:r>
              <a:rPr lang="nl-NL" sz="2800" dirty="0" smtClean="0"/>
              <a:t/>
            </a:r>
            <a:br>
              <a:rPr lang="nl-NL" sz="2800" dirty="0" smtClean="0"/>
            </a:br>
            <a:endParaRPr lang="nl-NL" sz="2800" dirty="0"/>
          </a:p>
        </p:txBody>
      </p:sp>
      <p:sp>
        <p:nvSpPr>
          <p:cNvPr id="5" name="Tijdelijke aanduiding voor inhoud 4"/>
          <p:cNvSpPr>
            <a:spLocks noGrp="1"/>
          </p:cNvSpPr>
          <p:nvPr>
            <p:ph idx="1"/>
          </p:nvPr>
        </p:nvSpPr>
        <p:spPr/>
        <p:txBody>
          <a:bodyPr/>
          <a:lstStyle/>
          <a:p>
            <a:endParaRPr lang="nl-NL" dirty="0" smtClean="0"/>
          </a:p>
          <a:p>
            <a:endParaRPr lang="nl-NL" dirty="0" smtClean="0"/>
          </a:p>
          <a:p>
            <a:r>
              <a:rPr lang="nl-NL" dirty="0" smtClean="0"/>
              <a:t>Hartelijk bedankt voor uw aandacht!</a:t>
            </a:r>
          </a:p>
          <a:p>
            <a:endParaRPr lang="nl-NL" dirty="0" smtClean="0"/>
          </a:p>
          <a:p>
            <a:endParaRPr lang="nl-NL" dirty="0"/>
          </a:p>
        </p:txBody>
      </p:sp>
      <p:pic>
        <p:nvPicPr>
          <p:cNvPr id="6" name="Afbeelding 5" descr="logo parkinsoncafe.png"/>
          <p:cNvPicPr>
            <a:picLocks noChangeAspect="1"/>
          </p:cNvPicPr>
          <p:nvPr/>
        </p:nvPicPr>
        <p:blipFill>
          <a:blip r:embed="rId2" cstate="print"/>
          <a:stretch>
            <a:fillRect/>
          </a:stretch>
        </p:blipFill>
        <p:spPr>
          <a:xfrm>
            <a:off x="2915816" y="3150446"/>
            <a:ext cx="4261271" cy="71670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5706960"/>
          </a:xfrm>
        </p:spPr>
        <p:txBody>
          <a:bodyPr>
            <a:normAutofit fontScale="47500" lnSpcReduction="20000"/>
          </a:bodyPr>
          <a:lstStyle/>
          <a:p>
            <a:r>
              <a:rPr lang="nl-NL" sz="3400" dirty="0" smtClean="0"/>
              <a:t>Het Communicatiemodel</a:t>
            </a:r>
            <a:r>
              <a:rPr lang="nl-NL" dirty="0" smtClean="0"/>
              <a:t>:</a:t>
            </a:r>
            <a:r>
              <a:rPr lang="nl-NL" b="1" dirty="0" smtClean="0"/>
              <a:t/>
            </a:r>
            <a:br>
              <a:rPr lang="nl-NL" b="1" dirty="0" smtClean="0"/>
            </a:br>
            <a:endParaRPr lang="nl-NL" dirty="0" smtClean="0"/>
          </a:p>
          <a:p>
            <a:pPr>
              <a:buNone/>
            </a:pPr>
            <a:r>
              <a:rPr lang="nl-NL" dirty="0" smtClean="0"/>
              <a:t>	</a:t>
            </a:r>
            <a:r>
              <a:rPr lang="nl-NL" sz="2900" dirty="0" smtClean="0"/>
              <a:t>Bij communicatie zijn minstens twee gesprekspartners:zender en ontvanger. De inhoud van de boodschap kan zeer divers zijn; een vraag, klacht, opmerking, antwoord, etc</a:t>
            </a:r>
            <a:r>
              <a:rPr lang="nl-NL" dirty="0" smtClean="0"/>
              <a:t>.</a:t>
            </a:r>
          </a:p>
          <a:p>
            <a:pPr>
              <a:buNone/>
            </a:pPr>
            <a:endParaRPr lang="nl-NL" dirty="0" smtClean="0"/>
          </a:p>
          <a:p>
            <a:pPr>
              <a:buNone/>
            </a:pPr>
            <a:r>
              <a:rPr lang="nl-NL" dirty="0" smtClean="0"/>
              <a:t> 	</a:t>
            </a:r>
          </a:p>
          <a:p>
            <a:pPr>
              <a:buNone/>
            </a:pPr>
            <a:endParaRPr lang="nl-NL" dirty="0" smtClean="0"/>
          </a:p>
          <a:p>
            <a:pPr>
              <a:buNone/>
            </a:pPr>
            <a:endParaRPr lang="nl-NL" dirty="0" smtClean="0"/>
          </a:p>
          <a:p>
            <a:pPr>
              <a:buNone/>
            </a:pPr>
            <a:endParaRPr lang="nl-NL" dirty="0" smtClean="0"/>
          </a:p>
          <a:p>
            <a:pPr>
              <a:buNone/>
            </a:pPr>
            <a:endParaRPr lang="nl-NL" dirty="0" smtClean="0"/>
          </a:p>
          <a:p>
            <a:pPr>
              <a:buNone/>
            </a:pPr>
            <a:r>
              <a:rPr lang="nl-NL" dirty="0" smtClean="0"/>
              <a:t>	</a:t>
            </a:r>
          </a:p>
          <a:p>
            <a:pPr>
              <a:buNone/>
            </a:pPr>
            <a:r>
              <a:rPr lang="nl-NL" dirty="0" smtClean="0"/>
              <a:t>	</a:t>
            </a:r>
          </a:p>
          <a:p>
            <a:pPr>
              <a:buNone/>
            </a:pPr>
            <a:r>
              <a:rPr lang="nl-NL" dirty="0" smtClean="0"/>
              <a:t>	</a:t>
            </a:r>
          </a:p>
          <a:p>
            <a:pPr>
              <a:buNone/>
            </a:pPr>
            <a:r>
              <a:rPr lang="nl-NL" dirty="0" smtClean="0"/>
              <a:t>	De rollen van de zender en ontvanger liggen niet vast. Na ontvangen van de boodschap gaat ontvanger reageren en wordt dus zelf zender en de oorspronkelijke zender wordt ontvanger.</a:t>
            </a:r>
          </a:p>
          <a:p>
            <a:pPr>
              <a:buNone/>
            </a:pPr>
            <a:endParaRPr lang="nl-NL" dirty="0" smtClean="0"/>
          </a:p>
          <a:p>
            <a:pPr>
              <a:buNone/>
            </a:pPr>
            <a:endParaRPr lang="nl-NL" dirty="0" smtClean="0"/>
          </a:p>
          <a:p>
            <a:pPr>
              <a:buNone/>
            </a:pPr>
            <a:r>
              <a:rPr lang="nl-NL" dirty="0" smtClean="0"/>
              <a:t>		</a:t>
            </a:r>
          </a:p>
          <a:p>
            <a:pPr>
              <a:buNone/>
            </a:pPr>
            <a:r>
              <a:rPr lang="nl-NL" dirty="0" smtClean="0"/>
              <a:t> </a:t>
            </a:r>
          </a:p>
          <a:p>
            <a:pPr>
              <a:buNone/>
            </a:pPr>
            <a:r>
              <a:rPr lang="nl-NL" dirty="0" smtClean="0"/>
              <a:t> </a:t>
            </a:r>
          </a:p>
          <a:p>
            <a:pPr>
              <a:buNone/>
            </a:pPr>
            <a:endParaRPr lang="nl-NL" dirty="0" smtClean="0"/>
          </a:p>
          <a:p>
            <a:pPr>
              <a:buNone/>
            </a:pPr>
            <a:endParaRPr lang="nl-NL" dirty="0" smtClean="0"/>
          </a:p>
          <a:p>
            <a:pPr>
              <a:buNone/>
            </a:pPr>
            <a:endParaRPr lang="nl-NL" dirty="0" smtClean="0"/>
          </a:p>
          <a:p>
            <a:pPr>
              <a:buNone/>
            </a:pPr>
            <a:endParaRPr lang="nl-NL" dirty="0" smtClean="0"/>
          </a:p>
          <a:p>
            <a:pPr>
              <a:buNone/>
            </a:pPr>
            <a:r>
              <a:rPr lang="nl-NL" sz="2900" dirty="0" smtClean="0"/>
              <a:t>Het </a:t>
            </a:r>
            <a:r>
              <a:rPr lang="nl-NL" sz="2900" dirty="0" err="1" smtClean="0"/>
              <a:t>basiscommunicatiemodel</a:t>
            </a:r>
            <a:r>
              <a:rPr lang="nl-NL" sz="2900" dirty="0" smtClean="0"/>
              <a:t> bestaat dus uit zender – boodschap – en ontvanger.</a:t>
            </a:r>
          </a:p>
          <a:p>
            <a:endParaRPr lang="nl-NL" dirty="0"/>
          </a:p>
        </p:txBody>
      </p:sp>
      <p:pic>
        <p:nvPicPr>
          <p:cNvPr id="4" name="Afbeelding 3" descr="images com.jpg"/>
          <p:cNvPicPr>
            <a:picLocks noChangeAspect="1"/>
          </p:cNvPicPr>
          <p:nvPr/>
        </p:nvPicPr>
        <p:blipFill>
          <a:blip r:embed="rId3" cstate="print"/>
          <a:stretch>
            <a:fillRect/>
          </a:stretch>
        </p:blipFill>
        <p:spPr>
          <a:xfrm>
            <a:off x="3059831" y="3861048"/>
            <a:ext cx="2540437" cy="1584176"/>
          </a:xfrm>
          <a:prstGeom prst="rect">
            <a:avLst/>
          </a:prstGeom>
        </p:spPr>
      </p:pic>
      <p:pic>
        <p:nvPicPr>
          <p:cNvPr id="5" name="Afbeelding 4" descr="images com1.png"/>
          <p:cNvPicPr>
            <a:picLocks noChangeAspect="1"/>
          </p:cNvPicPr>
          <p:nvPr/>
        </p:nvPicPr>
        <p:blipFill>
          <a:blip r:embed="rId4" cstate="print"/>
          <a:stretch>
            <a:fillRect/>
          </a:stretch>
        </p:blipFill>
        <p:spPr>
          <a:xfrm>
            <a:off x="3059832" y="1556792"/>
            <a:ext cx="2424963" cy="150485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descr="com-model.jpg"/>
          <p:cNvPicPr>
            <a:picLocks noGrp="1" noChangeAspect="1"/>
          </p:cNvPicPr>
          <p:nvPr>
            <p:ph idx="1"/>
          </p:nvPr>
        </p:nvPicPr>
        <p:blipFill>
          <a:blip r:embed="rId3" cstate="print"/>
          <a:stretch>
            <a:fillRect/>
          </a:stretch>
        </p:blipFill>
        <p:spPr>
          <a:xfrm>
            <a:off x="503238" y="861174"/>
            <a:ext cx="8183562" cy="3525927"/>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4482824"/>
          </a:xfrm>
        </p:spPr>
        <p:txBody>
          <a:bodyPr>
            <a:normAutofit fontScale="85000" lnSpcReduction="20000"/>
          </a:bodyPr>
          <a:lstStyle/>
          <a:p>
            <a:r>
              <a:rPr lang="nl-NL" sz="3300" dirty="0"/>
              <a:t>Definitie communicatie</a:t>
            </a:r>
            <a:r>
              <a:rPr lang="nl-NL" dirty="0"/>
              <a:t>:</a:t>
            </a:r>
          </a:p>
          <a:p>
            <a:pPr>
              <a:lnSpc>
                <a:spcPct val="150000"/>
              </a:lnSpc>
              <a:buNone/>
            </a:pPr>
            <a:r>
              <a:rPr lang="nl-NL" sz="2000" dirty="0"/>
              <a:t>	</a:t>
            </a:r>
            <a:r>
              <a:rPr lang="nl-NL" dirty="0"/>
              <a:t>Communicatie is de uitwisseling van </a:t>
            </a:r>
            <a:r>
              <a:rPr lang="nl-NL" dirty="0">
                <a:solidFill>
                  <a:schemeClr val="accent1"/>
                </a:solidFill>
              </a:rPr>
              <a:t>symbolische informatie</a:t>
            </a:r>
            <a:r>
              <a:rPr lang="nl-NL" dirty="0"/>
              <a:t>, </a:t>
            </a:r>
            <a:r>
              <a:rPr lang="nl-NL" dirty="0" smtClean="0"/>
              <a:t>die </a:t>
            </a:r>
            <a:r>
              <a:rPr lang="nl-NL" dirty="0"/>
              <a:t>plaatsvindt tussen </a:t>
            </a:r>
            <a:r>
              <a:rPr lang="nl-NL" dirty="0">
                <a:solidFill>
                  <a:schemeClr val="accent1"/>
                </a:solidFill>
              </a:rPr>
              <a:t>mensen </a:t>
            </a:r>
            <a:r>
              <a:rPr lang="nl-NL" dirty="0"/>
              <a:t/>
            </a:r>
            <a:br>
              <a:rPr lang="nl-NL" dirty="0"/>
            </a:br>
            <a:r>
              <a:rPr lang="nl-NL" dirty="0"/>
              <a:t>die zich </a:t>
            </a:r>
            <a:r>
              <a:rPr lang="nl-NL" dirty="0">
                <a:solidFill>
                  <a:schemeClr val="accent1"/>
                </a:solidFill>
              </a:rPr>
              <a:t>bewust</a:t>
            </a:r>
            <a:r>
              <a:rPr lang="nl-NL" dirty="0"/>
              <a:t> zijn van elkaars aanwezigheid,</a:t>
            </a:r>
            <a:br>
              <a:rPr lang="nl-NL" dirty="0"/>
            </a:br>
            <a:r>
              <a:rPr lang="nl-NL" dirty="0">
                <a:solidFill>
                  <a:schemeClr val="accent1"/>
                </a:solidFill>
              </a:rPr>
              <a:t>onmiddellijk</a:t>
            </a:r>
            <a:r>
              <a:rPr lang="nl-NL" dirty="0"/>
              <a:t> of </a:t>
            </a:r>
            <a:r>
              <a:rPr lang="nl-NL" dirty="0">
                <a:solidFill>
                  <a:schemeClr val="accent1"/>
                </a:solidFill>
              </a:rPr>
              <a:t>gemedieerd</a:t>
            </a:r>
            <a:r>
              <a:rPr lang="nl-NL" dirty="0"/>
              <a:t>. </a:t>
            </a:r>
            <a:br>
              <a:rPr lang="nl-NL" dirty="0"/>
            </a:br>
            <a:r>
              <a:rPr lang="nl-NL" dirty="0"/>
              <a:t>Deze informatie wordt deels bewust, deels onbewust </a:t>
            </a:r>
            <a:r>
              <a:rPr lang="nl-NL" dirty="0" smtClean="0">
                <a:solidFill>
                  <a:schemeClr val="accent1"/>
                </a:solidFill>
              </a:rPr>
              <a:t>gegeven</a:t>
            </a:r>
            <a:r>
              <a:rPr lang="nl-NL" dirty="0">
                <a:solidFill>
                  <a:schemeClr val="accent1"/>
                </a:solidFill>
              </a:rPr>
              <a:t>, ontvangen en geïnterpreteerd</a:t>
            </a:r>
            <a:r>
              <a:rPr lang="nl-NL" dirty="0" smtClean="0"/>
              <a:t>.</a:t>
            </a:r>
            <a:br>
              <a:rPr lang="nl-NL" dirty="0" smtClean="0"/>
            </a:br>
            <a:endParaRPr lang="nl-NL" dirty="0"/>
          </a:p>
          <a:p>
            <a:pPr>
              <a:lnSpc>
                <a:spcPct val="150000"/>
              </a:lnSpc>
              <a:buNone/>
            </a:pPr>
            <a:endParaRPr lang="nl-NL" sz="2000" dirty="0"/>
          </a:p>
          <a:p>
            <a:endParaRPr lang="nl-NL" dirty="0"/>
          </a:p>
        </p:txBody>
      </p:sp>
      <p:pic>
        <p:nvPicPr>
          <p:cNvPr id="4" name="Afbeelding 3" descr="6 of 9.png"/>
          <p:cNvPicPr>
            <a:picLocks noChangeAspect="1"/>
          </p:cNvPicPr>
          <p:nvPr/>
        </p:nvPicPr>
        <p:blipFill>
          <a:blip r:embed="rId3" cstate="print"/>
          <a:stretch>
            <a:fillRect/>
          </a:stretch>
        </p:blipFill>
        <p:spPr>
          <a:xfrm>
            <a:off x="4644008" y="3933056"/>
            <a:ext cx="2296294" cy="1968252"/>
          </a:xfrm>
          <a:prstGeom prst="rect">
            <a:avLst/>
          </a:prstGeom>
        </p:spPr>
      </p:pic>
    </p:spTree>
    <p:extLst>
      <p:ext uri="{BB962C8B-B14F-4D97-AF65-F5344CB8AC3E}">
        <p14:creationId xmlns="" xmlns:p14="http://schemas.microsoft.com/office/powerpoint/2010/main" val="1694342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4914872"/>
          </a:xfrm>
        </p:spPr>
        <p:txBody>
          <a:bodyPr>
            <a:normAutofit fontScale="92500" lnSpcReduction="10000"/>
          </a:bodyPr>
          <a:lstStyle/>
          <a:p>
            <a:r>
              <a:rPr lang="nl-NL" dirty="0" smtClean="0"/>
              <a:t>4 aspecten van een boodschap:</a:t>
            </a:r>
          </a:p>
          <a:p>
            <a:pPr>
              <a:buNone/>
            </a:pPr>
            <a:endParaRPr lang="nl-NL" dirty="0" smtClean="0"/>
          </a:p>
          <a:p>
            <a:pPr fontAlgn="base"/>
            <a:r>
              <a:rPr lang="nl-NL" sz="1700" b="1" dirty="0" smtClean="0">
                <a:latin typeface="+mj-lt"/>
              </a:rPr>
              <a:t>Zakelijk: het gaat om de inhoud</a:t>
            </a:r>
          </a:p>
          <a:p>
            <a:pPr fontAlgn="base">
              <a:buNone/>
            </a:pPr>
            <a:r>
              <a:rPr lang="nl-NL" sz="1700" dirty="0" smtClean="0">
                <a:latin typeface="+mj-lt"/>
              </a:rPr>
              <a:t>	Dit is de inhoudelijke kant van de boodschap. Het is datgene wat de zender meedeelt wanneer je alleen naar de woorden zou luisteren. De pure tekst.</a:t>
            </a:r>
          </a:p>
          <a:p>
            <a:pPr fontAlgn="base"/>
            <a:r>
              <a:rPr lang="nl-NL" sz="1700" b="1" dirty="0" smtClean="0">
                <a:latin typeface="+mj-lt"/>
              </a:rPr>
              <a:t>Expressief: wat je zegt, ben je zelf</a:t>
            </a:r>
          </a:p>
          <a:p>
            <a:pPr fontAlgn="base">
              <a:buNone/>
            </a:pPr>
            <a:r>
              <a:rPr lang="nl-NL" sz="1700" dirty="0" smtClean="0">
                <a:latin typeface="+mj-lt"/>
              </a:rPr>
              <a:t>	De expressie van de zender. De boodschap geeft je informatie over de persoonlijkheid van de zender.</a:t>
            </a:r>
          </a:p>
          <a:p>
            <a:pPr fontAlgn="base"/>
            <a:r>
              <a:rPr lang="nl-NL" sz="1700" b="1" dirty="0" smtClean="0">
                <a:latin typeface="+mj-lt"/>
              </a:rPr>
              <a:t>Relationeel: wij hebben iets samen</a:t>
            </a:r>
          </a:p>
          <a:p>
            <a:pPr fontAlgn="base">
              <a:buNone/>
            </a:pPr>
            <a:r>
              <a:rPr lang="nl-NL" sz="1700" dirty="0" smtClean="0">
                <a:latin typeface="+mj-lt"/>
              </a:rPr>
              <a:t>	Het derde aspect van de boodschap is relationeel: wat hebben we samen, wat willen we samen, wat gaan we samen doen? Uit de manier waarop de zender de boodschap aan de ontvanger zendt, blijkt hoe hij naar (zijn relatie met) de ontvanger kijkt. Mensen zijn hier over het algemeen zeer gevoelig voor: is de relatie goed of niet?</a:t>
            </a:r>
          </a:p>
          <a:p>
            <a:pPr fontAlgn="base"/>
            <a:r>
              <a:rPr lang="nl-NL" sz="1700" b="1" dirty="0" smtClean="0">
                <a:latin typeface="+mj-lt"/>
              </a:rPr>
              <a:t>Appellerend: doe iets</a:t>
            </a:r>
          </a:p>
          <a:p>
            <a:pPr fontAlgn="base">
              <a:buNone/>
            </a:pPr>
            <a:r>
              <a:rPr lang="nl-NL" sz="1700" dirty="0" smtClean="0">
                <a:latin typeface="+mj-lt"/>
              </a:rPr>
              <a:t>	Vrijwel elke boodschap wordt uitgezonden met het doel iets van de ontvanger gedaan te krijgen.</a:t>
            </a:r>
          </a:p>
          <a:p>
            <a:endParaRPr lang="nl-NL"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5058888"/>
          </a:xfrm>
        </p:spPr>
        <p:txBody>
          <a:bodyPr>
            <a:normAutofit lnSpcReduction="10000"/>
          </a:bodyPr>
          <a:lstStyle/>
          <a:p>
            <a:pPr fontAlgn="base"/>
            <a:endParaRPr lang="nl-NL" dirty="0" smtClean="0"/>
          </a:p>
          <a:p>
            <a:pPr fontAlgn="base"/>
            <a:r>
              <a:rPr lang="nl-NL" sz="2100" dirty="0" smtClean="0"/>
              <a:t>Verbale en </a:t>
            </a:r>
            <a:r>
              <a:rPr lang="nl-NL" sz="2100" dirty="0" err="1" smtClean="0"/>
              <a:t>nonverbale</a:t>
            </a:r>
            <a:r>
              <a:rPr lang="nl-NL" sz="2100" dirty="0" smtClean="0"/>
              <a:t> communicatie</a:t>
            </a:r>
          </a:p>
          <a:p>
            <a:pPr fontAlgn="base"/>
            <a:endParaRPr lang="nl-NL" sz="2100" dirty="0" smtClean="0"/>
          </a:p>
          <a:p>
            <a:pPr fontAlgn="base"/>
            <a:r>
              <a:rPr lang="nl-NL" sz="2100" dirty="0" smtClean="0"/>
              <a:t>Uit diverse onderzoeken blijkt dat onze non-verbale en verbale communicatie samen verantwoordelijk zijn voor 93% van de impact van onze boodschap. De impact van onze tekst is slechts 7%.</a:t>
            </a:r>
          </a:p>
          <a:p>
            <a:pPr fontAlgn="base">
              <a:buNone/>
            </a:pPr>
            <a:endParaRPr lang="nl-NL" sz="2100" b="1" dirty="0" smtClean="0"/>
          </a:p>
          <a:p>
            <a:pPr fontAlgn="base">
              <a:buNone/>
            </a:pPr>
            <a:r>
              <a:rPr lang="nl-NL" sz="2100" dirty="0" smtClean="0"/>
              <a:t>Non-verbaal:</a:t>
            </a:r>
          </a:p>
          <a:p>
            <a:pPr fontAlgn="base"/>
            <a:r>
              <a:rPr lang="nl-NL" sz="2100" dirty="0" smtClean="0"/>
              <a:t>Lichaamshouding</a:t>
            </a:r>
          </a:p>
          <a:p>
            <a:pPr fontAlgn="base"/>
            <a:r>
              <a:rPr lang="nl-NL" sz="2100" dirty="0" smtClean="0"/>
              <a:t>Intonatie en volume</a:t>
            </a:r>
          </a:p>
          <a:p>
            <a:pPr fontAlgn="base"/>
            <a:r>
              <a:rPr lang="nl-NL" sz="2100" dirty="0" smtClean="0"/>
              <a:t>Oogcontact</a:t>
            </a:r>
          </a:p>
          <a:p>
            <a:pPr fontAlgn="base"/>
            <a:r>
              <a:rPr lang="nl-NL" sz="2100" dirty="0" smtClean="0"/>
              <a:t>Gebaren</a:t>
            </a:r>
          </a:p>
          <a:p>
            <a:pPr fontAlgn="base"/>
            <a:r>
              <a:rPr lang="nl-NL" sz="2100" dirty="0" smtClean="0"/>
              <a:t>Kleding</a:t>
            </a:r>
          </a:p>
          <a:p>
            <a:pPr fontAlgn="base"/>
            <a:endParaRPr lang="nl-NL" sz="2100" dirty="0" smtClean="0"/>
          </a:p>
          <a:p>
            <a:endParaRPr lang="nl-NL" dirty="0"/>
          </a:p>
        </p:txBody>
      </p:sp>
      <p:pic>
        <p:nvPicPr>
          <p:cNvPr id="4" name="Afbeelding 3" descr="Afbeelding1-300x179.jpg"/>
          <p:cNvPicPr>
            <a:picLocks noChangeAspect="1"/>
          </p:cNvPicPr>
          <p:nvPr/>
        </p:nvPicPr>
        <p:blipFill>
          <a:blip r:embed="rId3" cstate="print"/>
          <a:stretch>
            <a:fillRect/>
          </a:stretch>
        </p:blipFill>
        <p:spPr>
          <a:xfrm>
            <a:off x="4572000" y="3874970"/>
            <a:ext cx="3196218" cy="190707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Communicatieoefening</a:t>
            </a:r>
            <a:br>
              <a:rPr lang="nl-NL" dirty="0" smtClean="0"/>
            </a:br>
            <a:endParaRPr lang="nl-NL" dirty="0" smtClean="0"/>
          </a:p>
          <a:p>
            <a:r>
              <a:rPr lang="nl-NL" sz="2400" dirty="0" smtClean="0"/>
              <a:t>In tweetallen kort gesprek aangaan, daarbij letten op verbale en </a:t>
            </a:r>
            <a:r>
              <a:rPr lang="nl-NL" sz="2400" dirty="0" err="1" smtClean="0"/>
              <a:t>nonverbale</a:t>
            </a:r>
            <a:r>
              <a:rPr lang="nl-NL" sz="2400" dirty="0" smtClean="0"/>
              <a:t> communicatie bij de ander.</a:t>
            </a:r>
          </a:p>
          <a:p>
            <a:endParaRPr lang="nl-NL" sz="2400" dirty="0" smtClean="0"/>
          </a:p>
          <a:p>
            <a:r>
              <a:rPr lang="nl-NL" sz="2400" dirty="0" smtClean="0"/>
              <a:t>Wat is er opgevallen?</a:t>
            </a:r>
          </a:p>
          <a:p>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02920" y="530352"/>
            <a:ext cx="8183880" cy="4842864"/>
          </a:xfrm>
        </p:spPr>
        <p:txBody>
          <a:bodyPr>
            <a:normAutofit/>
          </a:bodyPr>
          <a:lstStyle/>
          <a:p>
            <a:pPr lvl="0"/>
            <a:endParaRPr lang="nl-NL" sz="2000" dirty="0" smtClean="0"/>
          </a:p>
          <a:p>
            <a:pPr lvl="0"/>
            <a:endParaRPr lang="nl-NL" sz="2000" dirty="0" smtClean="0"/>
          </a:p>
          <a:p>
            <a:pPr lvl="0"/>
            <a:r>
              <a:rPr lang="nl-NL" sz="2000" dirty="0" smtClean="0"/>
              <a:t>Communicatie: inhoud (wat) en betrekking (hoe)</a:t>
            </a:r>
          </a:p>
          <a:p>
            <a:pPr lvl="0"/>
            <a:endParaRPr lang="nl-NL" sz="2000" dirty="0" smtClean="0"/>
          </a:p>
          <a:p>
            <a:pPr lvl="0"/>
            <a:r>
              <a:rPr lang="nl-NL" sz="2000" dirty="0" smtClean="0"/>
              <a:t>De Roos van </a:t>
            </a:r>
            <a:r>
              <a:rPr lang="nl-NL" sz="2000" dirty="0" err="1" smtClean="0"/>
              <a:t>Leary</a:t>
            </a:r>
            <a:r>
              <a:rPr lang="nl-NL" sz="2000" dirty="0" smtClean="0"/>
              <a:t> </a:t>
            </a:r>
            <a:br>
              <a:rPr lang="nl-NL" sz="2000" dirty="0" smtClean="0"/>
            </a:br>
            <a:r>
              <a:rPr lang="nl-NL" sz="2000" dirty="0" smtClean="0"/>
              <a:t>Een model waarmee relaties tussen mensen in kaart gebracht kunnen worden en geeft zicht op het betrekkingsniveau van de communicatie. Uit veel onderzoeken in de sociale wetenschappen naar menselijke relaties komen telkens twee hoofddimensies naar voren: </a:t>
            </a:r>
            <a:br>
              <a:rPr lang="nl-NL" sz="2000" dirty="0" smtClean="0"/>
            </a:br>
            <a:endParaRPr lang="nl-NL" sz="2000" dirty="0" smtClean="0"/>
          </a:p>
          <a:p>
            <a:pPr lvl="0">
              <a:buNone/>
            </a:pPr>
            <a:r>
              <a:rPr lang="nl-NL" sz="2000" dirty="0" smtClean="0"/>
              <a:t>	1. een dimensie rond controle, invloed en dominantie</a:t>
            </a:r>
            <a:br>
              <a:rPr lang="nl-NL" sz="2000" dirty="0" smtClean="0"/>
            </a:br>
            <a:r>
              <a:rPr lang="nl-NL" sz="2000" dirty="0" smtClean="0"/>
              <a:t>2. een dimensie rond intimiteit en affectie.</a:t>
            </a:r>
          </a:p>
          <a:p>
            <a:endParaRPr lang="nl-N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506</TotalTime>
  <Words>783</Words>
  <Application>Microsoft Office PowerPoint</Application>
  <PresentationFormat>Diavoorstelling (4:3)</PresentationFormat>
  <Paragraphs>175</Paragraphs>
  <Slides>20</Slides>
  <Notes>8</Notes>
  <HiddenSlides>0</HiddenSlides>
  <MMClips>1</MMClips>
  <ScaleCrop>false</ScaleCrop>
  <HeadingPairs>
    <vt:vector size="4" baseType="variant">
      <vt:variant>
        <vt:lpstr>Thema</vt:lpstr>
      </vt:variant>
      <vt:variant>
        <vt:i4>1</vt:i4>
      </vt:variant>
      <vt:variant>
        <vt:lpstr>Diatitels</vt:lpstr>
      </vt:variant>
      <vt:variant>
        <vt:i4>20</vt:i4>
      </vt:variant>
    </vt:vector>
  </HeadingPairs>
  <TitlesOfParts>
    <vt:vector size="21" baseType="lpstr">
      <vt:lpstr>Aspect</vt:lpstr>
      <vt:lpstr>  Communicatie en hulpverlening</vt:lpstr>
      <vt:lpstr>Dia 2</vt:lpstr>
      <vt:lpstr>Dia 3</vt:lpstr>
      <vt:lpstr>Dia 4</vt:lpstr>
      <vt:lpstr>Dia 5</vt:lpstr>
      <vt:lpstr>Dia 6</vt:lpstr>
      <vt:lpstr>Dia 7</vt:lpstr>
      <vt:lpstr>Dia 8</vt:lpstr>
      <vt:lpstr>Dia 9</vt:lpstr>
      <vt:lpstr>Boven-Onder is dominantie as (complementair gedrag) Samen-Tegen is relatie as  (symmetrisch gedrag)</vt:lpstr>
      <vt:lpstr>Dia 11</vt:lpstr>
      <vt:lpstr>Dia 12</vt:lpstr>
      <vt:lpstr>Dia 13</vt:lpstr>
      <vt:lpstr>Dia 14</vt:lpstr>
      <vt:lpstr>Dia 15</vt:lpstr>
      <vt:lpstr>Dia 16</vt:lpstr>
      <vt:lpstr>Dia 17</vt:lpstr>
      <vt:lpstr>Dia 18</vt:lpstr>
      <vt:lpstr>Dia 19</vt:lpstr>
      <vt:lpstr>Presentatie Communicatie 12 september 2018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Communicatie in de hulpverlening</dc:title>
  <dc:creator>de Sterke</dc:creator>
  <cp:lastModifiedBy>de Sterke</cp:lastModifiedBy>
  <cp:revision>54</cp:revision>
  <dcterms:created xsi:type="dcterms:W3CDTF">2018-09-07T20:08:46Z</dcterms:created>
  <dcterms:modified xsi:type="dcterms:W3CDTF">2018-09-12T16:12:13Z</dcterms:modified>
</cp:coreProperties>
</file>