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8" r:id="rId2"/>
    <p:sldId id="309" r:id="rId3"/>
    <p:sldId id="280" r:id="rId4"/>
    <p:sldId id="286" r:id="rId5"/>
    <p:sldId id="262" r:id="rId6"/>
    <p:sldId id="272" r:id="rId7"/>
    <p:sldId id="273" r:id="rId8"/>
    <p:sldId id="271" r:id="rId9"/>
    <p:sldId id="284" r:id="rId10"/>
    <p:sldId id="277" r:id="rId11"/>
    <p:sldId id="278" r:id="rId12"/>
    <p:sldId id="279" r:id="rId13"/>
    <p:sldId id="283" r:id="rId14"/>
    <p:sldId id="285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75" r:id="rId29"/>
    <p:sldId id="274" r:id="rId30"/>
    <p:sldId id="288" r:id="rId31"/>
    <p:sldId id="276" r:id="rId32"/>
  </p:sldIdLst>
  <p:sldSz cx="9144000" cy="6858000" type="screen4x3"/>
  <p:notesSz cx="6877050" cy="10002838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•"/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•"/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•"/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•"/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•"/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22F5A"/>
    <a:srgbClr val="006EAA"/>
    <a:srgbClr val="86C714"/>
    <a:srgbClr val="D6503C"/>
    <a:srgbClr val="FF8600"/>
    <a:srgbClr val="4B195D"/>
    <a:srgbClr val="7F0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76000" autoAdjust="0"/>
  </p:normalViewPr>
  <p:slideViewPr>
    <p:cSldViewPr>
      <p:cViewPr varScale="1">
        <p:scale>
          <a:sx n="50" d="100"/>
          <a:sy n="50" d="100"/>
        </p:scale>
        <p:origin x="17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9518" cy="5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32" y="1"/>
            <a:ext cx="2979518" cy="5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3" tIns="47467" rIns="94933" bIns="47467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17703F6-1D2E-403C-B391-8089AB63612A}" type="datetimeFigureOut">
              <a:rPr lang="nl-NL"/>
              <a:pPr>
                <a:defRPr/>
              </a:pPr>
              <a:t>5-3-2020</a:t>
            </a:fld>
            <a:endParaRPr lang="nl-NL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1942"/>
            <a:ext cx="2979518" cy="5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Char char="•"/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32" y="9501942"/>
            <a:ext cx="2979518" cy="5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3" tIns="47467" rIns="94933" bIns="47467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Char char="•"/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A3EF52F-7EB3-4D26-93F5-14099A7686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9518" cy="500896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5922" y="1"/>
            <a:ext cx="2979518" cy="500896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478DEE-CDC9-462D-B82B-07274B9A61CE}" type="datetimeFigureOut">
              <a:rPr lang="nl-NL"/>
              <a:pPr>
                <a:defRPr/>
              </a:pPr>
              <a:t>5-3-2020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9038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706" y="4750971"/>
            <a:ext cx="5501640" cy="4501361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00267"/>
            <a:ext cx="2979518" cy="500895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5922" y="9500267"/>
            <a:ext cx="2979518" cy="500895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8B1842-5AB8-4095-A97E-D6CEF6E5CF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2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83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10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r>
              <a:rPr lang="nl-NL" dirty="0" err="1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 alleen niet juist wordt verhoogd door roken en alcohol en </a:t>
            </a:r>
            <a:r>
              <a:rPr lang="nl-NL" dirty="0" err="1">
                <a:latin typeface="Times New Roman" pitchFamily="18" charset="0"/>
                <a:cs typeface="Times New Roman" pitchFamily="18" charset="0"/>
              </a:rPr>
              <a:t>fibraten</a:t>
            </a: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86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09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56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1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75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0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50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754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Refractaire epilepsie en subacute polyneuropathie, hoge dosering 50-100 mg per dag gegeven tot toxische dosis en daarna individueel verlaagd.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7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115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6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7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8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67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17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4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30">
              <a:defRPr/>
            </a:pP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B1842-5AB8-4095-A97E-D6CEF6E5CF39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05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3488" y="5589240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62880" y="42930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81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3488" y="5589240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91965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62880" y="42930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491965"/>
                </a:solidFill>
                <a:latin typeface="Century Gothic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10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2880" y="3417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1134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73100" y="6356350"/>
            <a:ext cx="52673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6F027565-C84D-4FB6-AFEE-A2338A56D32D}" type="datetime2">
              <a:rPr lang="nl-NL"/>
              <a:pPr>
                <a:defRPr/>
              </a:pPr>
              <a:t>donderdag 5 maart 2020</a:t>
            </a:fld>
            <a:r>
              <a:rPr lang="nl-NL"/>
              <a:t> -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77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68275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5364163" y="6232525"/>
            <a:ext cx="30241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4E9E2E91-5745-4773-B463-7C2A749785DE}" type="datetime2">
              <a:rPr lang="nl-NL"/>
              <a:pPr>
                <a:defRPr/>
              </a:pPr>
              <a:t>donderdag 5 maart 2020</a:t>
            </a:fld>
            <a:endParaRPr lang="nl-NL"/>
          </a:p>
          <a:p>
            <a:pPr>
              <a:defRPr/>
            </a:pPr>
            <a:r>
              <a:rPr lang="nl-NL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08952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81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86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1" r:id="rId3"/>
    <p:sldLayoutId id="2147483722" r:id="rId4"/>
    <p:sldLayoutId id="2147483719" r:id="rId5"/>
    <p:sldLayoutId id="214748372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ieetditdieetdat.nl/blog/medicijnen-en-voedin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6" descr="O:\Communicatie\Projecten\Corporate Communicatie\Huisstijl\Huisstijl Traject 2010 - 2012\Beeldbank\Alles naar wens\A1235509_VIC 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34297" r="391" b="8907"/>
          <a:stretch>
            <a:fillRect/>
          </a:stretch>
        </p:blipFill>
        <p:spPr bwMode="auto">
          <a:xfrm>
            <a:off x="-1" y="-35151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31"/>
          <p:cNvSpPr>
            <a:spLocks noChangeArrowheads="1"/>
          </p:cNvSpPr>
          <p:nvPr/>
        </p:nvSpPr>
        <p:spPr bwMode="auto">
          <a:xfrm>
            <a:off x="0" y="3508149"/>
            <a:ext cx="9144000" cy="3379424"/>
          </a:xfrm>
          <a:prstGeom prst="rect">
            <a:avLst/>
          </a:prstGeom>
          <a:solidFill>
            <a:srgbClr val="86C7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6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501008"/>
            <a:ext cx="7042731" cy="1204837"/>
          </a:xfrm>
          <a:prstGeom prst="rect">
            <a:avLst/>
          </a:prstGeom>
          <a:solidFill>
            <a:srgbClr val="86C714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br>
              <a:rPr lang="nl-NL" sz="3200" dirty="0">
                <a:latin typeface="Century Gothic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Parkinson en voeding</a:t>
            </a:r>
          </a:p>
        </p:txBody>
      </p:sp>
      <p:sp>
        <p:nvSpPr>
          <p:cNvPr id="3077" name="Ondertitel 2"/>
          <p:cNvSpPr>
            <a:spLocks noGrp="1"/>
          </p:cNvSpPr>
          <p:nvPr>
            <p:ph type="subTitle" idx="4294967295"/>
          </p:nvPr>
        </p:nvSpPr>
        <p:spPr bwMode="auto">
          <a:xfrm>
            <a:off x="323528" y="4898829"/>
            <a:ext cx="7488832" cy="988813"/>
          </a:xfrm>
          <a:prstGeom prst="rect">
            <a:avLst/>
          </a:prstGeom>
          <a:solidFill>
            <a:srgbClr val="86C714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nl-NL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Basis is altijd richtlijnen Gezonde voeding</a:t>
            </a:r>
          </a:p>
          <a:p>
            <a:pPr marL="0" indent="0" algn="ctr">
              <a:buFont typeface="Arial" pitchFamily="34" charset="0"/>
              <a:buNone/>
            </a:pPr>
            <a:endParaRPr lang="nl-NL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Afbeeldingsresultaat voor schijf van vijf">
            <a:extLst>
              <a:ext uri="{FF2B5EF4-FFF2-40B4-BE49-F238E27FC236}">
                <a16:creationId xmlns:a16="http://schemas.microsoft.com/office/drawing/2014/main" id="{491D860A-FF98-4D3F-903C-DFC740C2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373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4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-19713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Vertraagde maaglediging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59849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Klachten: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vol gevoel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misselijkheid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slechte eetlust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te laat of niet optreden van het effect van Levodopa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804248"/>
            <a:ext cx="1797056" cy="21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5703" y="139998"/>
            <a:ext cx="8252594" cy="1299865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Adviezen vertraagde maaglediging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02438" y="234888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aanpassing medicatie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kleine, frequente maaltijden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  gebruik van vette producten en maaltijden beperken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53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Slik- en kauwproblemen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-diagnostiek (logopedist)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-bewuster en consequent krachterig slikken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-aanpassen portiegrootte, consistentie, hoofd- en lichaamshouding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-vermijden dubbeltaken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64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Laboratorium gegevens bij aanvang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Aandachtspunten ondervoeding, spiermassa,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     fasehoek spiermassa, totaal eiwit, albumine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Vit D 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Calcium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Vit B12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Foliumzuur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Vit B6 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Magnesium</a:t>
            </a:r>
            <a:endParaRPr lang="nl-NL" dirty="0"/>
          </a:p>
        </p:txBody>
      </p:sp>
      <p:pic>
        <p:nvPicPr>
          <p:cNvPr id="11" name="Picture 2" descr="Afbeeldingsresultaat voor prikken">
            <a:extLst>
              <a:ext uri="{FF2B5EF4-FFF2-40B4-BE49-F238E27FC236}">
                <a16:creationId xmlns:a16="http://schemas.microsoft.com/office/drawing/2014/main" id="{E5E76EAF-47E7-43CB-8D60-DA4D999A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7" y="4384551"/>
            <a:ext cx="1658563" cy="15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6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-39398" y="-20638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Zelfmedicatie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Aandacht inname zelfmedicatie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Ondersteunend kan zijn naast Vit D, Vit B12, Foliumzuur, B6:</a:t>
            </a:r>
          </a:p>
          <a:p>
            <a:pPr marL="800100" lvl="1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Vitamine ACE (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anti-oxidant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800100" lvl="1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Co-enzym Q10 ( energie productie in mitochondriën en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anti-oxidant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800100" lvl="1"/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Pre en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probiotica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( darmwerking)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296910-0411-444F-B7EC-D9E404FB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83" y="515904"/>
            <a:ext cx="2670279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600" dirty="0"/>
              <a:t>Vitamine D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Te kort: 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Osteoporose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Valrisico</a:t>
            </a:r>
          </a:p>
          <a:p>
            <a:pPr marL="4572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Spierzwakte en spierkramp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Suppletie vit D regulier: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Vrouwen vanaf 50 jaar 400IE of 10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ug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vit D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Iedereen vanaf 70 jaar 800IE of 20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ug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vit D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Suppletie bij te kort aan vit D: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Welke dosering bij opladen?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Werkgroep Klinische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Gerontofarmacologie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(WKGF) 2013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40 x (75 - spiegel) x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Gew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= vitamine D tekort in IE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1026" name="Picture 2" descr="Afbeeldingsresultaat voor vit d">
            <a:extLst>
              <a:ext uri="{FF2B5EF4-FFF2-40B4-BE49-F238E27FC236}">
                <a16:creationId xmlns:a16="http://schemas.microsoft.com/office/drawing/2014/main" id="{9C3EAE09-C0E0-4A46-9AE9-B3E3EB3B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068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2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600" dirty="0"/>
              <a:t>Vitamine D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43423" y="3985245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Vit D status + Calciumintake bepalen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Welke spiegel?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calcidiolspiegel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(25OHD3) = 25-hydroxycolecalciferol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60-65nmol/l verbetering spierkracht/valpreventie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60-75nmol/l fractuurpreventie</a:t>
            </a:r>
          </a:p>
        </p:txBody>
      </p:sp>
      <p:pic>
        <p:nvPicPr>
          <p:cNvPr id="2050" name="Picture 2" descr="Afbeeldingsresultaat voor vit d">
            <a:extLst>
              <a:ext uri="{FF2B5EF4-FFF2-40B4-BE49-F238E27FC236}">
                <a16:creationId xmlns:a16="http://schemas.microsoft.com/office/drawing/2014/main" id="{5F313916-4695-4DEA-9961-24C3191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1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600" dirty="0"/>
              <a:t>Calcium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Aanbevolen hoeveelheid Calcium: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Vrouwen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25-50 jaar:	  950 mg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50-69 jaar:	1100 mg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70- ouder:	1200 mg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Mannen: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25-69 jaar:	  950 mg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70- ouder:	1200 mg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Afbeeldingsresultaat voor calcium">
            <a:extLst>
              <a:ext uri="{FF2B5EF4-FFF2-40B4-BE49-F238E27FC236}">
                <a16:creationId xmlns:a16="http://schemas.microsoft.com/office/drawing/2014/main" id="{0CB268AE-B31E-4B0C-85E9-97ED9249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3" y="2795488"/>
            <a:ext cx="3709700" cy="24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3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Aanmaak van rode bloedcellen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Goede werking van het zenuwstelsel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40 tot 50% van de vitamine B12 die je binnenkrijgt neem je op in de dunne darm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Vitamine B12 is de enige wateroplosbaar vitamine dat je lichaam opslaat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Vitamine B12 vaak vals positieve en negatieve uitkomsten, naast Vit B12 homo cysteïne en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methylmalonzuur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meebepalen geeft 98% zekerheid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C1A59E-AC41-4762-955C-1A82B99C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508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Bron: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Melk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Melkproducten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Vlees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vleeswaren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vis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eieren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0C2D1C-9F73-41D0-AD8D-E225FC96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6615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Basisrichtlijnen gezonde voeding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Veel groente en fruit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Vooral volkoren, zoals volkorenbrood, volkoren pasta, zilvervliesrijst</a:t>
            </a:r>
          </a:p>
          <a:p>
            <a:pPr marL="4000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Minder vlees en meer plantaardig, Varieer met vis,   peulvruchten, noten eieren en vegetarische producten</a:t>
            </a:r>
          </a:p>
          <a:p>
            <a:pPr marL="4000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Genoeg zuivel, zoals melk, yoghurt en kaas ( of zuivel vervanging)</a:t>
            </a:r>
          </a:p>
          <a:p>
            <a:pPr marL="4000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Een handje ongezouten noten</a:t>
            </a:r>
          </a:p>
          <a:p>
            <a:pPr marL="4000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Zachte of vloeibare smeer-en bereidingsvetten</a:t>
            </a:r>
          </a:p>
          <a:p>
            <a:pPr marL="4000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Voldoende vocht zoals kraanwater, thee en koffie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4972287-7201-4E6E-A5EF-998F3CCF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9826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3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 te kort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588818" y="2908169"/>
            <a:ext cx="814305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Een tekort aan vitamine B12 leidt tot een vorm van </a:t>
            </a: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bloedarmoede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: macrocytaire anemie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Klachten hierbij: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moeheid, duizeligheid, hartkloppingen en oorsuizen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Neurologische gevolgen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: tintelingen in de vingers, geheugenverlies, coördinatiestoornissen of spierzwakte in de benen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A2C57A-58E0-4BF3-8BB3-9C87B459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372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 te kort oorzaken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899592" y="2090655"/>
            <a:ext cx="814305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Relatie met </a:t>
            </a:r>
            <a:r>
              <a:rPr lang="nl-NL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parkinson</a:t>
            </a: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Gastritis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Bacteriële overgroei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Protonpompremmer (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omeparzol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EFAF64-3B8D-4A6C-B90F-DB752A92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476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2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 te kort oorzaken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708747" y="2325416"/>
            <a:ext cx="8143056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Elke patiënt met ziekte van Parkinson verdacht voor </a:t>
            </a: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B12 tekort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Klachtenpatroon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Verminderde intake rood vlees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Langdurig gebruik levodopa (voor metabolisatie vit b12 nodig)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Langdurig gebruik protonpompremmer 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Hogere prevalentie diabetes bij Parkinson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7E863F-13D6-43C8-84FD-30513B0B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28" y="4144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B12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719138" y="1672542"/>
            <a:ext cx="814305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Richtlijn Diëtetiek bij Parkinson 2012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Langdurig gebruik levodopa -&gt; B12 deficiëntie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Mogelijk ontstaan polyneuropathie door vitamine B12 tekort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Aanbeveling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Neuroloog dient alert te zijn op ontstaan polyneuropathie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Vitamine B12 suppleren door neuroloog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D37411-D82C-4C66-A67C-C852ED49B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62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05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Foliumzuur ( vitamine B11)</a:t>
            </a:r>
            <a:endParaRPr lang="nl-NL" sz="3600" dirty="0">
              <a:latin typeface="Century Gothic" pitchFamily="34" charset="0"/>
            </a:endParaRP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ADH is voor volwassen: 300 mg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Bovengrens voor volwassenen: 1000 mg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Bron: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groenten/ fruit/ graanproducten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Verschijnselen tekort: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afwijkingen van de rode en witte bloedcellen en veranderingen in het beenmerg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verminderde opname van verschillende voedingsstoffen in de darm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verminderde eetlust, gewichtsverlies en vermoeidheid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F5349A-1216-4A67-9613-69EF19D4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03" y="2115078"/>
            <a:ext cx="2526432" cy="11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3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B6</a:t>
            </a:r>
            <a:endParaRPr lang="nl-NL" sz="3600" dirty="0">
              <a:latin typeface="Century Gothic" pitchFamily="34" charset="0"/>
            </a:endParaRP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46375" y="2041874"/>
            <a:ext cx="814305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Nodig voor:</a:t>
            </a:r>
          </a:p>
          <a:p>
            <a:pPr>
              <a:buNone/>
            </a:pPr>
            <a:r>
              <a:rPr lang="nl-NL" sz="1800" dirty="0"/>
              <a:t>•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Afbraak en opbouw van aminozuren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Reguleert de werking van bepaalde hormonen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Nodig voor de groei, de bloedaanmaak en een goede werking van het immuunsysteem en het zenuwstelsel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Verschijnselen bij een tekort: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Bloedarmoede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Zenuwaandoeningen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Verminderde weerstand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Bron: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granen, peulvruchten, noten, vis, vlees, groenten en zuivel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080BB7-BC47-4F7F-B5A8-002154AE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21575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Vitamine B6</a:t>
            </a:r>
            <a:endParaRPr lang="nl-NL" sz="3600" dirty="0">
              <a:latin typeface="Century Gothic" pitchFamily="34" charset="0"/>
            </a:endParaRP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46375" y="2041874"/>
            <a:ext cx="814305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In Nederland komt een tekort aan vitamine B6 nauwelijks voor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. Per 1 oktober 2018 nieuwe wet om overdosering tegen te gaan: max. 21 mg vitamine B6 in supplementen.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Wel casus vermelding september 2018: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Wouter van der Steen, Tom den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Heijer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en Joost Groen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Het gebruik van intestinale gel levodopa/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carbidopa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tweedelijnsmedicatie voor patiënten met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parkinson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 wordt gezien als mogelijke oorzaak van vitamine B6 deficiënte 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C71280-C4B0-49A4-8D0A-2FE20167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48460"/>
            <a:ext cx="2975106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600" dirty="0"/>
              <a:t>Magnesium</a:t>
            </a:r>
            <a:br>
              <a:rPr lang="nl-NL" sz="3600" dirty="0"/>
            </a:b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467544" y="1981200"/>
            <a:ext cx="8143056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Verschijnselen bij een tekort: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Algehele lusteloosheid of vermoeidheid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• Spierkrampen 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Bij overdosis uit supplementen (&gt; 250 mg): Diarree. Een tekort aan magnesium komt niet snel voor. 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Bron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: granen, zuivel, noten, groenten en vlees</a:t>
            </a: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</a:rPr>
              <a:t>Te kort: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Wanneer nieren of darmen slecht functioneren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Bij protonpompremmers in combinatie met diuretica risico op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hypomagnesemia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Poli MDL Radboud: 12% heeft hypo-Mg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6F88B0-9231-40DD-8326-B2F7AB74D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5394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Meer informatie?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ParkinsonNet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-Parkinson TV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-Parkinsonvereniging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-bij de diëtist van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parkinsonnet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38" y="1946870"/>
            <a:ext cx="2906349" cy="1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0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Tips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10116616" y="6193053"/>
            <a:ext cx="45719" cy="17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6933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Parkinson specifieke </a:t>
            </a:r>
            <a:r>
              <a:rPr lang="nl-NL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Voedingsgerelateerde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 problemen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-Gewichtsveranderingen 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-Obstipatie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-Interactie met medicatie (Levodopa)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-Vertraagde maaglediging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-Slik- en kauwproblemen</a:t>
            </a:r>
          </a:p>
          <a:p>
            <a:pPr marL="11430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4972287-7201-4E6E-A5EF-998F3CCF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2" y="46656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-13839" y="21123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Begeleiding door Diëtist?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420888"/>
            <a:ext cx="7739062" cy="42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Ja! Altijd 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bij aanvang van de diagnose 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bij specifieke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voedingsgerelateerde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klachten</a:t>
            </a:r>
          </a:p>
        </p:txBody>
      </p:sp>
    </p:spTree>
    <p:extLst>
      <p:ext uri="{BB962C8B-B14F-4D97-AF65-F5344CB8AC3E}">
        <p14:creationId xmlns:p14="http://schemas.microsoft.com/office/powerpoint/2010/main" val="3196264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Nog vragen?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185987"/>
            <a:ext cx="2857500" cy="333375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35DFF-A33A-4265-909E-51617F11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52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4B19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7F09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24812" cy="838200"/>
          </a:xfrm>
          <a:prstGeom prst="rect">
            <a:avLst/>
          </a:prstGeom>
          <a:solidFill>
            <a:srgbClr val="4B195D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Gewichtsveranderingen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92080" y="1628800"/>
            <a:ext cx="31661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4B195D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487" y="2010380"/>
            <a:ext cx="1851844" cy="18518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9138" y="2157064"/>
            <a:ext cx="7488832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dirty="0">
                <a:latin typeface="Calibri" panose="020F0502020204030204" pitchFamily="34" charset="0"/>
              </a:rPr>
              <a:t>-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Gewichtstoename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-Onbedoeld gewichtsverlies</a:t>
            </a:r>
          </a:p>
          <a:p>
            <a:pPr marL="457200" indent="-457200">
              <a:buFontTx/>
              <a:buChar char="-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-Wanneer zorgen maken?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&gt;3kg gewichtsverlies in 1 maand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&gt;6kg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gewichtverlies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in een half jaar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-BMI&lt; 20</a:t>
            </a:r>
          </a:p>
        </p:txBody>
      </p:sp>
    </p:spTree>
    <p:extLst>
      <p:ext uri="{BB962C8B-B14F-4D97-AF65-F5344CB8AC3E}">
        <p14:creationId xmlns:p14="http://schemas.microsoft.com/office/powerpoint/2010/main" val="1155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Obstipatie</a:t>
            </a:r>
            <a:r>
              <a:rPr lang="nl-NL" sz="3600" dirty="0">
                <a:latin typeface="Century Gothic" pitchFamily="34" charset="0"/>
              </a:rPr>
              <a:t> 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792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nl-NL" baseline="30000" dirty="0"/>
          </a:p>
          <a:p>
            <a:pPr marL="0" indent="0">
              <a:buNone/>
            </a:pPr>
            <a:endParaRPr lang="nl-NL" baseline="30000" dirty="0"/>
          </a:p>
        </p:txBody>
      </p:sp>
      <p:sp>
        <p:nvSpPr>
          <p:cNvPr id="2" name="Tekstvak 1"/>
          <p:cNvSpPr txBox="1"/>
          <p:nvPr/>
        </p:nvSpPr>
        <p:spPr>
          <a:xfrm>
            <a:off x="734568" y="2240875"/>
            <a:ext cx="8143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Wanneer is er sprake van?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-ontlasting &lt; 2x per week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-hard persen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-harde of keutelige ontlasting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-gevoel van incomplete defecatie</a:t>
            </a:r>
          </a:p>
          <a:p>
            <a:pPr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-gevoel van blokkade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48" y="2042839"/>
            <a:ext cx="1580367" cy="21677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Adviezen bij obstipatie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2090613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r>
              <a:rPr lang="nl-NL" dirty="0"/>
              <a:t>-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drink 1,5 – 2 liter per dag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-minimaal 2 portie fruit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-volkorenproducten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-extra vezels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-30 minuten bewegen per dag 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-toegeven aan ‘aandrang’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53" y="1979723"/>
            <a:ext cx="2539745" cy="16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4" name="Rectangle 1042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00B2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10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9138" y="358775"/>
            <a:ext cx="8001000" cy="838200"/>
          </a:xfrm>
          <a:prstGeom prst="rect">
            <a:avLst/>
          </a:prstGeom>
          <a:solidFill>
            <a:srgbClr val="00B2E7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Medicatie en voeding</a:t>
            </a:r>
          </a:p>
        </p:txBody>
      </p:sp>
      <p:sp>
        <p:nvSpPr>
          <p:cNvPr id="5126" name="Rectangle 104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981200"/>
            <a:ext cx="5686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EA0C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Adviezen bij inname Levodopa:</a:t>
            </a:r>
            <a:endParaRPr lang="nl-NL" sz="1800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-een half uur voor de maaltijd óf 1 ½ uur erna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-neem Levodopa in met water of appelmoes (niet met melk of een melkproduct)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-indien nodig max. 0,8g eiwit per kg/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lich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gew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3" y="4760057"/>
            <a:ext cx="23812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Wat zijn eiwitrijke producten?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5" y="1586841"/>
            <a:ext cx="2619375" cy="1743075"/>
          </a:xfrm>
          <a:prstGeom prst="rect">
            <a:avLst/>
          </a:prstGeom>
        </p:spPr>
      </p:pic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 rot="10350048" flipH="1">
            <a:off x="-1439683" y="1262373"/>
            <a:ext cx="304373" cy="58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51" y="1606515"/>
            <a:ext cx="1872487" cy="23967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60" y="4003299"/>
            <a:ext cx="1934353" cy="19329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311" y="1961567"/>
            <a:ext cx="2237873" cy="10967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227" y="4739347"/>
            <a:ext cx="2028316" cy="13497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345" y="3222852"/>
            <a:ext cx="2312221" cy="151649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89" y="3363119"/>
            <a:ext cx="2055286" cy="27011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436" y="4318482"/>
            <a:ext cx="1811333" cy="13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1439863"/>
          </a:xfrm>
          <a:prstGeom prst="rect">
            <a:avLst/>
          </a:prstGeom>
          <a:solidFill>
            <a:srgbClr val="FF8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650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58775"/>
            <a:ext cx="8001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8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Medicatie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7739062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Aandacht voor diverse bijwerkingen en interacties met medicatie en voeding</a:t>
            </a:r>
          </a:p>
          <a:p>
            <a:pPr marL="11430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Bekende Levodopa en eiwitten</a:t>
            </a: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https://dieetditdieetdat.nl/blog/medicijnen-en-voeding/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457200">
              <a:buFontTx/>
              <a:buChar char="-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Voeding kan de werking van medicatie beïnvloeden, bijsluiter goed lezen naar hoe medicatie moet worden genomen, nuchter, met eten, met water.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078B8E-B536-4E9A-B865-27E05B99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96" y="68407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6307"/>
      </p:ext>
    </p:extLst>
  </p:cSld>
  <p:clrMapOvr>
    <a:masterClrMapping/>
  </p:clrMapOvr>
</p:sld>
</file>

<file path=ppt/theme/theme1.xml><?xml version="1.0" encoding="utf-8"?>
<a:theme xmlns:a="http://schemas.openxmlformats.org/drawingml/2006/main" name="Aafje sjabloon PP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fj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Aafje sjabloon PPT</Template>
  <TotalTime>867</TotalTime>
  <Words>1151</Words>
  <Application>Microsoft Office PowerPoint</Application>
  <PresentationFormat>Diavoorstelling (4:3)</PresentationFormat>
  <Paragraphs>253</Paragraphs>
  <Slides>31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Georgia</vt:lpstr>
      <vt:lpstr>Times New Roman</vt:lpstr>
      <vt:lpstr>Verdana</vt:lpstr>
      <vt:lpstr>Aafje sjabloon PPT</vt:lpstr>
      <vt:lpstr> Parkinson en voeding</vt:lpstr>
      <vt:lpstr>Basisrichtlijnen gezonde voeding</vt:lpstr>
      <vt:lpstr>Parkinson specifieke Voedingsgerelateerde problemen</vt:lpstr>
      <vt:lpstr>Gewichtsveranderingen</vt:lpstr>
      <vt:lpstr>Obstipatie </vt:lpstr>
      <vt:lpstr>Adviezen bij obstipatie</vt:lpstr>
      <vt:lpstr>Medicatie en voeding</vt:lpstr>
      <vt:lpstr>Wat zijn eiwitrijke producten?</vt:lpstr>
      <vt:lpstr>Medicatie</vt:lpstr>
      <vt:lpstr>Vertraagde maaglediging</vt:lpstr>
      <vt:lpstr>Adviezen vertraagde maaglediging</vt:lpstr>
      <vt:lpstr>Slik- en kauwproblemen</vt:lpstr>
      <vt:lpstr>Laboratorium gegevens bij aanvang  </vt:lpstr>
      <vt:lpstr>Zelfmedicatie</vt:lpstr>
      <vt:lpstr>Vitamine D  </vt:lpstr>
      <vt:lpstr>Vitamine D  </vt:lpstr>
      <vt:lpstr>Calcium  </vt:lpstr>
      <vt:lpstr>Vitamine B12  </vt:lpstr>
      <vt:lpstr>Vitamine B12  </vt:lpstr>
      <vt:lpstr>Vitamine B12 te kort  </vt:lpstr>
      <vt:lpstr>Vitamine B12 te kort oorzaken  </vt:lpstr>
      <vt:lpstr>Vitamine B12 te kort oorzaken  </vt:lpstr>
      <vt:lpstr>Vitamine B12  </vt:lpstr>
      <vt:lpstr>Foliumzuur ( vitamine B11)</vt:lpstr>
      <vt:lpstr>Vitamine B6</vt:lpstr>
      <vt:lpstr>Vitamine B6</vt:lpstr>
      <vt:lpstr>Magnesium  </vt:lpstr>
      <vt:lpstr>Meer informatie?</vt:lpstr>
      <vt:lpstr>Tips</vt:lpstr>
      <vt:lpstr>Begeleiding door Diëtist?</vt:lpstr>
      <vt:lpstr>Nog vragen?</vt:lpstr>
    </vt:vector>
  </TitlesOfParts>
  <Company>Aafje thuiszorg huizen zorghotels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Vroege herkenning behandeling van ondervoeding in de eerstelijnszorg en thuiszorg</dc:title>
  <dc:creator>Dussen, Jolanda van der</dc:creator>
  <cp:lastModifiedBy>Jacqueline van der Linden</cp:lastModifiedBy>
  <cp:revision>118</cp:revision>
  <cp:lastPrinted>2019-05-19T21:14:45Z</cp:lastPrinted>
  <dcterms:created xsi:type="dcterms:W3CDTF">2013-09-30T11:42:23Z</dcterms:created>
  <dcterms:modified xsi:type="dcterms:W3CDTF">2020-03-05T20:49:23Z</dcterms:modified>
</cp:coreProperties>
</file>