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44"/>
  </p:notesMasterIdLst>
  <p:handoutMasterIdLst>
    <p:handoutMasterId r:id="rId45"/>
  </p:handoutMasterIdLst>
  <p:sldIdLst>
    <p:sldId id="258" r:id="rId5"/>
    <p:sldId id="320" r:id="rId6"/>
    <p:sldId id="319" r:id="rId7"/>
    <p:sldId id="280" r:id="rId8"/>
    <p:sldId id="281" r:id="rId9"/>
    <p:sldId id="282" r:id="rId10"/>
    <p:sldId id="318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6" r:id="rId24"/>
    <p:sldId id="297" r:id="rId25"/>
    <p:sldId id="298" r:id="rId26"/>
    <p:sldId id="299" r:id="rId27"/>
    <p:sldId id="300" r:id="rId28"/>
    <p:sldId id="301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5" r:id="rId41"/>
    <p:sldId id="317" r:id="rId42"/>
    <p:sldId id="314" r:id="rId43"/>
  </p:sldIdLst>
  <p:sldSz cx="9144000" cy="6858000" type="screen4x3"/>
  <p:notesSz cx="6783388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0000"/>
    <a:srgbClr val="BB1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948360-88CF-4607-A04F-E3B11BE42445}" v="3" dt="2026-09-08T12:17:02.7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650" autoAdjust="0"/>
    <p:restoredTop sz="94684"/>
  </p:normalViewPr>
  <p:slideViewPr>
    <p:cSldViewPr snapToGrid="0" snapToObjects="1">
      <p:cViewPr varScale="1">
        <p:scale>
          <a:sx n="91" d="100"/>
          <a:sy n="91" d="100"/>
        </p:scale>
        <p:origin x="1395" y="5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0109" cy="498186"/>
          </a:xfrm>
          <a:prstGeom prst="rect">
            <a:avLst/>
          </a:prstGeom>
        </p:spPr>
        <p:txBody>
          <a:bodyPr vert="horz" lIns="92571" tIns="46286" rIns="92571" bIns="46286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41678" y="0"/>
            <a:ext cx="2940109" cy="498186"/>
          </a:xfrm>
          <a:prstGeom prst="rect">
            <a:avLst/>
          </a:prstGeom>
        </p:spPr>
        <p:txBody>
          <a:bodyPr vert="horz" lIns="92571" tIns="46286" rIns="92571" bIns="46286" rtlCol="0"/>
          <a:lstStyle>
            <a:lvl1pPr algn="r">
              <a:defRPr sz="1200"/>
            </a:lvl1pPr>
          </a:lstStyle>
          <a:p>
            <a:fld id="{0197DB27-2AF4-4834-9F0C-4D1488784816}" type="datetimeFigureOut">
              <a:rPr lang="nl-NL" smtClean="0"/>
              <a:t>8-9-2026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2" y="9428452"/>
            <a:ext cx="2940109" cy="498186"/>
          </a:xfrm>
          <a:prstGeom prst="rect">
            <a:avLst/>
          </a:prstGeom>
        </p:spPr>
        <p:txBody>
          <a:bodyPr vert="horz" lIns="92571" tIns="46286" rIns="92571" bIns="46286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41678" y="9428452"/>
            <a:ext cx="2940109" cy="498186"/>
          </a:xfrm>
          <a:prstGeom prst="rect">
            <a:avLst/>
          </a:prstGeom>
        </p:spPr>
        <p:txBody>
          <a:bodyPr vert="horz" lIns="92571" tIns="46286" rIns="92571" bIns="46286" rtlCol="0" anchor="b"/>
          <a:lstStyle>
            <a:lvl1pPr algn="r">
              <a:defRPr sz="1200"/>
            </a:lvl1pPr>
          </a:lstStyle>
          <a:p>
            <a:fld id="{A2AA0D8A-AC5D-4E1C-8547-1E017428C0A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33010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39468" cy="498055"/>
          </a:xfrm>
          <a:prstGeom prst="rect">
            <a:avLst/>
          </a:prstGeom>
        </p:spPr>
        <p:txBody>
          <a:bodyPr vert="horz" lIns="92571" tIns="46286" rIns="92571" bIns="46286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2353" y="3"/>
            <a:ext cx="2939468" cy="498055"/>
          </a:xfrm>
          <a:prstGeom prst="rect">
            <a:avLst/>
          </a:prstGeom>
        </p:spPr>
        <p:txBody>
          <a:bodyPr vert="horz" lIns="92571" tIns="46286" rIns="92571" bIns="46286" rtlCol="0"/>
          <a:lstStyle>
            <a:lvl1pPr algn="r">
              <a:defRPr sz="1200"/>
            </a:lvl1pPr>
          </a:lstStyle>
          <a:p>
            <a:fld id="{6BD87C64-3C8F-47F2-8E9E-4968D19EBFBE}" type="datetimeFigureOut">
              <a:rPr lang="nl-NL" smtClean="0"/>
              <a:t>8-9-2026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71" tIns="46286" rIns="92571" bIns="46286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8339" y="4777197"/>
            <a:ext cx="5426710" cy="3908613"/>
          </a:xfrm>
          <a:prstGeom prst="rect">
            <a:avLst/>
          </a:prstGeom>
        </p:spPr>
        <p:txBody>
          <a:bodyPr vert="horz" lIns="92571" tIns="46286" rIns="92571" bIns="46286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39468" cy="498054"/>
          </a:xfrm>
          <a:prstGeom prst="rect">
            <a:avLst/>
          </a:prstGeom>
        </p:spPr>
        <p:txBody>
          <a:bodyPr vert="horz" lIns="92571" tIns="46286" rIns="92571" bIns="46286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2353" y="9428584"/>
            <a:ext cx="2939468" cy="498054"/>
          </a:xfrm>
          <a:prstGeom prst="rect">
            <a:avLst/>
          </a:prstGeom>
        </p:spPr>
        <p:txBody>
          <a:bodyPr vert="horz" lIns="92571" tIns="46286" rIns="92571" bIns="46286" rtlCol="0" anchor="b"/>
          <a:lstStyle>
            <a:lvl1pPr algn="r">
              <a:defRPr sz="1200"/>
            </a:lvl1pPr>
          </a:lstStyle>
          <a:p>
            <a:fld id="{96D0BEE2-E7BE-44FD-92AB-40E6DCE3E16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1710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D0BEE2-E7BE-44FD-92AB-40E6DCE3E163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6119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0BEE2-E7BE-44FD-92AB-40E6DCE3E163}" type="slidenum">
              <a:rPr lang="nl-NL" smtClean="0"/>
              <a:t>38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5014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7930" y="720000"/>
            <a:ext cx="4763589" cy="2101577"/>
          </a:xfrm>
        </p:spPr>
        <p:txBody>
          <a:bodyPr lIns="0" tIns="0" rIns="0" bIns="0" anchor="t" anchorCtr="0">
            <a:normAutofit/>
          </a:bodyPr>
          <a:lstStyle>
            <a:lvl1pPr algn="r">
              <a:defRPr sz="4400">
                <a:solidFill>
                  <a:srgbClr val="BB1018"/>
                </a:solidFill>
                <a:latin typeface="Cambria" charset="0"/>
                <a:ea typeface="Cambria" charset="0"/>
                <a:cs typeface="Cambria" charset="0"/>
              </a:defRPr>
            </a:lvl1pPr>
          </a:lstStyle>
          <a:p>
            <a:r>
              <a:rPr lang="nl-NL" dirty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87930" y="3143795"/>
            <a:ext cx="4763589" cy="1071154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buNone/>
              <a:defRPr sz="1800">
                <a:latin typeface="Cambria" charset="0"/>
                <a:ea typeface="Cambria" charset="0"/>
                <a:cs typeface="Cambria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35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646" y="720000"/>
            <a:ext cx="6992983" cy="1370057"/>
          </a:xfrm>
        </p:spPr>
        <p:txBody>
          <a:bodyPr lIns="0" tIns="0" rIns="0" bIns="0" anchor="t" anchorCtr="0">
            <a:normAutofit/>
          </a:bodyPr>
          <a:lstStyle>
            <a:lvl1pPr>
              <a:defRPr sz="4400">
                <a:solidFill>
                  <a:srgbClr val="BB1018"/>
                </a:solidFill>
                <a:latin typeface="Cambria" charset="0"/>
                <a:ea typeface="Cambria" charset="0"/>
                <a:cs typeface="Cambria" charset="0"/>
              </a:defRPr>
            </a:lvl1pPr>
          </a:lstStyle>
          <a:p>
            <a:r>
              <a:rPr lang="nl-NL" dirty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7646" y="2429691"/>
            <a:ext cx="6992983" cy="3317966"/>
          </a:xfrm>
        </p:spPr>
        <p:txBody>
          <a:bodyPr lIns="0" tIns="0" rIns="0" bIns="0" anchor="t" anchorCtr="0"/>
          <a:lstStyle>
            <a:lvl1pPr marL="0" indent="0">
              <a:buNone/>
              <a:defRPr sz="240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49694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5C74C-8D1B-F74F-872D-73943C6966D7}" type="datetimeFigureOut">
              <a:rPr lang="nl-NL" smtClean="0"/>
              <a:pPr/>
              <a:t>8-9-2026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C708C-4D61-B84F-BF0F-F3FF40991273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0997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nl-NL" sz="2200" dirty="0">
                <a:solidFill>
                  <a:schemeClr val="tx1"/>
                </a:solidFill>
              </a:rPr>
            </a:br>
            <a:r>
              <a:rPr lang="nl-NL" sz="4000" dirty="0">
                <a:solidFill>
                  <a:srgbClr val="FF0000"/>
                </a:solidFill>
              </a:rPr>
              <a:t>Parkinsonmedicatie</a:t>
            </a:r>
            <a:br>
              <a:rPr lang="nl-NL" sz="4000" dirty="0">
                <a:solidFill>
                  <a:schemeClr val="tx1"/>
                </a:solidFill>
              </a:rPr>
            </a:br>
            <a:r>
              <a:rPr lang="nl-NL" sz="4000" dirty="0">
                <a:solidFill>
                  <a:schemeClr val="tx1"/>
                </a:solidFill>
              </a:rPr>
              <a:t>presentatie</a:t>
            </a:r>
            <a:br>
              <a:rPr lang="nl-NL" sz="2200" dirty="0">
                <a:solidFill>
                  <a:schemeClr val="tx1"/>
                </a:solidFill>
              </a:rPr>
            </a:br>
            <a:r>
              <a:rPr lang="nl-NL" sz="2200" dirty="0">
                <a:solidFill>
                  <a:schemeClr val="tx1"/>
                </a:solidFill>
              </a:rPr>
              <a:t>Parkinsoncafé Groningen 9-09-2026 </a:t>
            </a:r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3075" name="Ondertitel 2"/>
          <p:cNvSpPr>
            <a:spLocks noGrp="1"/>
          </p:cNvSpPr>
          <p:nvPr>
            <p:ph type="subTitle" idx="1"/>
          </p:nvPr>
        </p:nvSpPr>
        <p:spPr>
          <a:xfrm>
            <a:off x="3587930" y="3384799"/>
            <a:ext cx="4763589" cy="1071154"/>
          </a:xfrm>
        </p:spPr>
        <p:txBody>
          <a:bodyPr/>
          <a:lstStyle/>
          <a:p>
            <a:r>
              <a:rPr lang="nl-NL" dirty="0"/>
              <a:t>door Thea de Haan</a:t>
            </a:r>
          </a:p>
          <a:p>
            <a:r>
              <a:rPr lang="nl-NL" dirty="0"/>
              <a:t>Verpleegkundig Parkinson Consulente</a:t>
            </a:r>
          </a:p>
        </p:txBody>
      </p:sp>
    </p:spTree>
    <p:extLst>
      <p:ext uri="{BB962C8B-B14F-4D97-AF65-F5344CB8AC3E}">
        <p14:creationId xmlns:p14="http://schemas.microsoft.com/office/powerpoint/2010/main" val="101430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35C554-AF1A-F10D-5C7A-4DFF169B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Parkinson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7D1CF97-63DA-3D7A-DC15-31D5BADC9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646" y="2885089"/>
            <a:ext cx="6992983" cy="2862567"/>
          </a:xfrm>
        </p:spPr>
        <p:txBody>
          <a:bodyPr>
            <a:normAutofit/>
          </a:bodyPr>
          <a:lstStyle/>
          <a:p>
            <a:r>
              <a:rPr lang="nl-NL" sz="2800" dirty="0"/>
              <a:t>Een tekort aan dopamine in de hersenen</a:t>
            </a:r>
          </a:p>
          <a:p>
            <a:r>
              <a:rPr lang="nl-NL" sz="2800" dirty="0"/>
              <a:t>Er wordt niet voldoende dopamine aangemaakt door de zwarte kern</a:t>
            </a:r>
          </a:p>
        </p:txBody>
      </p:sp>
    </p:spTree>
    <p:extLst>
      <p:ext uri="{BB962C8B-B14F-4D97-AF65-F5344CB8AC3E}">
        <p14:creationId xmlns:p14="http://schemas.microsoft.com/office/powerpoint/2010/main" val="1063099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84580D-A52C-8950-8158-1091CE320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757646" y="650081"/>
            <a:ext cx="6992983" cy="69919"/>
          </a:xfrm>
        </p:spPr>
        <p:txBody>
          <a:bodyPr>
            <a:normAutofit fontScale="90000"/>
          </a:bodyPr>
          <a:lstStyle/>
          <a:p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9895C61-C6B7-E30A-F38C-D97CFAAEE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646" y="1228725"/>
            <a:ext cx="6992983" cy="4518932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366C32C-008F-1748-8E63-847D1F8B2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206" y="1757364"/>
            <a:ext cx="5572125" cy="387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393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 ziekte van </a:t>
            </a:r>
            <a:r>
              <a:rPr lang="nl-NL" dirty="0" err="1"/>
              <a:t>Parkison</a:t>
            </a:r>
            <a:r>
              <a:rPr lang="nl-NL" dirty="0"/>
              <a:t> (MP)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1898063"/>
            <a:ext cx="6992983" cy="331796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/>
              <a:t>Een tekort aan dopamine</a:t>
            </a:r>
            <a:br>
              <a:rPr lang="nl-NL" sz="3200" dirty="0"/>
            </a:br>
            <a:endParaRPr lang="nl-NL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/>
              <a:t>Wat wil je bereiken met de behandeling</a:t>
            </a:r>
          </a:p>
          <a:p>
            <a:endParaRPr lang="nl-NL" dirty="0"/>
          </a:p>
        </p:txBody>
      </p:sp>
      <p:cxnSp>
        <p:nvCxnSpPr>
          <p:cNvPr id="5" name="Rechte verbindingslijn 4"/>
          <p:cNvCxnSpPr/>
          <p:nvPr/>
        </p:nvCxnSpPr>
        <p:spPr>
          <a:xfrm>
            <a:off x="757646" y="3110478"/>
            <a:ext cx="699298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2962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7646" y="720000"/>
            <a:ext cx="7883080" cy="1370057"/>
          </a:xfrm>
        </p:spPr>
        <p:txBody>
          <a:bodyPr/>
          <a:lstStyle/>
          <a:p>
            <a:r>
              <a:rPr lang="nl-NL" dirty="0"/>
              <a:t>De dopamine-/ levodopaspiegel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1777561"/>
            <a:ext cx="6992983" cy="331796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/>
              <a:t>Off (hypo)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/>
              <a:t>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 err="1"/>
              <a:t>Overbeweeglijk</a:t>
            </a:r>
            <a:r>
              <a:rPr lang="nl-NL" sz="3200" dirty="0"/>
              <a:t> (hyper)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1889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Dopaminespiegel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595" y="1842624"/>
            <a:ext cx="6590809" cy="4065886"/>
          </a:xfrm>
          <a:prstGeom prst="rect">
            <a:avLst/>
          </a:prstGeom>
        </p:spPr>
      </p:pic>
      <p:pic>
        <p:nvPicPr>
          <p:cNvPr id="4" name="Afbeelding 3" descr="Afbeelding met tekst, schermafbeelding, visitekaartje">
            <a:extLst>
              <a:ext uri="{FF2B5EF4-FFF2-40B4-BE49-F238E27FC236}">
                <a16:creationId xmlns:a16="http://schemas.microsoft.com/office/drawing/2014/main" id="{9D86E4A6-617F-45C6-9D26-23DA82922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765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EFE0F3-2DC1-8C53-3E72-EF499E8A1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0931" y="2023110"/>
            <a:ext cx="1852218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32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8D34A49-5BB1-9F56-C971-D2D760A7E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0931" y="5086350"/>
            <a:ext cx="1834848" cy="117829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1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361045" y="245695"/>
            <a:ext cx="1715478" cy="6437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6563" y="664308"/>
            <a:ext cx="6061974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 descr="Afbeelding met tekst, visitekaartje, schermafbeelding&#10;&#10;Automatisch gegenereerde beschrijving">
            <a:extLst>
              <a:ext uri="{FF2B5EF4-FFF2-40B4-BE49-F238E27FC236}">
                <a16:creationId xmlns:a16="http://schemas.microsoft.com/office/drawing/2014/main" id="{55FBC639-B1A7-6ED0-19FC-14925F396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27" y="764382"/>
            <a:ext cx="8663635" cy="483717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747951" y="3411145"/>
            <a:ext cx="1719072" cy="114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185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Zorgen voor voldoende dopamine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2217040"/>
            <a:ext cx="6992983" cy="3317966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/>
              <a:t>Hoe?</a:t>
            </a:r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sz="3200" dirty="0"/>
              <a:t>Dopamine geven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3200" dirty="0"/>
              <a:t>Dopamine receptor gevoeliger maken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3200" dirty="0"/>
              <a:t>Zorgen dat dopamine zo optimaal mogelijk wordt gebruikt</a:t>
            </a:r>
          </a:p>
        </p:txBody>
      </p:sp>
    </p:spTree>
    <p:extLst>
      <p:ext uri="{BB962C8B-B14F-4D97-AF65-F5344CB8AC3E}">
        <p14:creationId xmlns:p14="http://schemas.microsoft.com/office/powerpoint/2010/main" val="3355007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Dopamine geven	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1593263"/>
            <a:ext cx="6992983" cy="331796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/>
              <a:t>Levodopa = dopamine</a:t>
            </a:r>
            <a:br>
              <a:rPr lang="nl-NL" dirty="0"/>
            </a:br>
            <a:endParaRPr lang="nl-NL" dirty="0"/>
          </a:p>
          <a:p>
            <a:pPr lvl="1"/>
            <a:r>
              <a:rPr lang="nl-NL" sz="2800" dirty="0">
                <a:solidFill>
                  <a:schemeClr val="tx1"/>
                </a:solidFill>
              </a:rPr>
              <a:t>- </a:t>
            </a:r>
            <a:r>
              <a:rPr lang="nl-NL" sz="2800" dirty="0" err="1">
                <a:solidFill>
                  <a:schemeClr val="tx1"/>
                </a:solidFill>
              </a:rPr>
              <a:t>Sinemet</a:t>
            </a:r>
            <a:endParaRPr lang="nl-NL" sz="2800" dirty="0">
              <a:solidFill>
                <a:schemeClr val="tx1"/>
              </a:solidFill>
            </a:endParaRPr>
          </a:p>
          <a:p>
            <a:pPr lvl="1"/>
            <a:r>
              <a:rPr lang="nl-NL" sz="2800" dirty="0">
                <a:solidFill>
                  <a:schemeClr val="tx1"/>
                </a:solidFill>
              </a:rPr>
              <a:t>- </a:t>
            </a:r>
            <a:r>
              <a:rPr lang="nl-NL" sz="2800" dirty="0" err="1">
                <a:solidFill>
                  <a:schemeClr val="tx1"/>
                </a:solidFill>
              </a:rPr>
              <a:t>Madopar</a:t>
            </a:r>
            <a:endParaRPr lang="nl-NL" sz="2800" dirty="0">
              <a:solidFill>
                <a:schemeClr val="tx1"/>
              </a:solidFill>
            </a:endParaRPr>
          </a:p>
          <a:p>
            <a:pPr marL="914400" lvl="1" indent="-457200">
              <a:buFontTx/>
              <a:buChar char="-"/>
            </a:pPr>
            <a:r>
              <a:rPr lang="nl-NL" sz="2800" dirty="0">
                <a:solidFill>
                  <a:schemeClr val="tx1"/>
                </a:solidFill>
              </a:rPr>
              <a:t>Levodopa/</a:t>
            </a:r>
            <a:r>
              <a:rPr lang="nl-NL" sz="2800" dirty="0" err="1">
                <a:solidFill>
                  <a:schemeClr val="tx1"/>
                </a:solidFill>
              </a:rPr>
              <a:t>carbidopa</a:t>
            </a:r>
            <a:endParaRPr lang="nl-NL" sz="2800" dirty="0">
              <a:solidFill>
                <a:schemeClr val="tx1"/>
              </a:solidFill>
            </a:endParaRPr>
          </a:p>
          <a:p>
            <a:pPr marL="914400" lvl="1" indent="-457200">
              <a:buFontTx/>
              <a:buChar char="-"/>
            </a:pPr>
            <a:r>
              <a:rPr lang="nl-NL" sz="2800" dirty="0">
                <a:solidFill>
                  <a:schemeClr val="tx1"/>
                </a:solidFill>
              </a:rPr>
              <a:t>Duodopa</a:t>
            </a:r>
          </a:p>
          <a:p>
            <a:pPr marL="914400" lvl="1" indent="-457200">
              <a:buFontTx/>
              <a:buChar char="-"/>
            </a:pPr>
            <a:r>
              <a:rPr lang="nl-NL" sz="2800" dirty="0" err="1">
                <a:solidFill>
                  <a:schemeClr val="tx1"/>
                </a:solidFill>
              </a:rPr>
              <a:t>Foslevodopa</a:t>
            </a:r>
            <a:r>
              <a:rPr lang="nl-NL" sz="2800" dirty="0">
                <a:solidFill>
                  <a:schemeClr val="tx1"/>
                </a:solidFill>
              </a:rPr>
              <a:t> </a:t>
            </a:r>
            <a:r>
              <a:rPr lang="nl-NL" sz="2800" dirty="0" err="1">
                <a:solidFill>
                  <a:schemeClr val="tx1"/>
                </a:solidFill>
              </a:rPr>
              <a:t>sc</a:t>
            </a:r>
            <a:endParaRPr lang="nl-NL" sz="2800" dirty="0">
              <a:solidFill>
                <a:schemeClr val="tx1"/>
              </a:solidFill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38386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Bloed-hersenbarrière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1557821"/>
            <a:ext cx="6992983" cy="3798638"/>
          </a:xfrm>
        </p:spPr>
        <p:txBody>
          <a:bodyPr>
            <a:normAutofit/>
          </a:bodyPr>
          <a:lstStyle/>
          <a:p>
            <a:pPr marL="800100" lvl="1" indent="-342900">
              <a:buFontTx/>
              <a:buChar char="-"/>
            </a:pPr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Beschermt de hersenen tegen ongewenste stoffen uit het bloed</a:t>
            </a:r>
          </a:p>
          <a:p>
            <a:pPr marL="800100" lvl="1" indent="-342900">
              <a:buFontTx/>
              <a:buChar char="-"/>
            </a:pPr>
            <a:endParaRPr lang="nl-NL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00100" lvl="1" indent="-342900">
              <a:buFontTx/>
              <a:buChar char="-"/>
            </a:pPr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Toegediende levodopa wordt door bloed-hersenbarrière tegen gehouden</a:t>
            </a:r>
          </a:p>
          <a:p>
            <a:pPr marL="800100" lvl="1" indent="-342900">
              <a:buFontTx/>
              <a:buChar char="-"/>
            </a:pPr>
            <a:endParaRPr lang="nl-NL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Levodopa mét </a:t>
            </a:r>
            <a:r>
              <a:rPr lang="nl-NL" sz="2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carbidopa</a:t>
            </a:r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 </a:t>
            </a:r>
            <a:r>
              <a:rPr lang="nl-NL" sz="2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benzorazide</a:t>
            </a:r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kan 	bloedhersenbarrière wel passeren en wordt 	in de hersenen (maar ook daarbuiten) 	omgezet in dopamine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16274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Decarboxylase remmer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1382233"/>
            <a:ext cx="7167154" cy="43654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NL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/>
              <a:t>= </a:t>
            </a:r>
            <a:r>
              <a:rPr lang="nl-NL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benzerazide</a:t>
            </a: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madopar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nl-NL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carbidopa</a:t>
            </a: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levodopa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</a:t>
            </a:r>
            <a:r>
              <a:rPr lang="nl-NL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carbidopa</a:t>
            </a: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nl-NL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sinemet</a:t>
            </a:r>
            <a:endParaRPr lang="nl-NL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0316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 Werking levodopa (1)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1557820"/>
            <a:ext cx="5891247" cy="504145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Madopar </a:t>
            </a:r>
            <a:r>
              <a:rPr lang="nl-NL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disper</a:t>
            </a:r>
            <a:r>
              <a:rPr lang="nl-NL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(en gemalen </a:t>
            </a:r>
            <a:r>
              <a:rPr lang="nl-NL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Sinemet</a:t>
            </a: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</a:t>
            </a:r>
          </a:p>
          <a:p>
            <a:pPr marL="914400" lvl="1" indent="-514350"/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Snelle opname, snelle werking, kortdurende werking</a:t>
            </a:r>
          </a:p>
          <a:p>
            <a:pPr lvl="1"/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Oplossen in water</a:t>
            </a:r>
          </a:p>
          <a:p>
            <a:pPr lvl="1"/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=&gt; Een goede opstarter, of in de nacht.</a:t>
            </a:r>
          </a:p>
          <a:p>
            <a:pPr marL="971550" lvl="1" indent="-514350">
              <a:buFontTx/>
              <a:buChar char="-"/>
            </a:pPr>
            <a:endParaRPr lang="nl-NL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71550" lvl="1" indent="-514350">
              <a:buFontTx/>
              <a:buChar char="-"/>
            </a:pPr>
            <a:endParaRPr lang="nl-NL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nl-NL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Sinemet, </a:t>
            </a:r>
            <a:r>
              <a:rPr lang="nl-NL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madopar</a:t>
            </a:r>
            <a:r>
              <a:rPr lang="nl-NL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 levodopa/ </a:t>
            </a:r>
            <a:r>
              <a:rPr lang="nl-NL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carbidopa</a:t>
            </a: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</a:p>
          <a:p>
            <a:pPr marL="914400" lvl="1" indent="-514350"/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Normale uitgifte, voorspelbare werking</a:t>
            </a:r>
          </a:p>
          <a:p>
            <a:pPr marL="914400" lvl="1" indent="-514350"/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Betrouwbare afgifte en werking</a:t>
            </a:r>
          </a:p>
          <a:p>
            <a:pPr marL="914400" lvl="1" indent="-514350"/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=&gt; </a:t>
            </a:r>
            <a:r>
              <a:rPr lang="nl-NL" sz="2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Dagmedicatie</a:t>
            </a:r>
            <a:endParaRPr lang="nl-NL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49393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Werking levodopa (2)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5" y="1600351"/>
            <a:ext cx="6992983" cy="331796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nl-NL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Madopar HBS capsules</a:t>
            </a:r>
            <a:br>
              <a:rPr lang="nl-NL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nl-NL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Sinemet CR  en </a:t>
            </a:r>
            <a:r>
              <a:rPr lang="nl-NL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Levodpa</a:t>
            </a:r>
            <a:r>
              <a:rPr lang="nl-NL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nl-NL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carbidopa</a:t>
            </a:r>
            <a:r>
              <a:rPr lang="nl-NL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nl-NL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retard</a:t>
            </a:r>
            <a:endParaRPr lang="nl-NL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indent="-514350">
              <a:buFont typeface="+mj-lt"/>
              <a:buAutoNum type="arabicPeriod" startAt="3"/>
            </a:pPr>
            <a:endParaRPr lang="nl-NL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4400" lvl="1" indent="-514350"/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nl-NL" sz="2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Retard</a:t>
            </a:r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-werking/ verlengde afgifte</a:t>
            </a:r>
          </a:p>
          <a:p>
            <a:pPr marL="914400" lvl="1" indent="-514350"/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Gereguleerde afgifte, vertraagde opname en afgifte, daardoor langere werking</a:t>
            </a:r>
          </a:p>
          <a:p>
            <a:pPr marL="914400" lvl="1" indent="-514350">
              <a:buFontTx/>
              <a:buChar char="-"/>
            </a:pPr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70% werkzaam/gebruik per tablet</a:t>
            </a:r>
          </a:p>
          <a:p>
            <a:pPr marL="400050" lvl="1"/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=&gt;goede nachtmedicatie</a:t>
            </a:r>
          </a:p>
        </p:txBody>
      </p:sp>
    </p:spTree>
    <p:extLst>
      <p:ext uri="{BB962C8B-B14F-4D97-AF65-F5344CB8AC3E}">
        <p14:creationId xmlns:p14="http://schemas.microsoft.com/office/powerpoint/2010/main" val="2369065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Bijwerking levodopa</a:t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5" y="1706676"/>
            <a:ext cx="6992983" cy="426882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Misselijkheid verminderde eetlust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Slaperigheid overdag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Duizeligheid/ orthostatische hypotensie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Libidoverhoging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Hallucinaties en verwardheid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Nachtelijke onrust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Verlaging Vit B6 en 12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11303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 Dopamine agonisten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1557822"/>
            <a:ext cx="7167154" cy="4183760"/>
          </a:xfrm>
        </p:spPr>
        <p:txBody>
          <a:bodyPr>
            <a:normAutofit lnSpcReduction="10000"/>
          </a:bodyPr>
          <a:lstStyle/>
          <a:p>
            <a:r>
              <a:rPr lang="nl-NL" sz="3200" dirty="0"/>
              <a:t>= </a:t>
            </a: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Medicatie die dopamine nabootst, receptoren gevoeliger maakt.</a:t>
            </a:r>
          </a:p>
          <a:p>
            <a:endParaRPr lang="nl-NL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Tx/>
              <a:buChar char="-"/>
            </a:pPr>
            <a:r>
              <a:rPr lang="nl-NL" sz="32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nl-NL" sz="3200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Sifrol</a:t>
            </a: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nl-NL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pramipexol</a:t>
            </a: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Tx/>
              <a:buChar char="-"/>
            </a:pPr>
            <a:r>
              <a:rPr lang="nl-NL" sz="32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nl-NL" sz="3200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Requip</a:t>
            </a:r>
            <a:r>
              <a:rPr lang="nl-NL" sz="32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nl-NL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ropinirol</a:t>
            </a: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Tx/>
              <a:buChar char="-"/>
            </a:pPr>
            <a:r>
              <a:rPr lang="nl-NL" sz="32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nl-NL" sz="3200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Britaject</a:t>
            </a: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(Apomorfine-</a:t>
            </a:r>
            <a:r>
              <a:rPr lang="nl-NL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hydrochloride</a:t>
            </a: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</a:p>
          <a:p>
            <a:pPr>
              <a:buFontTx/>
              <a:buChar char="-"/>
            </a:pPr>
            <a:r>
              <a:rPr lang="nl-NL" sz="32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nl-NL" sz="3200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Neupro</a:t>
            </a:r>
            <a:r>
              <a:rPr lang="nl-NL" sz="32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nl-NL" sz="3200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rotigotine</a:t>
            </a:r>
            <a:r>
              <a:rPr lang="nl-NL" sz="32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pleister</a:t>
            </a:r>
            <a:endParaRPr lang="nl-NL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nl-NL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nl-NL" sz="1400" u="sng" dirty="0">
                <a:solidFill>
                  <a:srgbClr val="0070C0"/>
                </a:solidFill>
              </a:rPr>
              <a:t>Antagonist van acetylcholine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13323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Bijwerkingen agonist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1628704"/>
            <a:ext cx="7323098" cy="4205025"/>
          </a:xfrm>
        </p:spPr>
        <p:txBody>
          <a:bodyPr>
            <a:noAutofit/>
          </a:bodyPr>
          <a:lstStyle/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Misselijkheid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Hypotensie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Psychosen en hallucinaties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Sufheid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Slaapstoornissen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Afname of toename van libido (</a:t>
            </a:r>
            <a:r>
              <a:rPr lang="nl-NL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sexuele</a:t>
            </a: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lustgevoelens)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(Gok-) Verslaving en impulscontrole stoornissen</a:t>
            </a:r>
          </a:p>
          <a:p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2563070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7646" y="720000"/>
            <a:ext cx="7734224" cy="1434865"/>
          </a:xfrm>
        </p:spPr>
        <p:txBody>
          <a:bodyPr>
            <a:normAutofit fontScale="90000"/>
          </a:bodyPr>
          <a:lstStyle/>
          <a:p>
            <a:r>
              <a:rPr lang="nl-NL" dirty="0"/>
              <a:t>3. Zorgen dat dopamine zo optimaal mogelijk wordt gebruikt.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2154865"/>
            <a:ext cx="6992983" cy="331796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Glutamaat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Comt</a:t>
            </a: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-remmer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Mao-B remmer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Anticholinergica</a:t>
            </a:r>
          </a:p>
          <a:p>
            <a:endParaRPr lang="nl-NL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005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3.1 Glutamaat antagonist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1692501"/>
            <a:ext cx="6992983" cy="3317966"/>
          </a:xfrm>
        </p:spPr>
        <p:txBody>
          <a:bodyPr>
            <a:normAutofit/>
          </a:bodyPr>
          <a:lstStyle/>
          <a:p>
            <a:r>
              <a:rPr lang="nl-NL" sz="32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Symmetrel</a:t>
            </a:r>
          </a:p>
          <a:p>
            <a:pPr lvl="1"/>
            <a:r>
              <a:rPr lang="nl-NL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Versterkt de werking van de nog aanwezige dopamine in de hersenen</a:t>
            </a:r>
          </a:p>
          <a:p>
            <a:pPr lvl="1"/>
            <a:r>
              <a:rPr lang="nl-NL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In later stadium bij </a:t>
            </a:r>
            <a:r>
              <a:rPr lang="nl-NL"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overbeweeglijkheid</a:t>
            </a:r>
            <a:br>
              <a:rPr lang="nl-NL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nl-NL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nl-NL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Bijwerking: hallucinaties en marmerkleurige huid.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0997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3.2 </a:t>
            </a:r>
            <a:r>
              <a:rPr lang="nl-NL" dirty="0" err="1"/>
              <a:t>Comt</a:t>
            </a:r>
            <a:r>
              <a:rPr lang="nl-NL" dirty="0"/>
              <a:t> remmers (1)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1678324"/>
            <a:ext cx="6992983" cy="3317966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sz="32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Comtan </a:t>
            </a: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nl-NL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entacapone</a:t>
            </a: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sz="3200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Stalevo</a:t>
            </a: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(combinatie: levodopa/</a:t>
            </a:r>
            <a:r>
              <a:rPr lang="nl-NL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carb</a:t>
            </a: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./</a:t>
            </a:r>
            <a:r>
              <a:rPr lang="nl-NL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comtan</a:t>
            </a: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Lecigon pomp</a:t>
            </a:r>
          </a:p>
          <a:p>
            <a:pPr>
              <a:lnSpc>
                <a:spcPct val="80000"/>
              </a:lnSpc>
            </a:pPr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80000"/>
              </a:lnSpc>
            </a:pPr>
            <a:r>
              <a:rPr lang="nl-NL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Remt het </a:t>
            </a:r>
            <a:r>
              <a:rPr lang="nl-NL"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Comt</a:t>
            </a:r>
            <a:r>
              <a:rPr lang="nl-NL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-enzym dat in het lichaam levodopa afbreekt (perifeer)</a:t>
            </a:r>
          </a:p>
          <a:p>
            <a:pPr lvl="1">
              <a:lnSpc>
                <a:spcPct val="80000"/>
              </a:lnSpc>
            </a:pPr>
            <a:r>
              <a:rPr lang="nl-NL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Verlengt het effect van levodopa </a:t>
            </a:r>
            <a:br>
              <a:rPr lang="nl-NL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nl-NL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nl-NL"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wearing</a:t>
            </a:r>
            <a:r>
              <a:rPr lang="nl-NL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off)</a:t>
            </a:r>
          </a:p>
          <a:p>
            <a:pPr lvl="1">
              <a:lnSpc>
                <a:spcPct val="80000"/>
              </a:lnSpc>
            </a:pPr>
            <a:r>
              <a:rPr lang="nl-NL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Daardoor minder innamemomenten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29020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3.3 MAO-B remmer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1531089"/>
            <a:ext cx="7195507" cy="3975564"/>
          </a:xfrm>
        </p:spPr>
        <p:txBody>
          <a:bodyPr>
            <a:normAutofit fontScale="6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Eldepryl (</a:t>
            </a:r>
            <a:r>
              <a:rPr lang="nl-NL" sz="3400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selegeline</a:t>
            </a:r>
            <a:r>
              <a:rPr lang="nl-NL" sz="34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400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Azilect</a:t>
            </a:r>
            <a:endParaRPr lang="nl-NL" sz="3400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Safinamide (</a:t>
            </a:r>
            <a:r>
              <a:rPr lang="nl-NL" sz="3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Xadago</a:t>
            </a:r>
            <a:r>
              <a:rPr lang="nl-NL" sz="3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®) nieuw</a:t>
            </a:r>
            <a:endParaRPr lang="nl-NL" sz="3400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nl-NL" sz="3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Verbindt zich met MAO-B enzym</a:t>
            </a:r>
          </a:p>
          <a:p>
            <a:pPr lvl="1"/>
            <a:r>
              <a:rPr lang="nl-NL" sz="3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Vertraagd dopamineafbraak</a:t>
            </a:r>
          </a:p>
          <a:p>
            <a:pPr lvl="1"/>
            <a:r>
              <a:rPr lang="nl-NL" sz="3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Daardoor minder </a:t>
            </a:r>
            <a:r>
              <a:rPr lang="nl-NL" sz="3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wearing</a:t>
            </a:r>
            <a:r>
              <a:rPr lang="nl-NL" sz="3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off</a:t>
            </a:r>
            <a:br>
              <a:rPr lang="nl-NL" sz="3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nl-NL" sz="3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nl-NL" sz="3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Bijwerkingen: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l-NL" sz="3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Euforie, slapeloosheid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l-NL" sz="3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Toename over beweeglijkheid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l-NL" sz="3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Verwardheid, hallucinaties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l-NL" sz="3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Hypotensie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nl-NL" sz="2600" dirty="0">
              <a:solidFill>
                <a:schemeClr val="tx1"/>
              </a:solidFill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tx1"/>
                </a:solidFill>
              </a:rPr>
              <a:t>Nb: let op eigen bijdrage!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11084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3.4 Anticholinergica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1587795"/>
            <a:ext cx="7075005" cy="4159862"/>
          </a:xfrm>
        </p:spPr>
        <p:txBody>
          <a:bodyPr>
            <a:normAutofit/>
          </a:bodyPr>
          <a:lstStyle/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Artane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Akineton</a:t>
            </a:r>
            <a:br>
              <a:rPr lang="nl-NL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nl-NL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80000"/>
              </a:lnSpc>
            </a:pPr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Vermindert aanmaak acetylcholine</a:t>
            </a:r>
          </a:p>
          <a:p>
            <a:pPr lvl="1">
              <a:lnSpc>
                <a:spcPct val="80000"/>
              </a:lnSpc>
            </a:pPr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Vermindert de behoefte aan dopamine</a:t>
            </a:r>
          </a:p>
          <a:p>
            <a:pPr lvl="1">
              <a:lnSpc>
                <a:spcPct val="80000"/>
              </a:lnSpc>
            </a:pPr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Werkt goed voor tremor</a:t>
            </a:r>
            <a:b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nl-NL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80000"/>
              </a:lnSpc>
            </a:pPr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Bijwerking:</a:t>
            </a:r>
          </a:p>
          <a:p>
            <a:pPr marL="1200150" lvl="2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Droge mond</a:t>
            </a:r>
          </a:p>
          <a:p>
            <a:pPr marL="1200150" lvl="2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Obstipatie/ langzame voedselvertering</a:t>
            </a:r>
          </a:p>
          <a:p>
            <a:pPr marL="1200150" lvl="2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Urineretentie</a:t>
            </a:r>
          </a:p>
          <a:p>
            <a:pPr marL="1200150" lvl="2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Wazig zien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8213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Advies inname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1593264"/>
            <a:ext cx="6992983" cy="331796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Niet met eiwitrijk voedsel</a:t>
            </a:r>
          </a:p>
          <a:p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nl-NL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bij voorkeur met water, vruchtensap of  koude appelmoes</a:t>
            </a:r>
            <a:endParaRPr lang="nl-NL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Niet op volle maag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Zorg voor regelmatige stoelgang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Juiste tijden</a:t>
            </a:r>
          </a:p>
        </p:txBody>
      </p:sp>
    </p:spTree>
    <p:extLst>
      <p:ext uri="{BB962C8B-B14F-4D97-AF65-F5344CB8AC3E}">
        <p14:creationId xmlns:p14="http://schemas.microsoft.com/office/powerpoint/2010/main" val="3055166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Medicatie bij cognitieve problemen bij </a:t>
            </a:r>
            <a:r>
              <a:rPr lang="nl-NL" dirty="0" err="1"/>
              <a:t>parkinson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2295012"/>
            <a:ext cx="6992983" cy="331796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Anti-psychotica</a:t>
            </a:r>
            <a:endParaRPr lang="nl-NL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Cholinesterasremmer</a:t>
            </a:r>
            <a:endParaRPr lang="nl-NL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60858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Antipsychotica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1545265"/>
            <a:ext cx="6992983" cy="3876327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Leponex (</a:t>
            </a:r>
            <a:r>
              <a:rPr lang="nl-NL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clozapine</a:t>
            </a: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Seroquel</a:t>
            </a: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nl-NL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quetiapine</a:t>
            </a: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Werking: sederend, tegen hallucinaties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Bijwerking: sufheid, verhoogde speekselvloed.</a:t>
            </a:r>
          </a:p>
          <a:p>
            <a:endParaRPr lang="nl-NL" sz="2800" dirty="0"/>
          </a:p>
        </p:txBody>
      </p:sp>
    </p:spTree>
    <p:extLst>
      <p:ext uri="{BB962C8B-B14F-4D97-AF65-F5344CB8AC3E}">
        <p14:creationId xmlns:p14="http://schemas.microsoft.com/office/powerpoint/2010/main" val="12413268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7645" y="726076"/>
            <a:ext cx="7656253" cy="1370057"/>
          </a:xfrm>
        </p:spPr>
        <p:txBody>
          <a:bodyPr/>
          <a:lstStyle/>
          <a:p>
            <a:r>
              <a:rPr lang="nl-NL" dirty="0"/>
              <a:t>(</a:t>
            </a:r>
            <a:r>
              <a:rPr lang="nl-NL" dirty="0" err="1"/>
              <a:t>acetyl</a:t>
            </a:r>
            <a:r>
              <a:rPr lang="nl-NL" dirty="0"/>
              <a:t>)</a:t>
            </a:r>
            <a:r>
              <a:rPr lang="nl-NL" dirty="0" err="1"/>
              <a:t>Cholinesteraseremmer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1529467"/>
            <a:ext cx="7188419" cy="444603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Exelon (</a:t>
            </a:r>
            <a:r>
              <a:rPr lang="nl-NL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rivastigmine</a:t>
            </a: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Reminyl</a:t>
            </a: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(galantamine)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Navazil</a:t>
            </a: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nl-NL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donepezil</a:t>
            </a:r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b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nl-NL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Werking: Verbetering van cognitie en daardoor algemeen dagelijks functioneren.</a:t>
            </a:r>
          </a:p>
          <a:p>
            <a:r>
              <a:rPr lang="nl-NL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Bijwerking: </a:t>
            </a:r>
          </a:p>
          <a:p>
            <a:pPr lvl="1"/>
            <a:r>
              <a:rPr lang="nl-NL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Misselijkheid</a:t>
            </a:r>
          </a:p>
          <a:p>
            <a:pPr lvl="1"/>
            <a:r>
              <a:rPr lang="nl-NL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Stijfheid/ traagheid (tijdelijk)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89940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Dopamine </a:t>
            </a:r>
            <a:r>
              <a:rPr lang="nl-NL" u="sng" dirty="0"/>
              <a:t>anta</a:t>
            </a:r>
            <a:r>
              <a:rPr lang="nl-NL" dirty="0"/>
              <a:t>gonisten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1727941"/>
            <a:ext cx="7500307" cy="408452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Antagonist = een stof die de werking van </a:t>
            </a:r>
            <a:r>
              <a:rPr lang="nl-NL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dopamine) remt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Ferrofumaraat</a:t>
            </a: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(ijzer)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u="sng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Anti-Psychotica</a:t>
            </a:r>
            <a:endParaRPr lang="nl-NL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buFontTx/>
              <a:buChar char="-"/>
            </a:pPr>
            <a:r>
              <a:rPr lang="nl-NL" sz="2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Haldol</a:t>
            </a:r>
            <a:r>
              <a:rPr lang="nl-NL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buFontTx/>
              <a:buChar char="-"/>
            </a:pPr>
            <a:r>
              <a:rPr lang="nl-NL" sz="24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Cisordinol</a:t>
            </a:r>
            <a:endParaRPr lang="nl-NL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endParaRPr lang="nl-NL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371206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Overige antagonisten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1472759"/>
            <a:ext cx="7259303" cy="4928039"/>
          </a:xfrm>
        </p:spPr>
        <p:txBody>
          <a:bodyPr>
            <a:normAutofit/>
          </a:bodyPr>
          <a:lstStyle/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Primperan</a:t>
            </a: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tegen misselijkheid en braken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Cinnipirine</a:t>
            </a: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nl-NL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Cinnarizine</a:t>
            </a: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 tegen allergieën, misselijkheid, reisziekte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nl-NL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Phenergan</a:t>
            </a: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nl-NL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Promethazine</a:t>
            </a:r>
            <a:r>
              <a:rPr lang="nl-N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): tegen allergieën, misselijkheid, hoest en als  premedicatie bij anesthesie</a:t>
            </a:r>
          </a:p>
          <a:p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2152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Pammetjes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1586174"/>
            <a:ext cx="6992983" cy="331796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Pammetjes veroorzaken (een tijdelijke) traagheid, stijfheid</a:t>
            </a:r>
          </a:p>
          <a:p>
            <a:endParaRPr lang="nl-N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nl-NL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Oxazepam</a:t>
            </a:r>
          </a:p>
          <a:p>
            <a:pPr lvl="1"/>
            <a:r>
              <a:rPr lang="nl-NL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nl-NL"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Nitrazepam</a:t>
            </a:r>
            <a:endParaRPr lang="nl-NL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nl-NL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nl-NL"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Lorazepam</a:t>
            </a:r>
            <a:endParaRPr lang="nl-NL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nl-NL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nl-NL" sz="28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Temazepam</a:t>
            </a:r>
            <a:endParaRPr lang="nl-NL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237284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Overige therapieën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7646" y="1706677"/>
            <a:ext cx="6992983" cy="331796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Apomorfinepomp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Duodopapomp</a:t>
            </a:r>
            <a:endParaRPr lang="nl-NL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nl-NL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eep</a:t>
            </a: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nl-NL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rain </a:t>
            </a:r>
            <a:r>
              <a:rPr lang="nl-NL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nl-NL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timulation</a:t>
            </a:r>
            <a:r>
              <a:rPr lang="nl-NL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=&gt;DBS</a:t>
            </a:r>
          </a:p>
          <a:p>
            <a:endParaRPr lang="nl-NL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1427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Apomorfine therapie (1)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355" y="2090057"/>
            <a:ext cx="4023709" cy="1877731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050" y="3325062"/>
            <a:ext cx="3529890" cy="216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6072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rcRect r="2566" b="-1"/>
          <a:stretch>
            <a:fillRect/>
          </a:stretch>
        </p:blipFill>
        <p:spPr>
          <a:xfrm>
            <a:off x="-914" y="-9"/>
            <a:ext cx="9143771" cy="6858000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CC700D5-9809-43F4-89D5-7DBBCB0DC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5788" y="1278965"/>
            <a:ext cx="3444333" cy="4267199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7163242-6303-46DC-BAC1-2A204F06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36810" y="1374588"/>
            <a:ext cx="3236694" cy="408790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05C4C40-D70E-4C4F-B228-98A0A6132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00000" flipH="1">
            <a:off x="740418" y="1122042"/>
            <a:ext cx="3681099" cy="461391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1499" y="1872171"/>
            <a:ext cx="2965608" cy="20492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5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Apomorfine therapie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289228A-771B-48F6-B5DF-7A63EA324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225102" y="4067605"/>
            <a:ext cx="2685902" cy="1853809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1D5EF21-94C4-481A-BD01-3D29FB305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02634" y="3960870"/>
            <a:ext cx="3051507" cy="206727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AB980901-8348-441D-BC47-AAB8C55E2C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71729" y="2325120"/>
            <a:ext cx="1903485" cy="2944580"/>
          </a:xfrm>
          <a:custGeom>
            <a:avLst/>
            <a:gdLst>
              <a:gd name="connsiteX0" fmla="*/ 1448892 w 2805016"/>
              <a:gd name="connsiteY0" fmla="*/ 1295 h 3049345"/>
              <a:gd name="connsiteX1" fmla="*/ 1762036 w 2805016"/>
              <a:gd name="connsiteY1" fmla="*/ 37054 h 3049345"/>
              <a:gd name="connsiteX2" fmla="*/ 2172496 w 2805016"/>
              <a:gd name="connsiteY2" fmla="*/ 276646 h 3049345"/>
              <a:gd name="connsiteX3" fmla="*/ 2494528 w 2805016"/>
              <a:gd name="connsiteY3" fmla="*/ 816190 h 3049345"/>
              <a:gd name="connsiteX4" fmla="*/ 2553622 w 2805016"/>
              <a:gd name="connsiteY4" fmla="*/ 932591 h 3049345"/>
              <a:gd name="connsiteX5" fmla="*/ 2789833 w 2805016"/>
              <a:gd name="connsiteY5" fmla="*/ 1841650 h 3049345"/>
              <a:gd name="connsiteX6" fmla="*/ 1939259 w 2805016"/>
              <a:gd name="connsiteY6" fmla="*/ 2818274 h 3049345"/>
              <a:gd name="connsiteX7" fmla="*/ 1752834 w 2805016"/>
              <a:gd name="connsiteY7" fmla="*/ 2904144 h 3049345"/>
              <a:gd name="connsiteX8" fmla="*/ 1191447 w 2805016"/>
              <a:gd name="connsiteY8" fmla="*/ 3038170 h 3049345"/>
              <a:gd name="connsiteX9" fmla="*/ 661126 w 2805016"/>
              <a:gd name="connsiteY9" fmla="*/ 2791872 h 3049345"/>
              <a:gd name="connsiteX10" fmla="*/ 256115 w 2805016"/>
              <a:gd name="connsiteY10" fmla="*/ 2313690 h 3049345"/>
              <a:gd name="connsiteX11" fmla="*/ 30620 w 2805016"/>
              <a:gd name="connsiteY11" fmla="*/ 1690804 h 3049345"/>
              <a:gd name="connsiteX12" fmla="*/ 29591 w 2805016"/>
              <a:gd name="connsiteY12" fmla="*/ 1037726 h 3049345"/>
              <a:gd name="connsiteX13" fmla="*/ 244525 w 2805016"/>
              <a:gd name="connsiteY13" fmla="*/ 519197 h 3049345"/>
              <a:gd name="connsiteX14" fmla="*/ 622356 w 2805016"/>
              <a:gd name="connsiteY14" fmla="*/ 183048 h 3049345"/>
              <a:gd name="connsiteX15" fmla="*/ 1448892 w 2805016"/>
              <a:gd name="connsiteY15" fmla="*/ 1295 h 304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05016" h="3049345">
                <a:moveTo>
                  <a:pt x="1448892" y="1295"/>
                </a:moveTo>
                <a:cubicBezTo>
                  <a:pt x="1551302" y="5038"/>
                  <a:pt x="1656071" y="16908"/>
                  <a:pt x="1762036" y="37054"/>
                </a:cubicBezTo>
                <a:cubicBezTo>
                  <a:pt x="1931145" y="69206"/>
                  <a:pt x="2057720" y="143119"/>
                  <a:pt x="2172496" y="276646"/>
                </a:cubicBezTo>
                <a:cubicBezTo>
                  <a:pt x="2292557" y="416316"/>
                  <a:pt x="2390672" y="610536"/>
                  <a:pt x="2494528" y="816190"/>
                </a:cubicBezTo>
                <a:cubicBezTo>
                  <a:pt x="2513659" y="854126"/>
                  <a:pt x="2533480" y="893328"/>
                  <a:pt x="2553622" y="932591"/>
                </a:cubicBezTo>
                <a:cubicBezTo>
                  <a:pt x="2733870" y="1284027"/>
                  <a:pt x="2847724" y="1537159"/>
                  <a:pt x="2789833" y="1841650"/>
                </a:cubicBezTo>
                <a:cubicBezTo>
                  <a:pt x="2701624" y="2305599"/>
                  <a:pt x="2447254" y="2597690"/>
                  <a:pt x="1939259" y="2818274"/>
                </a:cubicBezTo>
                <a:cubicBezTo>
                  <a:pt x="1872770" y="2847138"/>
                  <a:pt x="1811781" y="2876114"/>
                  <a:pt x="1752834" y="2904144"/>
                </a:cubicBezTo>
                <a:cubicBezTo>
                  <a:pt x="1508432" y="3020297"/>
                  <a:pt x="1382512" y="3074496"/>
                  <a:pt x="1191447" y="3038170"/>
                </a:cubicBezTo>
                <a:cubicBezTo>
                  <a:pt x="1001732" y="3002100"/>
                  <a:pt x="823313" y="2919199"/>
                  <a:pt x="661126" y="2791872"/>
                </a:cubicBezTo>
                <a:cubicBezTo>
                  <a:pt x="502474" y="2667286"/>
                  <a:pt x="366163" y="2506376"/>
                  <a:pt x="256115" y="2313690"/>
                </a:cubicBezTo>
                <a:cubicBezTo>
                  <a:pt x="147904" y="2124290"/>
                  <a:pt x="69906" y="1908939"/>
                  <a:pt x="30620" y="1690804"/>
                </a:cubicBezTo>
                <a:cubicBezTo>
                  <a:pt x="-9871" y="1466769"/>
                  <a:pt x="-10191" y="1246967"/>
                  <a:pt x="29591" y="1037726"/>
                </a:cubicBezTo>
                <a:cubicBezTo>
                  <a:pt x="67109" y="840400"/>
                  <a:pt x="139452" y="665977"/>
                  <a:pt x="244525" y="519197"/>
                </a:cubicBezTo>
                <a:cubicBezTo>
                  <a:pt x="343054" y="381648"/>
                  <a:pt x="470192" y="268558"/>
                  <a:pt x="622356" y="183048"/>
                </a:cubicBezTo>
                <a:cubicBezTo>
                  <a:pt x="855671" y="51991"/>
                  <a:pt x="1141662" y="-9932"/>
                  <a:pt x="1448892" y="1295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A5160F0-6244-48E8-9E71-1F51EA90C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4669359" y="485983"/>
            <a:ext cx="2132947" cy="2556327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513D8C9-24E7-4F31-8B40-E3AF6235D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1710" y="2499229"/>
            <a:ext cx="1742578" cy="2595038"/>
          </a:xfrm>
          <a:custGeom>
            <a:avLst/>
            <a:gdLst>
              <a:gd name="connsiteX0" fmla="*/ 1177679 w 2567901"/>
              <a:gd name="connsiteY0" fmla="*/ 1063 h 2687367"/>
              <a:gd name="connsiteX1" fmla="*/ 1603094 w 2567901"/>
              <a:gd name="connsiteY1" fmla="*/ 35223 h 2687367"/>
              <a:gd name="connsiteX2" fmla="*/ 1980105 w 2567901"/>
              <a:gd name="connsiteY2" fmla="*/ 249099 h 2687367"/>
              <a:gd name="connsiteX3" fmla="*/ 2278200 w 2567901"/>
              <a:gd name="connsiteY3" fmla="*/ 726784 h 2687367"/>
              <a:gd name="connsiteX4" fmla="*/ 2333016 w 2567901"/>
              <a:gd name="connsiteY4" fmla="*/ 829771 h 2687367"/>
              <a:gd name="connsiteX5" fmla="*/ 2555036 w 2567901"/>
              <a:gd name="connsiteY5" fmla="*/ 1632596 h 2687367"/>
              <a:gd name="connsiteX6" fmla="*/ 1783436 w 2567901"/>
              <a:gd name="connsiteY6" fmla="*/ 2487849 h 2687367"/>
              <a:gd name="connsiteX7" fmla="*/ 1613480 w 2567901"/>
              <a:gd name="connsiteY7" fmla="*/ 2562316 h 2687367"/>
              <a:gd name="connsiteX8" fmla="*/ 1100869 w 2567901"/>
              <a:gd name="connsiteY8" fmla="*/ 2676769 h 2687367"/>
              <a:gd name="connsiteX9" fmla="*/ 614178 w 2567901"/>
              <a:gd name="connsiteY9" fmla="*/ 2456196 h 2687367"/>
              <a:gd name="connsiteX10" fmla="*/ 240586 w 2567901"/>
              <a:gd name="connsiteY10" fmla="*/ 2032054 h 2687367"/>
              <a:gd name="connsiteX11" fmla="*/ 30245 w 2567901"/>
              <a:gd name="connsiteY11" fmla="*/ 1481541 h 2687367"/>
              <a:gd name="connsiteX12" fmla="*/ 25021 w 2567901"/>
              <a:gd name="connsiteY12" fmla="*/ 905889 h 2687367"/>
              <a:gd name="connsiteX13" fmla="*/ 218217 w 2567901"/>
              <a:gd name="connsiteY13" fmla="*/ 450248 h 2687367"/>
              <a:gd name="connsiteX14" fmla="*/ 561607 w 2567901"/>
              <a:gd name="connsiteY14" fmla="*/ 156432 h 2687367"/>
              <a:gd name="connsiteX15" fmla="*/ 1177679 w 2567901"/>
              <a:gd name="connsiteY15" fmla="*/ 1063 h 2687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67901" h="2687367">
                <a:moveTo>
                  <a:pt x="1177679" y="1063"/>
                </a:moveTo>
                <a:cubicBezTo>
                  <a:pt x="1314507" y="-3704"/>
                  <a:pt x="1457510" y="7543"/>
                  <a:pt x="1603094" y="35223"/>
                </a:cubicBezTo>
                <a:cubicBezTo>
                  <a:pt x="1757985" y="64671"/>
                  <a:pt x="1874247" y="130651"/>
                  <a:pt x="1980105" y="249099"/>
                </a:cubicBezTo>
                <a:cubicBezTo>
                  <a:pt x="2090840" y="372996"/>
                  <a:pt x="2181857" y="544832"/>
                  <a:pt x="2278200" y="726784"/>
                </a:cubicBezTo>
                <a:cubicBezTo>
                  <a:pt x="2295948" y="760348"/>
                  <a:pt x="2314335" y="795032"/>
                  <a:pt x="2333016" y="829771"/>
                </a:cubicBezTo>
                <a:cubicBezTo>
                  <a:pt x="2500190" y="1140721"/>
                  <a:pt x="2605991" y="1364587"/>
                  <a:pt x="2555036" y="1632596"/>
                </a:cubicBezTo>
                <a:cubicBezTo>
                  <a:pt x="2477395" y="2040959"/>
                  <a:pt x="2246644" y="2296751"/>
                  <a:pt x="1783436" y="2487849"/>
                </a:cubicBezTo>
                <a:cubicBezTo>
                  <a:pt x="1722809" y="2512855"/>
                  <a:pt x="1667214" y="2537996"/>
                  <a:pt x="1613480" y="2562316"/>
                </a:cubicBezTo>
                <a:cubicBezTo>
                  <a:pt x="1390692" y="2663095"/>
                  <a:pt x="1275870" y="2710042"/>
                  <a:pt x="1100869" y="2676769"/>
                </a:cubicBezTo>
                <a:cubicBezTo>
                  <a:pt x="927103" y="2643732"/>
                  <a:pt x="763363" y="2569490"/>
                  <a:pt x="614178" y="2456196"/>
                </a:cubicBezTo>
                <a:cubicBezTo>
                  <a:pt x="468245" y="2345340"/>
                  <a:pt x="342509" y="2202615"/>
                  <a:pt x="240586" y="2032054"/>
                </a:cubicBezTo>
                <a:cubicBezTo>
                  <a:pt x="140365" y="1864400"/>
                  <a:pt x="67610" y="1674071"/>
                  <a:pt x="30245" y="1481541"/>
                </a:cubicBezTo>
                <a:cubicBezTo>
                  <a:pt x="-8261" y="1283803"/>
                  <a:pt x="-9994" y="1090060"/>
                  <a:pt x="25021" y="905889"/>
                </a:cubicBezTo>
                <a:cubicBezTo>
                  <a:pt x="58043" y="732204"/>
                  <a:pt x="123071" y="578936"/>
                  <a:pt x="218217" y="450248"/>
                </a:cubicBezTo>
                <a:cubicBezTo>
                  <a:pt x="307436" y="329654"/>
                  <a:pt x="422987" y="230806"/>
                  <a:pt x="561607" y="156432"/>
                </a:cubicBezTo>
                <a:cubicBezTo>
                  <a:pt x="738731" y="61442"/>
                  <a:pt x="949631" y="9010"/>
                  <a:pt x="1177679" y="1063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BDFF5CA-602C-465F-8BC3-59C996302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4565519" y="357050"/>
            <a:ext cx="2379322" cy="2887139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rcRect r="1" b="7037"/>
          <a:stretch>
            <a:fillRect/>
          </a:stretch>
        </p:blipFill>
        <p:spPr>
          <a:xfrm>
            <a:off x="4769837" y="579726"/>
            <a:ext cx="1952865" cy="2350093"/>
          </a:xfrm>
          <a:custGeom>
            <a:avLst/>
            <a:gdLst/>
            <a:ahLst/>
            <a:cxnLst/>
            <a:rect l="l" t="t" r="r" b="b"/>
            <a:pathLst>
              <a:path w="2442835" h="2236365">
                <a:moveTo>
                  <a:pt x="1178694" y="0"/>
                </a:moveTo>
                <a:cubicBezTo>
                  <a:pt x="1426542" y="0"/>
                  <a:pt x="1608393" y="124353"/>
                  <a:pt x="1857551" y="314024"/>
                </a:cubicBezTo>
                <a:cubicBezTo>
                  <a:pt x="1885386" y="335216"/>
                  <a:pt x="1913222" y="356156"/>
                  <a:pt x="1940168" y="376379"/>
                </a:cubicBezTo>
                <a:cubicBezTo>
                  <a:pt x="2086213" y="486125"/>
                  <a:pt x="2224133" y="589796"/>
                  <a:pt x="2315923" y="702353"/>
                </a:cubicBezTo>
                <a:cubicBezTo>
                  <a:pt x="2403676" y="809955"/>
                  <a:pt x="2442835" y="917915"/>
                  <a:pt x="2442835" y="1052431"/>
                </a:cubicBezTo>
                <a:cubicBezTo>
                  <a:pt x="2442835" y="1389589"/>
                  <a:pt x="2341663" y="1692735"/>
                  <a:pt x="2157925" y="1906050"/>
                </a:cubicBezTo>
                <a:cubicBezTo>
                  <a:pt x="2068023" y="2010385"/>
                  <a:pt x="1960192" y="2091482"/>
                  <a:pt x="1837422" y="2147045"/>
                </a:cubicBezTo>
                <a:cubicBezTo>
                  <a:pt x="1706420" y="2206285"/>
                  <a:pt x="1558592" y="2236365"/>
                  <a:pt x="1397973" y="2236365"/>
                </a:cubicBezTo>
                <a:cubicBezTo>
                  <a:pt x="1227656" y="2236365"/>
                  <a:pt x="1055033" y="2204038"/>
                  <a:pt x="885082" y="2140253"/>
                </a:cubicBezTo>
                <a:cubicBezTo>
                  <a:pt x="719588" y="2078255"/>
                  <a:pt x="562062" y="1986944"/>
                  <a:pt x="429436" y="1876226"/>
                </a:cubicBezTo>
                <a:cubicBezTo>
                  <a:pt x="294504" y="1763618"/>
                  <a:pt x="188455" y="1635487"/>
                  <a:pt x="114279" y="1495506"/>
                </a:cubicBezTo>
                <a:cubicBezTo>
                  <a:pt x="38477" y="1352411"/>
                  <a:pt x="0" y="1203340"/>
                  <a:pt x="0" y="1052431"/>
                </a:cubicBezTo>
                <a:cubicBezTo>
                  <a:pt x="0" y="900449"/>
                  <a:pt x="61386" y="811692"/>
                  <a:pt x="189137" y="641019"/>
                </a:cubicBezTo>
                <a:cubicBezTo>
                  <a:pt x="219961" y="599856"/>
                  <a:pt x="251833" y="557266"/>
                  <a:pt x="284438" y="510435"/>
                </a:cubicBezTo>
                <a:cubicBezTo>
                  <a:pt x="533598" y="152646"/>
                  <a:pt x="801051" y="0"/>
                  <a:pt x="1178694" y="0"/>
                </a:cubicBezTo>
                <a:close/>
              </a:path>
            </a:pathLst>
          </a:custGeom>
        </p:spPr>
      </p:pic>
      <p:pic>
        <p:nvPicPr>
          <p:cNvPr id="3" name="Afbeelding 2" descr="Neria Guard Soft Cannula Infusion Set 6 mm Needle 80 cm – Box of 10 |  Safety Infusion System">
            <a:extLst>
              <a:ext uri="{FF2B5EF4-FFF2-40B4-BE49-F238E27FC236}">
                <a16:creationId xmlns:a16="http://schemas.microsoft.com/office/drawing/2014/main" id="{AF21E12C-63E9-21F0-AFBC-DD0E55E67F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471" r="-8" b="-8"/>
          <a:stretch>
            <a:fillRect/>
          </a:stretch>
        </p:blipFill>
        <p:spPr>
          <a:xfrm>
            <a:off x="4728953" y="3765168"/>
            <a:ext cx="1704508" cy="2404194"/>
          </a:xfrm>
          <a:custGeom>
            <a:avLst/>
            <a:gdLst/>
            <a:ahLst/>
            <a:cxnLst/>
            <a:rect l="l" t="t" r="r" b="b"/>
            <a:pathLst>
              <a:path w="2162369" h="2349722">
                <a:moveTo>
                  <a:pt x="1017608" y="0"/>
                </a:moveTo>
                <a:cubicBezTo>
                  <a:pt x="1343611" y="0"/>
                  <a:pt x="1636726" y="97316"/>
                  <a:pt x="1842983" y="274051"/>
                </a:cubicBezTo>
                <a:cubicBezTo>
                  <a:pt x="1943865" y="360525"/>
                  <a:pt x="2022280" y="464246"/>
                  <a:pt x="2076004" y="582337"/>
                </a:cubicBezTo>
                <a:cubicBezTo>
                  <a:pt x="2133284" y="708345"/>
                  <a:pt x="2162369" y="850538"/>
                  <a:pt x="2162369" y="1005035"/>
                </a:cubicBezTo>
                <a:cubicBezTo>
                  <a:pt x="2162369" y="1168860"/>
                  <a:pt x="2131110" y="1334903"/>
                  <a:pt x="2069437" y="1498376"/>
                </a:cubicBezTo>
                <a:cubicBezTo>
                  <a:pt x="2009489" y="1657562"/>
                  <a:pt x="1921200" y="1809084"/>
                  <a:pt x="1814146" y="1936654"/>
                </a:cubicBezTo>
                <a:cubicBezTo>
                  <a:pt x="1705264" y="2066444"/>
                  <a:pt x="1581372" y="2168450"/>
                  <a:pt x="1446023" y="2239799"/>
                </a:cubicBezTo>
                <a:cubicBezTo>
                  <a:pt x="1307663" y="2312711"/>
                  <a:pt x="1163523" y="2349722"/>
                  <a:pt x="1017608" y="2349722"/>
                </a:cubicBezTo>
                <a:cubicBezTo>
                  <a:pt x="870655" y="2349722"/>
                  <a:pt x="784834" y="2290675"/>
                  <a:pt x="619809" y="2167794"/>
                </a:cubicBezTo>
                <a:cubicBezTo>
                  <a:pt x="580008" y="2138146"/>
                  <a:pt x="538826" y="2107488"/>
                  <a:pt x="493546" y="2076126"/>
                </a:cubicBezTo>
                <a:cubicBezTo>
                  <a:pt x="147595" y="1836463"/>
                  <a:pt x="0" y="1579204"/>
                  <a:pt x="0" y="1215956"/>
                </a:cubicBezTo>
                <a:cubicBezTo>
                  <a:pt x="0" y="977555"/>
                  <a:pt x="120238" y="802636"/>
                  <a:pt x="303632" y="562975"/>
                </a:cubicBezTo>
                <a:cubicBezTo>
                  <a:pt x="324124" y="536201"/>
                  <a:pt x="344370" y="509426"/>
                  <a:pt x="363924" y="483507"/>
                </a:cubicBezTo>
                <a:cubicBezTo>
                  <a:pt x="470040" y="343029"/>
                  <a:pt x="570281" y="210366"/>
                  <a:pt x="679113" y="122074"/>
                </a:cubicBezTo>
                <a:cubicBezTo>
                  <a:pt x="783155" y="37666"/>
                  <a:pt x="887542" y="0"/>
                  <a:pt x="1017608" y="0"/>
                </a:cubicBezTo>
                <a:close/>
              </a:path>
            </a:pathLst>
          </a:cu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5"/>
          <a:srcRect t="12753" r="4" b="4"/>
          <a:stretch>
            <a:fillRect/>
          </a:stretch>
        </p:blipFill>
        <p:spPr>
          <a:xfrm>
            <a:off x="6927979" y="2600139"/>
            <a:ext cx="1556603" cy="2331477"/>
          </a:xfrm>
          <a:custGeom>
            <a:avLst/>
            <a:gdLst/>
            <a:ahLst/>
            <a:cxnLst/>
            <a:rect l="l" t="t" r="r" b="b"/>
            <a:pathLst>
              <a:path w="2032624" h="2270234">
                <a:moveTo>
                  <a:pt x="1042023" y="1394"/>
                </a:moveTo>
                <a:cubicBezTo>
                  <a:pt x="1116189" y="4748"/>
                  <a:pt x="1192106" y="14167"/>
                  <a:pt x="1268930" y="29755"/>
                </a:cubicBezTo>
                <a:cubicBezTo>
                  <a:pt x="1391535" y="54633"/>
                  <a:pt x="1483561" y="110372"/>
                  <a:pt x="1567353" y="210433"/>
                </a:cubicBezTo>
                <a:cubicBezTo>
                  <a:pt x="1655005" y="315100"/>
                  <a:pt x="1727050" y="460263"/>
                  <a:pt x="1803312" y="613972"/>
                </a:cubicBezTo>
                <a:cubicBezTo>
                  <a:pt x="1817359" y="642327"/>
                  <a:pt x="1831914" y="671628"/>
                  <a:pt x="1846700" y="700973"/>
                </a:cubicBezTo>
                <a:cubicBezTo>
                  <a:pt x="1979027" y="963656"/>
                  <a:pt x="2062774" y="1152776"/>
                  <a:pt x="2022440" y="1379185"/>
                </a:cubicBezTo>
                <a:cubicBezTo>
                  <a:pt x="1960984" y="1724161"/>
                  <a:pt x="1778332" y="1940248"/>
                  <a:pt x="1411680" y="2101685"/>
                </a:cubicBezTo>
                <a:cubicBezTo>
                  <a:pt x="1363691" y="2122808"/>
                  <a:pt x="1319685" y="2144048"/>
                  <a:pt x="1277151" y="2164592"/>
                </a:cubicBezTo>
                <a:cubicBezTo>
                  <a:pt x="1100803" y="2249728"/>
                  <a:pt x="1009916" y="2289389"/>
                  <a:pt x="871393" y="2261281"/>
                </a:cubicBezTo>
                <a:cubicBezTo>
                  <a:pt x="733849" y="2233372"/>
                  <a:pt x="604240" y="2170653"/>
                  <a:pt x="486153" y="2074943"/>
                </a:cubicBezTo>
                <a:cubicBezTo>
                  <a:pt x="370639" y="1981296"/>
                  <a:pt x="271112" y="1860724"/>
                  <a:pt x="190435" y="1716637"/>
                </a:cubicBezTo>
                <a:cubicBezTo>
                  <a:pt x="111106" y="1575007"/>
                  <a:pt x="53516" y="1414221"/>
                  <a:pt x="23940" y="1251577"/>
                </a:cubicBezTo>
                <a:cubicBezTo>
                  <a:pt x="-6539" y="1084530"/>
                  <a:pt x="-7912" y="920860"/>
                  <a:pt x="19805" y="765277"/>
                </a:cubicBezTo>
                <a:cubicBezTo>
                  <a:pt x="45944" y="618551"/>
                  <a:pt x="97417" y="489074"/>
                  <a:pt x="172729" y="380360"/>
                </a:cubicBezTo>
                <a:cubicBezTo>
                  <a:pt x="243351" y="278485"/>
                  <a:pt x="334814" y="194980"/>
                  <a:pt x="444540" y="132150"/>
                </a:cubicBezTo>
                <a:cubicBezTo>
                  <a:pt x="612784" y="35855"/>
                  <a:pt x="819525" y="-8668"/>
                  <a:pt x="1042023" y="139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149649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7646" y="720000"/>
            <a:ext cx="7860837" cy="1370057"/>
          </a:xfrm>
        </p:spPr>
        <p:txBody>
          <a:bodyPr>
            <a:normAutofit fontScale="90000"/>
          </a:bodyPr>
          <a:lstStyle/>
          <a:p>
            <a:r>
              <a:rPr lang="nl-NL" dirty="0"/>
              <a:t>Duodopa pomptherapie</a:t>
            </a:r>
            <a:br>
              <a:rPr lang="nl-NL" dirty="0"/>
            </a:br>
            <a:r>
              <a:rPr lang="nl-NL" dirty="0"/>
              <a:t>			Lecigon pomptherapie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21" y="2130544"/>
            <a:ext cx="4495827" cy="359695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C450707-83BC-9C40-9E0F-32ECB9F23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4302" y="2090057"/>
            <a:ext cx="4009697" cy="359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8384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Deep Brain </a:t>
            </a:r>
            <a:r>
              <a:rPr lang="nl-NL" dirty="0" err="1"/>
              <a:t>Stimulation</a:t>
            </a:r>
            <a:r>
              <a:rPr lang="nl-NL" dirty="0"/>
              <a:t> (1)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409" y="1749114"/>
            <a:ext cx="2670279" cy="3456732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288" y="2046822"/>
            <a:ext cx="2194811" cy="307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8410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Deep Brain </a:t>
            </a:r>
            <a:r>
              <a:rPr lang="nl-NL" dirty="0" err="1"/>
              <a:t>Stimulation</a:t>
            </a:r>
            <a:r>
              <a:rPr lang="nl-NL" dirty="0"/>
              <a:t> (2) 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664" y="2090057"/>
            <a:ext cx="4968671" cy="371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445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Medicijnpiepers ondersteunen bij therapietrouw 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667" y="2010466"/>
            <a:ext cx="2231329" cy="1585097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9556" y="1405028"/>
            <a:ext cx="1658256" cy="2737341"/>
          </a:xfrm>
          <a:prstGeom prst="rect">
            <a:avLst/>
          </a:prstGeom>
        </p:spPr>
      </p:pic>
      <p:pic>
        <p:nvPicPr>
          <p:cNvPr id="3" name="Afbeelding 2" descr="Beste alarm horloge 2026 - SamenOud.nl">
            <a:extLst>
              <a:ext uri="{FF2B5EF4-FFF2-40B4-BE49-F238E27FC236}">
                <a16:creationId xmlns:a16="http://schemas.microsoft.com/office/drawing/2014/main" id="{07ED6FD2-2104-402D-3557-C0FA0D7DF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951014"/>
            <a:ext cx="2645979" cy="1763986"/>
          </a:xfrm>
          <a:prstGeom prst="rect">
            <a:avLst/>
          </a:prstGeom>
        </p:spPr>
      </p:pic>
      <p:pic>
        <p:nvPicPr>
          <p:cNvPr id="6" name="Afbeelding 5" descr="VITILITY Slimme pillendoos - wit - Pillendoosje - Medicijndoos">
            <a:extLst>
              <a:ext uri="{FF2B5EF4-FFF2-40B4-BE49-F238E27FC236}">
                <a16:creationId xmlns:a16="http://schemas.microsoft.com/office/drawing/2014/main" id="{531454CA-AE69-C632-126E-8E502594C7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4759" y="4354732"/>
            <a:ext cx="3885870" cy="240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4414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Parkinson observatieschaal</a:t>
            </a: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0716" y="1672797"/>
            <a:ext cx="602019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153225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4684"/>
            <a:ext cx="9144000" cy="5828632"/>
          </a:xfrm>
          <a:prstGeom prst="rect">
            <a:avLst/>
          </a:prstGeom>
        </p:spPr>
      </p:pic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317065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4684"/>
            <a:ext cx="9144000" cy="5828632"/>
          </a:xfrm>
          <a:prstGeom prst="rect">
            <a:avLst/>
          </a:prstGeom>
        </p:spPr>
      </p:pic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555132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Vragen? 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100" y="2250941"/>
            <a:ext cx="6194073" cy="25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54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-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hem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itle0 xmlns="fae98fc8-7bfa-4401-be91-37a5d3317bef" xsi:nil="true"/>
    <h58c044fd848461e8ff2fefc7bae2e56 xmlns="fae98fc8-7bfa-4401-be91-37a5d3317bef">
      <Terms xmlns="http://schemas.microsoft.com/office/infopath/2007/PartnerControls"/>
    </h58c044fd848461e8ff2fefc7bae2e56>
    <TaxCatchAll xmlns="3f6c771b-4367-4ccb-8e20-e6ec1ee56464" xsi:nil="true"/>
    <lcf76f155ced4ddcb4097134ff3c332f xmlns="fae98fc8-7bfa-4401-be91-37a5d3317be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002BC0EA65B24F911CC4A2C40E180F" ma:contentTypeVersion="20" ma:contentTypeDescription="Een nieuw document maken." ma:contentTypeScope="" ma:versionID="926a6b82a73445a901f509faac55b942">
  <xsd:schema xmlns:xsd="http://www.w3.org/2001/XMLSchema" xmlns:xs="http://www.w3.org/2001/XMLSchema" xmlns:p="http://schemas.microsoft.com/office/2006/metadata/properties" xmlns:ns2="fae98fc8-7bfa-4401-be91-37a5d3317bef" xmlns:ns3="3f6c771b-4367-4ccb-8e20-e6ec1ee56464" targetNamespace="http://schemas.microsoft.com/office/2006/metadata/properties" ma:root="true" ma:fieldsID="c03e01d546c0b6c32bbda1c53cba31e1" ns2:_="" ns3:_="">
    <xsd:import namespace="fae98fc8-7bfa-4401-be91-37a5d3317bef"/>
    <xsd:import namespace="3f6c771b-4367-4ccb-8e20-e6ec1ee5646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h58c044fd848461e8ff2fefc7bae2e56" minOccurs="0"/>
                <xsd:element ref="ns3:SharedWithUsers" minOccurs="0"/>
                <xsd:element ref="ns3:SharedWithDetails" minOccurs="0"/>
                <xsd:element ref="ns2:Title0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e98fc8-7bfa-4401-be91-37a5d3317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18f96b38-efd1-41fa-a796-6262014304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h58c044fd848461e8ff2fefc7bae2e56" ma:index="20" nillable="true" ma:taxonomy="true" ma:internalName="h58c044fd848461e8ff2fefc7bae2e56" ma:taxonomyFieldName="Documenttype" ma:displayName="Documenttype" ma:readOnly="false" ma:default="" ma:fieldId="{158c044f-d848-461e-8ff2-fefc7bae2e56}" ma:sspId="18f96b38-efd1-41fa-a796-6262014304d3" ma:termSetId="22035077-2e30-450f-99ac-889a3bec24d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itle0" ma:index="23" nillable="true" ma:displayName="Title" ma:description="" ma:internalName="Title0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6c771b-4367-4ccb-8e20-e6ec1ee5646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db8158e-b091-41c8-90e2-51c04e3dfffa}" ma:internalName="TaxCatchAll" ma:showField="CatchAllData" ma:web="3f6c771b-4367-4ccb-8e20-e6ec1ee5646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1C492D-17D4-4A70-89BD-7C4A48F53402}">
  <ds:schemaRefs>
    <ds:schemaRef ds:uri="http://purl.org/dc/elements/1.1/"/>
    <ds:schemaRef ds:uri="fae98fc8-7bfa-4401-be91-37a5d3317bef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3f6c771b-4367-4ccb-8e20-e6ec1ee56464"/>
  </ds:schemaRefs>
</ds:datastoreItem>
</file>

<file path=customXml/itemProps2.xml><?xml version="1.0" encoding="utf-8"?>
<ds:datastoreItem xmlns:ds="http://schemas.openxmlformats.org/officeDocument/2006/customXml" ds:itemID="{0B02ECE9-B4B1-421B-926E-3466EDFF76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1A8262-D3A4-4B57-982B-BCE3DA536A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e98fc8-7bfa-4401-be91-37a5d3317bef"/>
    <ds:schemaRef ds:uri="3f6c771b-4367-4ccb-8e20-e6ec1ee564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706</TotalTime>
  <Words>739</Words>
  <Application>Microsoft Office PowerPoint</Application>
  <PresentationFormat>Diavoorstelling (4:3)</PresentationFormat>
  <Paragraphs>184</Paragraphs>
  <Slides>39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39</vt:i4>
      </vt:variant>
    </vt:vector>
  </HeadingPairs>
  <TitlesOfParts>
    <vt:vector size="47" baseType="lpstr">
      <vt:lpstr>Meiryo</vt:lpstr>
      <vt:lpstr>Arial</vt:lpstr>
      <vt:lpstr>Calibri</vt:lpstr>
      <vt:lpstr>Calibri Light</vt:lpstr>
      <vt:lpstr>Cambria</vt:lpstr>
      <vt:lpstr>Segoe UI</vt:lpstr>
      <vt:lpstr>Tahoma</vt:lpstr>
      <vt:lpstr>Office-thema</vt:lpstr>
      <vt:lpstr> Parkinsonmedicatie presentatie Parkinsoncafé Groningen 9-09-2026 </vt:lpstr>
      <vt:lpstr>Wat is Parkinson</vt:lpstr>
      <vt:lpstr>PowerPoint-presentatie</vt:lpstr>
      <vt:lpstr>De ziekte van Parkison (MP)</vt:lpstr>
      <vt:lpstr>De dopamine-/ levodopaspiegel</vt:lpstr>
      <vt:lpstr>Dopaminespiegel</vt:lpstr>
      <vt:lpstr>PowerPoint-presentatie</vt:lpstr>
      <vt:lpstr>Zorgen voor voldoende dopamine</vt:lpstr>
      <vt:lpstr>Dopamine geven </vt:lpstr>
      <vt:lpstr>Bloed-hersenbarrière</vt:lpstr>
      <vt:lpstr>Decarboxylase remmer</vt:lpstr>
      <vt:lpstr>1. Werking levodopa (1)</vt:lpstr>
      <vt:lpstr>Werking levodopa (2)</vt:lpstr>
      <vt:lpstr>Bijwerking levodopa </vt:lpstr>
      <vt:lpstr>2. Dopamine agonisten</vt:lpstr>
      <vt:lpstr>Bijwerkingen agonist</vt:lpstr>
      <vt:lpstr>3. Zorgen dat dopamine zo optimaal mogelijk wordt gebruikt.</vt:lpstr>
      <vt:lpstr>3.1 Glutamaat antagonist</vt:lpstr>
      <vt:lpstr>3.2 Comt remmers (1)</vt:lpstr>
      <vt:lpstr>3.3 MAO-B remmer</vt:lpstr>
      <vt:lpstr>3.4 Anticholinergica</vt:lpstr>
      <vt:lpstr>Advies inname</vt:lpstr>
      <vt:lpstr>Medicatie bij cognitieve problemen bij parkinson</vt:lpstr>
      <vt:lpstr>Antipsychotica</vt:lpstr>
      <vt:lpstr>(acetyl)Cholinesteraseremmer</vt:lpstr>
      <vt:lpstr>Dopamine antagonisten</vt:lpstr>
      <vt:lpstr>Overige antagonisten</vt:lpstr>
      <vt:lpstr>Pammetjes</vt:lpstr>
      <vt:lpstr>Overige therapieën</vt:lpstr>
      <vt:lpstr>Apomorfine therapie (1)</vt:lpstr>
      <vt:lpstr>Apomorfine therapie</vt:lpstr>
      <vt:lpstr>Duodopa pomptherapie    Lecigon pomptherapie</vt:lpstr>
      <vt:lpstr>Deep Brain Stimulation (1)</vt:lpstr>
      <vt:lpstr>Deep Brain Stimulation (2) </vt:lpstr>
      <vt:lpstr>Medicijnpiepers ondersteunen bij therapietrouw </vt:lpstr>
      <vt:lpstr>Parkinson observatieschaal</vt:lpstr>
      <vt:lpstr>PowerPoint-presentatie</vt:lpstr>
      <vt:lpstr>PowerPoint-presentatie</vt:lpstr>
      <vt:lpstr>Vragen?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Harmke Broersma</dc:creator>
  <cp:lastModifiedBy>Thea de Haan</cp:lastModifiedBy>
  <cp:revision>25</cp:revision>
  <cp:lastPrinted>2026-09-08T12:17:19Z</cp:lastPrinted>
  <dcterms:created xsi:type="dcterms:W3CDTF">2016-04-18T13:43:32Z</dcterms:created>
  <dcterms:modified xsi:type="dcterms:W3CDTF">2026-09-08T12:31:33Z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0x010100E9002BC0EA65B24F911CC4A2C40E180F</vt:lpwstr>
  </property>
  <property fmtid="{D5CDD505-2E9C-101B-9397-08002B2CF9AE}" pid="3" name="MediaServiceImageTags">
    <vt:lpwstr/>
  </property>
  <property fmtid="{D5CDD505-2E9C-101B-9397-08002B2CF9AE}" pid="4" name="Documenttype">
    <vt:lpwstr/>
  </property>
</Properties>
</file>