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1" r:id="rId2"/>
    <p:sldId id="279" r:id="rId3"/>
    <p:sldId id="284" r:id="rId4"/>
    <p:sldId id="282" r:id="rId5"/>
    <p:sldId id="283" r:id="rId6"/>
    <p:sldId id="256" r:id="rId7"/>
    <p:sldId id="285" r:id="rId8"/>
    <p:sldId id="264" r:id="rId9"/>
    <p:sldId id="271" r:id="rId10"/>
    <p:sldId id="267" r:id="rId11"/>
    <p:sldId id="263" r:id="rId12"/>
    <p:sldId id="278" r:id="rId13"/>
    <p:sldId id="275" r:id="rId14"/>
    <p:sldId id="277" r:id="rId15"/>
  </p:sldIdLst>
  <p:sldSz cx="12192000" cy="6858000"/>
  <p:notesSz cx="6724650" cy="97742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B926"/>
    <a:srgbClr val="FFFFFF"/>
    <a:srgbClr val="A2948B"/>
    <a:srgbClr val="E410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8269E8-CE73-C441-8370-69A2F6915A65}" v="1082" dt="2024-02-19T18:13:04.0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82" autoAdjust="0"/>
    <p:restoredTop sz="91020"/>
  </p:normalViewPr>
  <p:slideViewPr>
    <p:cSldViewPr snapToGrid="0">
      <p:cViewPr varScale="1">
        <p:scale>
          <a:sx n="94" d="100"/>
          <a:sy n="94" d="100"/>
        </p:scale>
        <p:origin x="81" y="2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8E4A1-59F4-3D4F-9B3F-99AE7348B473}" type="datetimeFigureOut">
              <a:rPr lang="nl-NL" smtClean="0"/>
              <a:t>10-9-2024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2465" y="4703852"/>
            <a:ext cx="5379720" cy="384860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D94C15-A15C-2D4B-8BA7-2E6DF364C5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6972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67235B-B2C9-B2EA-B1DD-3C0193A270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62AE3D49-9F74-C198-ED44-9B93D74351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08A0AE0-DF85-5ECA-BD5C-91056E50C1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216F5BF-7B25-5707-6988-B619132D96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D94C15-A15C-2D4B-8BA7-2E6DF364C561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1300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207D56-769D-43C0-8103-B6BA8209C9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66CCF72-8C32-4934-AB61-0B993A79A0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0D69CFE-6DB1-4C9C-AE03-48661C4E1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3B185-AFF1-4DC2-A60B-6C6B5D266A41}" type="datetimeFigureOut">
              <a:rPr lang="nl-NL" smtClean="0"/>
              <a:t>10-9-2024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0BCCE4E-957D-4EBF-9AC3-2DE5F7191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1E0303A-A33A-4FBD-A03F-B1DF19AC1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C7DB-E4CF-4B7A-A4BC-EFED13852B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8966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76104D-D3A8-4A26-9AC7-E36077537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841B7D6-B603-4EBE-9A87-D9F000340C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A0CE6EE-E55D-4997-A3E4-4D1C09B84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3B185-AFF1-4DC2-A60B-6C6B5D266A41}" type="datetimeFigureOut">
              <a:rPr lang="nl-NL" smtClean="0"/>
              <a:t>10-9-2024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CDFFB3C-3571-4631-9265-86795720E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41D553D-8A41-4150-B91E-7173D9DD8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C7DB-E4CF-4B7A-A4BC-EFED13852B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2087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6C72F18F-04D5-4FC8-89C0-C1D0FDA866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59D386F-22FC-4BCC-9618-A12613E9C5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F44047B-241C-4294-B17C-14BD1C5B0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3B185-AFF1-4DC2-A60B-6C6B5D266A41}" type="datetimeFigureOut">
              <a:rPr lang="nl-NL" smtClean="0"/>
              <a:t>10-9-2024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7F0AD80-F75B-49B9-8148-345B3EDEE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31E4CBD-FF53-4F54-8206-B319F50FB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C7DB-E4CF-4B7A-A4BC-EFED13852B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210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9DF447-F45A-4912-A915-DF9627205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15350C4-CB4F-4422-B136-2F28779A3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E3F0E01-6ED8-4F65-B725-82592C9FA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3B185-AFF1-4DC2-A60B-6C6B5D266A41}" type="datetimeFigureOut">
              <a:rPr lang="nl-NL" smtClean="0"/>
              <a:t>10-9-2024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29D0332-DC73-4C1A-BDBA-B9D81362C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7EAEE02-34C5-48D8-AF41-7CB74A15C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C7DB-E4CF-4B7A-A4BC-EFED13852B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7485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88A101-37AB-46E2-B46A-918614551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FEC0E54-6FDD-4387-9D77-861B6BDEA9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0E1A99-4655-42CE-8932-2CBCAF8A0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3B185-AFF1-4DC2-A60B-6C6B5D266A41}" type="datetimeFigureOut">
              <a:rPr lang="nl-NL" smtClean="0"/>
              <a:t>10-9-2024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C9E0732-FD41-4D52-AE53-08E81A61C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5C5D1A7-6D9F-4429-9CA0-13BBCCD51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C7DB-E4CF-4B7A-A4BC-EFED13852B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7965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73AFA8-44D0-4C9B-B4E8-F2137F222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2AB8C5-76BF-40A6-8038-7917EA8559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93E7008-434B-4D67-800C-5A3CA4B10B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3DDEA34-A6E0-49F6-9CB2-2478B1017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3B185-AFF1-4DC2-A60B-6C6B5D266A41}" type="datetimeFigureOut">
              <a:rPr lang="nl-NL" smtClean="0"/>
              <a:t>10-9-2024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9BBC55D-98FE-422D-8405-E66BD340C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B81678D-7064-4D5C-8E4F-574F7B446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C7DB-E4CF-4B7A-A4BC-EFED13852B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7537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86E405-FA19-488A-91B5-640B8CF35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8CF2C67-7DE6-4740-9194-8C858F9360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B1780DF-015D-4479-92E7-0D86496D7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8E9637C-4E5C-4000-9409-061D0D5CEF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C74E284-FAF5-4717-8DDF-6FEEED1015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AD48194-F202-4B1A-AAC9-554674ABA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3B185-AFF1-4DC2-A60B-6C6B5D266A41}" type="datetimeFigureOut">
              <a:rPr lang="nl-NL" smtClean="0"/>
              <a:t>10-9-2024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DF39BF3-534F-472C-A303-573F2B3E0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926F3D0-D65E-43D8-8840-5385043D3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C7DB-E4CF-4B7A-A4BC-EFED13852B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5851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129E06-EB7B-48EA-B96C-C6F24C0DF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258007F-52DD-401B-827B-1A28B0C93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3B185-AFF1-4DC2-A60B-6C6B5D266A41}" type="datetimeFigureOut">
              <a:rPr lang="nl-NL" smtClean="0"/>
              <a:t>10-9-2024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5D17174-0735-44F0-847E-CDD67A17B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B8D1303-0F5F-4737-B1A8-DBDE55D13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C7DB-E4CF-4B7A-A4BC-EFED13852B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9426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B8C8CB4-776C-40D3-8C9B-E13FA7B8C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3B185-AFF1-4DC2-A60B-6C6B5D266A41}" type="datetimeFigureOut">
              <a:rPr lang="nl-NL" smtClean="0"/>
              <a:t>10-9-2024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1568955-E36A-498C-B3ED-C1C83EA01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F2E55A1-9BF6-4317-84F9-85DE08750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C7DB-E4CF-4B7A-A4BC-EFED13852B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1784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DD1063-0386-44EC-AF03-811FC10B3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8A4EEB2-A6B2-4172-B9FD-336D3D724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E2589E7-C458-4250-A39F-67E8E7D4E9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0EA243F-BA41-49B4-8AD3-335A76A1F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3B185-AFF1-4DC2-A60B-6C6B5D266A41}" type="datetimeFigureOut">
              <a:rPr lang="nl-NL" smtClean="0"/>
              <a:t>10-9-2024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E437B86-0656-4740-ADD1-CDB751803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E7C9E59-C877-4969-ADE8-9F81C1907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C7DB-E4CF-4B7A-A4BC-EFED13852B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9530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237BBA-21FF-4505-9A0A-F122F94E9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85B888B-AD59-40A9-9D05-4D816967B9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0A55153-3A13-4FB7-9057-12339715AC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BB5CE14-2961-45C0-BE66-74FACCB9F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3B185-AFF1-4DC2-A60B-6C6B5D266A41}" type="datetimeFigureOut">
              <a:rPr lang="nl-NL" smtClean="0"/>
              <a:t>10-9-2024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BB34D90-AAE4-4C99-9663-94A39E6E8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A9F63AC-4AE3-4D4F-9538-A4A61074A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C7DB-E4CF-4B7A-A4BC-EFED13852B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7330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EB0561A-39F8-426B-A20C-CBB4A0C37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89DDDD4-82CB-427B-AF0C-8D6EFF21B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A3762D9-983D-4E4B-9C83-BA9B633627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3B185-AFF1-4DC2-A60B-6C6B5D266A41}" type="datetimeFigureOut">
              <a:rPr lang="nl-NL" smtClean="0"/>
              <a:t>10-9-2024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868A064-B3A2-4A5D-AE81-223BCA8724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F22EF4-E15E-49C6-B7B6-1A877E31AC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9C7DB-E4CF-4B7A-A4BC-EFED13852B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4631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info@coinzorg.nl" TargetMode="External"/><Relationship Id="rId4" Type="http://schemas.openxmlformats.org/officeDocument/2006/relationships/hyperlink" Target="http://www.coinzorg.nl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vimeo.com/463339419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8639"/>
            <a:lum/>
          </a:blip>
          <a:srcRect/>
          <a:stretch>
            <a:fillRect t="-12000" b="-2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BC33B9-CC72-6364-5693-106F24E62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>
            <a:extLst>
              <a:ext uri="{FF2B5EF4-FFF2-40B4-BE49-F238E27FC236}">
                <a16:creationId xmlns:a16="http://schemas.microsoft.com/office/drawing/2014/main" id="{C5922303-D162-B5DC-8CC7-B13E9C3C33FE}"/>
              </a:ext>
            </a:extLst>
          </p:cNvPr>
          <p:cNvSpPr txBox="1"/>
          <p:nvPr/>
        </p:nvSpPr>
        <p:spPr>
          <a:xfrm>
            <a:off x="209314" y="2576637"/>
            <a:ext cx="48907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rgbClr val="9BB926"/>
                </a:solidFill>
                <a:latin typeface="Raleway" pitchFamily="2" charset="77"/>
              </a:rPr>
              <a:t>mantelzorgmakelaar en onafhankelijk cliëntondersteuner</a:t>
            </a:r>
          </a:p>
        </p:txBody>
      </p:sp>
      <p:pic>
        <p:nvPicPr>
          <p:cNvPr id="18" name="Afbeelding 17" descr="Afbeelding met tekening&#10;&#10;Automatisch gegenereerde beschrijving">
            <a:extLst>
              <a:ext uri="{FF2B5EF4-FFF2-40B4-BE49-F238E27FC236}">
                <a16:creationId xmlns:a16="http://schemas.microsoft.com/office/drawing/2014/main" id="{766D503E-8371-E998-EEE0-73E2F0AF1C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91" y="-119909"/>
            <a:ext cx="4465329" cy="2136652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25054DE5-64EA-4733-84DF-2F21CD021B46}"/>
              </a:ext>
            </a:extLst>
          </p:cNvPr>
          <p:cNvSpPr txBox="1"/>
          <p:nvPr/>
        </p:nvSpPr>
        <p:spPr>
          <a:xfrm>
            <a:off x="317891" y="4603898"/>
            <a:ext cx="32652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b="1" dirty="0">
                <a:solidFill>
                  <a:srgbClr val="A2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September 2024</a:t>
            </a:r>
          </a:p>
        </p:txBody>
      </p:sp>
    </p:spTree>
    <p:extLst>
      <p:ext uri="{BB962C8B-B14F-4D97-AF65-F5344CB8AC3E}">
        <p14:creationId xmlns:p14="http://schemas.microsoft.com/office/powerpoint/2010/main" val="672248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21DD0F-985A-1FCE-5205-B815082019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62EF0D74-C77A-0935-A5E3-C8D72F029E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CF7CC35-D034-7675-6317-00A5B8C3A42B}"/>
              </a:ext>
            </a:extLst>
          </p:cNvPr>
          <p:cNvSpPr txBox="1"/>
          <p:nvPr/>
        </p:nvSpPr>
        <p:spPr>
          <a:xfrm>
            <a:off x="0" y="1056776"/>
            <a:ext cx="12192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500" dirty="0">
                <a:solidFill>
                  <a:srgbClr val="9BB926"/>
                </a:solidFill>
                <a:latin typeface="Segoe Script" panose="030B0504020000000003" pitchFamily="66" charset="0"/>
              </a:rPr>
              <a:t>Extra taak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898C387C-DFCD-B36F-C54C-E3023B95522F}"/>
              </a:ext>
            </a:extLst>
          </p:cNvPr>
          <p:cNvSpPr txBox="1"/>
          <p:nvPr/>
        </p:nvSpPr>
        <p:spPr>
          <a:xfrm>
            <a:off x="0" y="1884304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dirty="0">
                <a:solidFill>
                  <a:srgbClr val="A2948B"/>
                </a:solidFill>
                <a:latin typeface="Raleway" panose="020B0503030101060003" pitchFamily="34" charset="0"/>
              </a:rPr>
              <a:t>signalering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D8D5A3F7-6733-922B-CF05-77CCC3C6C796}"/>
              </a:ext>
            </a:extLst>
          </p:cNvPr>
          <p:cNvSpPr txBox="1"/>
          <p:nvPr/>
        </p:nvSpPr>
        <p:spPr>
          <a:xfrm>
            <a:off x="10097146" y="5062560"/>
            <a:ext cx="79356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srgbClr val="A2948B"/>
              </a:solidFill>
              <a:latin typeface="Open Sans" panose="020B0606030504020204" pitchFamily="34" charset="0"/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srgbClr val="A2948B"/>
              </a:solidFill>
              <a:latin typeface="Open Sans" panose="020B0606030504020204" pitchFamily="34" charset="0"/>
            </a:endParaRPr>
          </a:p>
          <a:p>
            <a:endParaRPr lang="nl-NL" dirty="0">
              <a:solidFill>
                <a:srgbClr val="A2948B"/>
              </a:solidFill>
              <a:latin typeface="Open Sans" panose="020B0606030504020204" pitchFamily="34" charset="0"/>
            </a:endParaRPr>
          </a:p>
          <a:p>
            <a:endParaRPr lang="nl-NL" b="0" i="0" dirty="0">
              <a:solidFill>
                <a:srgbClr val="A2948B"/>
              </a:solidFill>
              <a:effectLst/>
              <a:latin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srgbClr val="A2948B"/>
              </a:solidFill>
            </a:endParaRPr>
          </a:p>
        </p:txBody>
      </p:sp>
      <p:pic>
        <p:nvPicPr>
          <p:cNvPr id="3" name="Afbeelding 2" descr="Afbeelding met tekening, tekenfilm, illustratie, schets&#10;&#10;Automatisch gegenereerde beschrijving">
            <a:extLst>
              <a:ext uri="{FF2B5EF4-FFF2-40B4-BE49-F238E27FC236}">
                <a16:creationId xmlns:a16="http://schemas.microsoft.com/office/drawing/2014/main" id="{D7A636FC-3970-349F-CDC1-0F94433CCB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10611"/>
            <a:ext cx="3270142" cy="2449989"/>
          </a:xfrm>
          <a:prstGeom prst="rect">
            <a:avLst/>
          </a:prstGeom>
        </p:spPr>
      </p:pic>
      <p:sp>
        <p:nvSpPr>
          <p:cNvPr id="10" name="Titel 9">
            <a:extLst>
              <a:ext uri="{FF2B5EF4-FFF2-40B4-BE49-F238E27FC236}">
                <a16:creationId xmlns:a16="http://schemas.microsoft.com/office/drawing/2014/main" id="{E692F908-A068-004A-6446-08AB5F8B7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4508" y="-3179233"/>
            <a:ext cx="10515600" cy="1325563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15" name="Tijdelijke aanduiding voor inhoud 14" descr="Afbeelding met tekening, tekenfilm, illustratie, schets&#10;&#10;Automatisch gegenereerde beschrijving">
            <a:extLst>
              <a:ext uri="{FF2B5EF4-FFF2-40B4-BE49-F238E27FC236}">
                <a16:creationId xmlns:a16="http://schemas.microsoft.com/office/drawing/2014/main" id="{387DAC33-6F9C-B9B3-5B8B-72D0550471F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55726"/>
            <a:ext cx="4619157" cy="34212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ijdelijke aanduiding voor inhoud 12">
            <a:extLst>
              <a:ext uri="{FF2B5EF4-FFF2-40B4-BE49-F238E27FC236}">
                <a16:creationId xmlns:a16="http://schemas.microsoft.com/office/drawing/2014/main" id="{15C015D7-47B2-406D-EA9C-EBCC2D4F38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34712"/>
            <a:ext cx="5181600" cy="354225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b="0" i="0" dirty="0">
                <a:solidFill>
                  <a:srgbClr val="A2948B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Vroegtijdig signaleren van onrechtmatigheden en knelpunten in passende zorg en ondersteuning</a:t>
            </a:r>
            <a:endParaRPr lang="nl-NL" sz="1800" dirty="0">
              <a:solidFill>
                <a:srgbClr val="A2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b="0" i="0" dirty="0">
                <a:solidFill>
                  <a:srgbClr val="A2948B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Signalen terug geven áán en bespreken mét bv. gemeenten, zorgkantoor en VWS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67743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6BF0D1-8329-F2F8-713B-0EAF39517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4DF76DD5-CED0-2A38-F840-DE9214C972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8FB7FAE1-8188-3A31-1317-128BE5C92A4B}"/>
              </a:ext>
            </a:extLst>
          </p:cNvPr>
          <p:cNvSpPr txBox="1"/>
          <p:nvPr/>
        </p:nvSpPr>
        <p:spPr>
          <a:xfrm>
            <a:off x="0" y="1056776"/>
            <a:ext cx="12192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500" dirty="0">
                <a:solidFill>
                  <a:srgbClr val="9BB926"/>
                </a:solidFill>
                <a:latin typeface="Segoe Script" panose="030B0504020000000003" pitchFamily="66" charset="0"/>
              </a:rPr>
              <a:t>Thuis in Cliëntondersteuning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B5CC7CF-FF3E-099B-E2A0-565E3D1F4D5F}"/>
              </a:ext>
            </a:extLst>
          </p:cNvPr>
          <p:cNvSpPr txBox="1"/>
          <p:nvPr/>
        </p:nvSpPr>
        <p:spPr>
          <a:xfrm>
            <a:off x="0" y="1884304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dirty="0">
                <a:solidFill>
                  <a:srgbClr val="A2948B"/>
                </a:solidFill>
                <a:latin typeface="Raleway" panose="020B0503030101060003" pitchFamily="34" charset="0"/>
              </a:rPr>
              <a:t>Clientondersteuning </a:t>
            </a:r>
            <a:r>
              <a:rPr lang="nl-NL" sz="3000" dirty="0" err="1">
                <a:solidFill>
                  <a:srgbClr val="A2948B"/>
                </a:solidFill>
                <a:latin typeface="Raleway" panose="020B0503030101060003" pitchFamily="34" charset="0"/>
              </a:rPr>
              <a:t>Wlz</a:t>
            </a:r>
            <a:endParaRPr lang="nl-NL" sz="3000" dirty="0">
              <a:solidFill>
                <a:srgbClr val="A2948B"/>
              </a:solidFill>
              <a:latin typeface="Raleway" panose="020B05030301010600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0C718810-E434-0D0C-33FD-93BF68A89F84}"/>
              </a:ext>
            </a:extLst>
          </p:cNvPr>
          <p:cNvSpPr txBox="1"/>
          <p:nvPr/>
        </p:nvSpPr>
        <p:spPr>
          <a:xfrm>
            <a:off x="2286000" y="2866515"/>
            <a:ext cx="79356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A2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Als cliëntondersteuner werk ik vooral voor mensen met een </a:t>
            </a:r>
            <a:r>
              <a:rPr lang="nl-NL" dirty="0" err="1">
                <a:solidFill>
                  <a:srgbClr val="A2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Wlz</a:t>
            </a:r>
            <a:r>
              <a:rPr lang="nl-NL" dirty="0">
                <a:solidFill>
                  <a:srgbClr val="A2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-indicatie</a:t>
            </a:r>
            <a:endParaRPr lang="nl-NL" dirty="0">
              <a:solidFill>
                <a:srgbClr val="A2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A2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opdracht van </a:t>
            </a:r>
            <a:r>
              <a:rPr lang="nl-NL" b="1" dirty="0">
                <a:solidFill>
                  <a:srgbClr val="E4105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Thuis in Cliëntondersteuning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A2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Deze heeft een contract met zorgkantoor </a:t>
            </a:r>
            <a:r>
              <a:rPr lang="nl-NL" dirty="0" err="1">
                <a:solidFill>
                  <a:srgbClr val="A2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Menzis</a:t>
            </a:r>
            <a:r>
              <a:rPr lang="nl-NL" dirty="0">
                <a:solidFill>
                  <a:srgbClr val="A2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 en zorgkantoor Zilveren Kruis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b="0" i="0" dirty="0">
              <a:solidFill>
                <a:srgbClr val="A2948B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srgbClr val="A2948B"/>
              </a:solidFill>
            </a:endParaRPr>
          </a:p>
          <a:p>
            <a:endParaRPr lang="nl-NL" b="0" i="0" dirty="0">
              <a:solidFill>
                <a:srgbClr val="A2948B"/>
              </a:solidFill>
              <a:effectLst/>
              <a:latin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srgbClr val="A2948B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4C669DB-1774-CB17-F57C-BB619D2E5E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37" y="5220177"/>
            <a:ext cx="4725113" cy="103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497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1B4CC-E61E-359B-643C-36C760B98A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2B32FDA1-9F6A-1AB5-1887-03E89F7EBC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54A3456E-4F1C-72BD-B5C6-4467B1B701B4}"/>
              </a:ext>
            </a:extLst>
          </p:cNvPr>
          <p:cNvSpPr txBox="1"/>
          <p:nvPr/>
        </p:nvSpPr>
        <p:spPr>
          <a:xfrm>
            <a:off x="0" y="1056776"/>
            <a:ext cx="12192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500" dirty="0">
                <a:solidFill>
                  <a:srgbClr val="9BB926"/>
                </a:solidFill>
                <a:latin typeface="Segoe Script" panose="030B0504020000000003" pitchFamily="66" charset="0"/>
              </a:rPr>
              <a:t>Pilot mantelzorgmakelaar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147C44A-3C2C-B88C-2964-BEF0AFBE9A22}"/>
              </a:ext>
            </a:extLst>
          </p:cNvPr>
          <p:cNvSpPr txBox="1"/>
          <p:nvPr/>
        </p:nvSpPr>
        <p:spPr>
          <a:xfrm>
            <a:off x="0" y="1884304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dirty="0">
                <a:solidFill>
                  <a:srgbClr val="A2948B"/>
                </a:solidFill>
                <a:latin typeface="Raleway" panose="020B0503030101060003" pitchFamily="34" charset="0"/>
              </a:rPr>
              <a:t>samenwerking steunpunt </a:t>
            </a:r>
            <a:r>
              <a:rPr lang="nl-NL" sz="3000" dirty="0" err="1">
                <a:solidFill>
                  <a:srgbClr val="A2948B"/>
                </a:solidFill>
                <a:latin typeface="Raleway" panose="020B0503030101060003" pitchFamily="34" charset="0"/>
              </a:rPr>
              <a:t>Humanitas</a:t>
            </a:r>
            <a:r>
              <a:rPr lang="nl-NL" sz="3000" dirty="0">
                <a:solidFill>
                  <a:srgbClr val="A2948B"/>
                </a:solidFill>
                <a:latin typeface="Raleway" panose="020B0503030101060003" pitchFamily="34" charset="0"/>
              </a:rPr>
              <a:t> en gemeente Groningen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BE980B3C-7D1B-0A1A-2D8F-6F1ABBB4FDBD}"/>
              </a:ext>
            </a:extLst>
          </p:cNvPr>
          <p:cNvSpPr txBox="1"/>
          <p:nvPr/>
        </p:nvSpPr>
        <p:spPr>
          <a:xfrm>
            <a:off x="2317898" y="2867688"/>
            <a:ext cx="79356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A2948B"/>
                </a:solidFill>
                <a:latin typeface=""/>
              </a:rPr>
              <a:t>Pilot gedurende 2 jaar (gestart in november 2023) voor inwoners gemeente Groningen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A2948B"/>
                </a:solidFill>
                <a:effectLst/>
                <a:latin typeface=""/>
              </a:rPr>
              <a:t>Toegang via Steunpunt </a:t>
            </a:r>
            <a:r>
              <a:rPr lang="nl-NL" b="0" i="0" dirty="0" err="1">
                <a:solidFill>
                  <a:srgbClr val="A2948B"/>
                </a:solidFill>
                <a:effectLst/>
                <a:latin typeface=""/>
              </a:rPr>
              <a:t>Humanitas</a:t>
            </a:r>
            <a:endParaRPr lang="nl-NL" b="0" i="0" dirty="0">
              <a:solidFill>
                <a:srgbClr val="A2948B"/>
              </a:solidFill>
              <a:effectLst/>
              <a:latin typeface="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A2948B"/>
                </a:solidFill>
                <a:latin typeface=""/>
              </a:rPr>
              <a:t>Samen met collega Nancy Bekkering ben ik als mantelzorgmakelaar verbonden aan dit project </a:t>
            </a:r>
            <a:endParaRPr lang="nl-NL" b="0" i="0" dirty="0">
              <a:solidFill>
                <a:srgbClr val="A2948B"/>
              </a:solidFill>
              <a:effectLst/>
              <a:latin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srgbClr val="A2948B"/>
              </a:solidFill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5A95A21-AE05-63FA-812C-1587FBFC60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8342" y="5629412"/>
            <a:ext cx="2062023" cy="1055755"/>
          </a:xfrm>
          <a:prstGeom prst="rect">
            <a:avLst/>
          </a:prstGeom>
        </p:spPr>
      </p:pic>
      <p:pic>
        <p:nvPicPr>
          <p:cNvPr id="7" name="Afbeelding 6" descr="Afbeelding met tekst, Lettertype, schermopname, Graphics&#10;&#10;Automatisch gegenereerde beschrijving">
            <a:extLst>
              <a:ext uri="{FF2B5EF4-FFF2-40B4-BE49-F238E27FC236}">
                <a16:creationId xmlns:a16="http://schemas.microsoft.com/office/drawing/2014/main" id="{704E5B53-7053-E43F-A120-6AF29D1363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521" y="5629411"/>
            <a:ext cx="3487479" cy="105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364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9905D-B6AE-9085-DF93-B134C8A7B4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02B9FE06-27B0-6D1F-F476-2B26494A31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46DDB82F-B192-E89D-7655-E4DC903AD532}"/>
              </a:ext>
            </a:extLst>
          </p:cNvPr>
          <p:cNvSpPr txBox="1"/>
          <p:nvPr/>
        </p:nvSpPr>
        <p:spPr>
          <a:xfrm>
            <a:off x="0" y="1056776"/>
            <a:ext cx="12192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500" dirty="0">
                <a:solidFill>
                  <a:srgbClr val="9BB926"/>
                </a:solidFill>
                <a:latin typeface="Segoe Script" panose="030B0504020000000003" pitchFamily="66" charset="0"/>
              </a:rPr>
              <a:t>Praktijk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99FA8081-BF23-AC38-8198-9D669C724C70}"/>
              </a:ext>
            </a:extLst>
          </p:cNvPr>
          <p:cNvSpPr txBox="1"/>
          <p:nvPr/>
        </p:nvSpPr>
        <p:spPr>
          <a:xfrm>
            <a:off x="0" y="1884304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dirty="0">
                <a:solidFill>
                  <a:srgbClr val="A2948B"/>
                </a:solidFill>
                <a:latin typeface="Raleway" panose="020B0503030101060003" pitchFamily="34" charset="0"/>
              </a:rPr>
              <a:t>Voorbeelden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F6308F60-A99A-7767-25DD-87F02CBFBA17}"/>
              </a:ext>
            </a:extLst>
          </p:cNvPr>
          <p:cNvSpPr txBox="1"/>
          <p:nvPr/>
        </p:nvSpPr>
        <p:spPr>
          <a:xfrm>
            <a:off x="1357296" y="2481000"/>
            <a:ext cx="947740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A2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Mijn  moeder wordt volgende week ontslagen uit het revalidatiecentrum. Hoe regel ik zorg en begeleiding?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A2948B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Mijn werkgever wil dat ik weer begin m</a:t>
            </a:r>
            <a:r>
              <a:rPr lang="nl-NL" dirty="0">
                <a:solidFill>
                  <a:srgbClr val="A2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 werken, maar hoe moet ik dat combineren met de zorg voor mijn dochter?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A2948B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Moet mijn man verplicht worden opgenomen als ik een </a:t>
            </a:r>
            <a:r>
              <a:rPr lang="nl-NL" b="0" i="0" dirty="0" err="1">
                <a:solidFill>
                  <a:srgbClr val="A2948B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Wlz</a:t>
            </a:r>
            <a:r>
              <a:rPr lang="nl-NL" b="0" i="0" dirty="0">
                <a:solidFill>
                  <a:srgbClr val="A2948B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-indicatie voor hem aan</a:t>
            </a:r>
            <a:r>
              <a:rPr lang="nl-NL" dirty="0">
                <a:solidFill>
                  <a:srgbClr val="A2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vraag?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A2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gemeente heeft geen indicatie afgegeven voor de begeleiding die ik zo hard nodig heb. Wat nu?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A2948B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</a:t>
            </a:r>
            <a:r>
              <a:rPr lang="nl-NL" dirty="0">
                <a:solidFill>
                  <a:srgbClr val="A2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vraag ik een PGB aan? Welke zorg kan ik allemaal inkopen van een PGB? En hoe vind ik mensen die voor een PGB willen werken?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A2948B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Bij welk</a:t>
            </a:r>
            <a:r>
              <a:rPr lang="nl-NL" dirty="0">
                <a:solidFill>
                  <a:srgbClr val="A2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loket moet ik mijn vragen stellen en hoe kan ik het beste mijn vragen formuleren?</a:t>
            </a:r>
            <a:endParaRPr lang="nl-NL" b="0" i="0" dirty="0">
              <a:solidFill>
                <a:srgbClr val="A2948B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l-NL" b="0" i="0" dirty="0">
              <a:solidFill>
                <a:srgbClr val="A2948B"/>
              </a:solidFill>
              <a:effectLst/>
              <a:latin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srgbClr val="A2948B"/>
              </a:solidFill>
            </a:endParaRPr>
          </a:p>
        </p:txBody>
      </p:sp>
      <p:pic>
        <p:nvPicPr>
          <p:cNvPr id="4" name="Afbeelding 3" descr="Afbeelding met tekst, Lettertype, schermopname, Graphics&#10;&#10;Automatisch gegenereerde beschrijving">
            <a:extLst>
              <a:ext uri="{FF2B5EF4-FFF2-40B4-BE49-F238E27FC236}">
                <a16:creationId xmlns:a16="http://schemas.microsoft.com/office/drawing/2014/main" id="{0C0DF3BA-168D-A0DE-25F5-A75294871A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856" y="8233449"/>
            <a:ext cx="3777673" cy="114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535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22AA0B-DC9C-B7D8-9D16-0496B84FC6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B0909204-1573-53B6-AE4E-F28C4CDE486C}"/>
              </a:ext>
            </a:extLst>
          </p:cNvPr>
          <p:cNvSpPr txBox="1"/>
          <p:nvPr/>
        </p:nvSpPr>
        <p:spPr>
          <a:xfrm>
            <a:off x="157843" y="1022317"/>
            <a:ext cx="12192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500" b="1" dirty="0">
                <a:solidFill>
                  <a:schemeClr val="bg1">
                    <a:lumMod val="95000"/>
                  </a:schemeClr>
                </a:solidFill>
                <a:latin typeface="Segoe Script" panose="030B0504020000000003" pitchFamily="66" charset="0"/>
              </a:rPr>
              <a:t>Balans in zorg, leven en werk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CA5C5659-7018-832B-4281-0B3887A7B9D9}"/>
              </a:ext>
            </a:extLst>
          </p:cNvPr>
          <p:cNvSpPr txBox="1"/>
          <p:nvPr/>
        </p:nvSpPr>
        <p:spPr>
          <a:xfrm>
            <a:off x="0" y="1884304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b="1" dirty="0">
                <a:solidFill>
                  <a:srgbClr val="9BB926"/>
                </a:solidFill>
                <a:latin typeface="Raleway" panose="020B0503030101060003" pitchFamily="34" charset="0"/>
              </a:rPr>
              <a:t>Vragen?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6966B3A0-D16E-4584-5BE9-201DF8A06501}"/>
              </a:ext>
            </a:extLst>
          </p:cNvPr>
          <p:cNvSpPr txBox="1"/>
          <p:nvPr/>
        </p:nvSpPr>
        <p:spPr>
          <a:xfrm>
            <a:off x="2955851" y="7535339"/>
            <a:ext cx="7935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b="0" i="0" dirty="0">
              <a:solidFill>
                <a:srgbClr val="A2948B"/>
              </a:solidFill>
              <a:effectLst/>
              <a:latin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srgbClr val="A2948B"/>
              </a:solidFill>
            </a:endParaRPr>
          </a:p>
        </p:txBody>
      </p:sp>
      <p:pic>
        <p:nvPicPr>
          <p:cNvPr id="12" name="Afbeelding 11" descr="Afbeelding met persoon, boom, Menselijk gezicht, buitenshuis&#10;&#10;Automatisch gegenereerde beschrijving">
            <a:extLst>
              <a:ext uri="{FF2B5EF4-FFF2-40B4-BE49-F238E27FC236}">
                <a16:creationId xmlns:a16="http://schemas.microsoft.com/office/drawing/2014/main" id="{B0B5BAC3-3C13-7825-FC1E-6C6A542FBA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180" y="7858504"/>
            <a:ext cx="3848986" cy="2565990"/>
          </a:xfrm>
          <a:prstGeom prst="rect">
            <a:avLst/>
          </a:prstGeom>
        </p:spPr>
      </p:pic>
      <p:pic>
        <p:nvPicPr>
          <p:cNvPr id="18" name="Afbeelding 17" descr="Afbeelding met persoon, kleding, boom, buitenshuis&#10;&#10;Automatisch gegenereerde beschrijving">
            <a:extLst>
              <a:ext uri="{FF2B5EF4-FFF2-40B4-BE49-F238E27FC236}">
                <a16:creationId xmlns:a16="http://schemas.microsoft.com/office/drawing/2014/main" id="{F78574BE-8F05-A152-4C20-8B74EF1BAD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4922">
            <a:off x="13648990" y="4478197"/>
            <a:ext cx="826103" cy="550735"/>
          </a:xfrm>
          <a:prstGeom prst="rect">
            <a:avLst/>
          </a:prstGeom>
        </p:spPr>
      </p:pic>
      <p:sp>
        <p:nvSpPr>
          <p:cNvPr id="20" name="Tekstvak 19">
            <a:extLst>
              <a:ext uri="{FF2B5EF4-FFF2-40B4-BE49-F238E27FC236}">
                <a16:creationId xmlns:a16="http://schemas.microsoft.com/office/drawing/2014/main" id="{9D5048A8-BA55-5DD5-E706-5EF30DE899F4}"/>
              </a:ext>
            </a:extLst>
          </p:cNvPr>
          <p:cNvSpPr txBox="1"/>
          <p:nvPr/>
        </p:nvSpPr>
        <p:spPr>
          <a:xfrm>
            <a:off x="4677148" y="5367285"/>
            <a:ext cx="2849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A2948B"/>
                </a:solidFill>
                <a:latin typeface=""/>
                <a:hlinkClick r:id="rId4"/>
              </a:rPr>
              <a:t>www.coinzorg.nl</a:t>
            </a:r>
            <a:endParaRPr lang="nl-NL" dirty="0">
              <a:solidFill>
                <a:srgbClr val="A2948B"/>
              </a:solidFill>
              <a:latin typeface=""/>
            </a:endParaRPr>
          </a:p>
          <a:p>
            <a:r>
              <a:rPr lang="nl-NL" dirty="0">
                <a:solidFill>
                  <a:srgbClr val="A2948B"/>
                </a:solidFill>
                <a:latin typeface=""/>
                <a:hlinkClick r:id="rId5"/>
              </a:rPr>
              <a:t>info@coinzorg.nl</a:t>
            </a:r>
            <a:endParaRPr lang="nl-NL" dirty="0">
              <a:solidFill>
                <a:srgbClr val="A2948B"/>
              </a:solidFill>
              <a:latin typeface=""/>
            </a:endParaRPr>
          </a:p>
          <a:p>
            <a:r>
              <a:rPr lang="nl-NL" dirty="0">
                <a:solidFill>
                  <a:schemeClr val="bg1">
                    <a:lumMod val="95000"/>
                  </a:schemeClr>
                </a:solidFill>
                <a:latin typeface=""/>
              </a:rPr>
              <a:t>06 376 085 57</a:t>
            </a:r>
          </a:p>
        </p:txBody>
      </p:sp>
    </p:spTree>
    <p:extLst>
      <p:ext uri="{BB962C8B-B14F-4D97-AF65-F5344CB8AC3E}">
        <p14:creationId xmlns:p14="http://schemas.microsoft.com/office/powerpoint/2010/main" val="1726510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9BEAD0C8-77BD-45F5-8DE5-A7A59FF14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0B58B13C-29C2-4528-959D-E5797E7BCF38}"/>
              </a:ext>
            </a:extLst>
          </p:cNvPr>
          <p:cNvSpPr txBox="1"/>
          <p:nvPr/>
        </p:nvSpPr>
        <p:spPr>
          <a:xfrm>
            <a:off x="0" y="1056776"/>
            <a:ext cx="12192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500" dirty="0">
                <a:solidFill>
                  <a:srgbClr val="9BB926"/>
                </a:solidFill>
                <a:latin typeface="Segoe Script" panose="030B0504020000000003" pitchFamily="66" charset="0"/>
              </a:rPr>
              <a:t>Even voorstellen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69CC7102-C0C1-4093-AEF5-F7060C044DE8}"/>
              </a:ext>
            </a:extLst>
          </p:cNvPr>
          <p:cNvSpPr txBox="1"/>
          <p:nvPr/>
        </p:nvSpPr>
        <p:spPr>
          <a:xfrm>
            <a:off x="0" y="1884304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dirty="0">
                <a:solidFill>
                  <a:srgbClr val="A2948B"/>
                </a:solidFill>
                <a:latin typeface="Raleway" panose="020B0503030101060003" pitchFamily="34" charset="0"/>
              </a:rPr>
              <a:t>Wie ben ik?</a:t>
            </a:r>
          </a:p>
        </p:txBody>
      </p:sp>
      <p:pic>
        <p:nvPicPr>
          <p:cNvPr id="18" name="Afbeelding 17" descr="Afbeelding met Menselijk gezicht, persoon, kleding, glimlach&#10;&#10;Automatisch gegenereerde beschrijving">
            <a:extLst>
              <a:ext uri="{FF2B5EF4-FFF2-40B4-BE49-F238E27FC236}">
                <a16:creationId xmlns:a16="http://schemas.microsoft.com/office/drawing/2014/main" id="{1F443B90-C1C2-77EA-8D39-4C19C22071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98" y="2621723"/>
            <a:ext cx="3161440" cy="36354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kstvak 20">
            <a:extLst>
              <a:ext uri="{FF2B5EF4-FFF2-40B4-BE49-F238E27FC236}">
                <a16:creationId xmlns:a16="http://schemas.microsoft.com/office/drawing/2014/main" id="{50491AC9-9504-145A-2014-EFA731C1D663}"/>
              </a:ext>
            </a:extLst>
          </p:cNvPr>
          <p:cNvSpPr txBox="1"/>
          <p:nvPr/>
        </p:nvSpPr>
        <p:spPr>
          <a:xfrm>
            <a:off x="4650288" y="2621723"/>
            <a:ext cx="6219172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937C7C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34 jaar ervaring als fysiotherapeut in de geriatrische revalidatie. Laatste werkplek </a:t>
            </a:r>
            <a:r>
              <a:rPr lang="nl-NL" b="0" i="0" dirty="0" err="1">
                <a:solidFill>
                  <a:srgbClr val="937C7C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Maartenshof</a:t>
            </a:r>
            <a:endParaRPr lang="nl-NL" b="0" i="0" dirty="0">
              <a:solidFill>
                <a:srgbClr val="937C7C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937C7C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Speciaal aandachtsgebied </a:t>
            </a:r>
            <a:r>
              <a:rPr lang="nl-NL" b="0" i="0" dirty="0">
                <a:solidFill>
                  <a:srgbClr val="937C7C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 niet-aangeboren hersenletsel</a:t>
            </a:r>
            <a:endParaRPr lang="nl-NL" b="0" i="0" dirty="0">
              <a:solidFill>
                <a:srgbClr val="937C7C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937C7C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 sinds 4 jaar eigen bedrijf als mantelzorgmakelaar en onafhankelijk cliëntondersteuner:                           </a:t>
            </a:r>
            <a:r>
              <a:rPr lang="nl-NL" b="1" i="0" dirty="0">
                <a:solidFill>
                  <a:srgbClr val="9BB926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 in zorg voor Stad en Ommeland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937C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937C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Compagnon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937C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Gezamenlijk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937C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Gemeenschappelijk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937C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Maatje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937C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Afkorting van cliëntondersteuner</a:t>
            </a:r>
          </a:p>
        </p:txBody>
      </p:sp>
    </p:spTree>
    <p:extLst>
      <p:ext uri="{BB962C8B-B14F-4D97-AF65-F5344CB8AC3E}">
        <p14:creationId xmlns:p14="http://schemas.microsoft.com/office/powerpoint/2010/main" val="1397220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79923F-22A8-7450-B0DE-3F9C55BB1A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DEDF8DB1-02D3-4F21-BB7B-10DBBE47F1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B6D20BD4-3DC9-6414-E291-6E61F92FD504}"/>
              </a:ext>
            </a:extLst>
          </p:cNvPr>
          <p:cNvSpPr txBox="1"/>
          <p:nvPr/>
        </p:nvSpPr>
        <p:spPr>
          <a:xfrm>
            <a:off x="0" y="1056776"/>
            <a:ext cx="12192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500" dirty="0">
                <a:solidFill>
                  <a:srgbClr val="9BB926"/>
                </a:solidFill>
                <a:latin typeface="Segoe Script" panose="030B0504020000000003" pitchFamily="66" charset="0"/>
              </a:rPr>
              <a:t>Ondersteuning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786DAFD9-01E4-E9C3-743A-B540CA6D1299}"/>
              </a:ext>
            </a:extLst>
          </p:cNvPr>
          <p:cNvSpPr txBox="1"/>
          <p:nvPr/>
        </p:nvSpPr>
        <p:spPr>
          <a:xfrm>
            <a:off x="0" y="1884304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dirty="0">
                <a:solidFill>
                  <a:srgbClr val="A2948B"/>
                </a:solidFill>
                <a:latin typeface="Raleway" panose="020B0503030101060003" pitchFamily="34" charset="0"/>
              </a:rPr>
              <a:t>Voor zorgvrager en mantelzorger</a:t>
            </a:r>
          </a:p>
        </p:txBody>
      </p:sp>
      <p:pic>
        <p:nvPicPr>
          <p:cNvPr id="7" name="Afbeelding 6" descr="Afbeelding met tekenfilm, tekening, schets, tekst&#10;&#10;Automatisch gegenereerde beschrijving">
            <a:extLst>
              <a:ext uri="{FF2B5EF4-FFF2-40B4-BE49-F238E27FC236}">
                <a16:creationId xmlns:a16="http://schemas.microsoft.com/office/drawing/2014/main" id="{FB71E100-D946-CFD6-6076-0FE1C4FAE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909" y="2898382"/>
            <a:ext cx="6710181" cy="291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550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E1E5ED-A6AE-540A-96D8-2B8373A10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61BB274F-BD9F-D62D-B401-7EDC2F6E65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90312"/>
            <a:ext cx="12192000" cy="68580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69F6E2CC-02D6-3947-C25C-9571E0C76855}"/>
              </a:ext>
            </a:extLst>
          </p:cNvPr>
          <p:cNvSpPr txBox="1"/>
          <p:nvPr/>
        </p:nvSpPr>
        <p:spPr>
          <a:xfrm>
            <a:off x="0" y="1056776"/>
            <a:ext cx="12192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500" dirty="0">
                <a:solidFill>
                  <a:srgbClr val="9BB926"/>
                </a:solidFill>
                <a:latin typeface="Segoe Script" panose="030B0504020000000003" pitchFamily="66" charset="0"/>
              </a:rPr>
              <a:t>Ondersteuning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0E66A8F4-537A-F86A-58BE-218A9567CE13}"/>
              </a:ext>
            </a:extLst>
          </p:cNvPr>
          <p:cNvSpPr txBox="1"/>
          <p:nvPr/>
        </p:nvSpPr>
        <p:spPr>
          <a:xfrm>
            <a:off x="0" y="1884304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dirty="0">
                <a:solidFill>
                  <a:srgbClr val="A2948B"/>
                </a:solidFill>
                <a:latin typeface="Raleway" panose="020B0503030101060003" pitchFamily="34" charset="0"/>
              </a:rPr>
              <a:t>Mantelzorgmakelaar en cliëntondersteuner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D6FF1C22-93D9-3250-72A3-8A7D578C13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598237"/>
              </p:ext>
            </p:extLst>
          </p:nvPr>
        </p:nvGraphicFramePr>
        <p:xfrm>
          <a:off x="2062602" y="2481000"/>
          <a:ext cx="8066795" cy="3017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02795">
                  <a:extLst>
                    <a:ext uri="{9D8B030D-6E8A-4147-A177-3AD203B41FA5}">
                      <a16:colId xmlns:a16="http://schemas.microsoft.com/office/drawing/2014/main" val="351914238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9537899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>
                          <a:solidFill>
                            <a:schemeClr val="bg1"/>
                          </a:solidFill>
                          <a:effectLst/>
                        </a:rPr>
                        <a:t>Mantelzorgmakelaar</a:t>
                      </a:r>
                      <a:endParaRPr lang="nl-NL" sz="1800" i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A294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94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94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94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9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>
                          <a:solidFill>
                            <a:schemeClr val="bg1"/>
                          </a:solidFill>
                          <a:effectLst/>
                        </a:rPr>
                        <a:t>Cliëntondersteuner</a:t>
                      </a:r>
                      <a:endParaRPr lang="nl-NL" sz="1800" i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A294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94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94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94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9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8547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b="0" dirty="0">
                          <a:solidFill>
                            <a:srgbClr val="A2948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Richt zich primair op de mantelzorger</a:t>
                      </a:r>
                      <a:r>
                        <a:rPr lang="nl-NL" sz="1400" b="0" dirty="0">
                          <a:solidFill>
                            <a:srgbClr val="A2948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 voorkomen van overbelasting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NL" sz="1400" b="0" dirty="0">
                          <a:solidFill>
                            <a:srgbClr val="A2948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Ondersteuning bij alle regeltaken rond de zorg </a:t>
                      </a:r>
                      <a:r>
                        <a:rPr lang="nl-NL" sz="1400" b="0" dirty="0">
                          <a:solidFill>
                            <a:srgbClr val="A2948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mantelzorg zelf, maar ook over de combinatie met werk e.d.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b="0" dirty="0">
                          <a:solidFill>
                            <a:srgbClr val="A2948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Zorg, welzijn, wonen, inkomen, wet- en regelgeving en werk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b="0" dirty="0">
                          <a:solidFill>
                            <a:srgbClr val="A2948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Zakelijke dienstverlening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b="0" dirty="0">
                          <a:solidFill>
                            <a:srgbClr val="A2948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(Gedeeltelijke) vergoeding vaak mogelijk via aanvullende verzekering, werk of gemeente</a:t>
                      </a:r>
                      <a:endParaRPr lang="nl-NL" sz="1400" b="0" i="0" dirty="0">
                        <a:solidFill>
                          <a:srgbClr val="A2948B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  <a:sym typeface="Wingdings" pitchFamily="2" charset="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94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b="0" dirty="0">
                          <a:solidFill>
                            <a:srgbClr val="A2948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Richt zich primair op de zorgvrager</a:t>
                      </a:r>
                      <a:r>
                        <a:rPr lang="nl-NL" sz="1400" b="0" dirty="0">
                          <a:solidFill>
                            <a:srgbClr val="A2948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 ook mensen met een beperking of chronische aandoening moeten hun leven kunnen leiden volgens eigen wensen en toekomstbeelden.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b="0" dirty="0">
                          <a:solidFill>
                            <a:srgbClr val="A2948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Ondersteuning bij het aanvragen van indicaties, vinden van passende zorg en begeleiding, bemiddeling, PGB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b="0" dirty="0">
                          <a:solidFill>
                            <a:srgbClr val="A2948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Meer gericht op participatie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NL" sz="1400" b="0" dirty="0">
                          <a:solidFill>
                            <a:srgbClr val="A2948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Wettelijk recht op onafhankelijke cliëntondersteuning vanuit </a:t>
                      </a:r>
                      <a:r>
                        <a:rPr lang="nl-NL" sz="1400" b="0" dirty="0" err="1">
                          <a:solidFill>
                            <a:srgbClr val="A2948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Wmo</a:t>
                      </a:r>
                      <a:r>
                        <a:rPr lang="nl-NL" sz="1400" b="0" dirty="0">
                          <a:solidFill>
                            <a:srgbClr val="A2948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 en </a:t>
                      </a:r>
                      <a:r>
                        <a:rPr lang="nl-NL" sz="1400" b="0" dirty="0" err="1">
                          <a:solidFill>
                            <a:srgbClr val="A2948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Wlz</a:t>
                      </a:r>
                      <a:endParaRPr lang="nl-NL" sz="1400" b="0" dirty="0">
                        <a:solidFill>
                          <a:srgbClr val="A2948B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  <a:sym typeface="Wingdings" pitchFamily="2" charset="2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b="0" dirty="0">
                          <a:solidFill>
                            <a:srgbClr val="A2948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Kosteloos</a:t>
                      </a:r>
                      <a:endParaRPr lang="nl-NL" sz="1400" b="0" i="0" dirty="0">
                        <a:solidFill>
                          <a:srgbClr val="A2948B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  <a:sym typeface="Wingdings" pitchFamily="2" charset="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94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5905849"/>
                  </a:ext>
                </a:extLst>
              </a:tr>
            </a:tbl>
          </a:graphicData>
        </a:graphic>
      </p:graphicFrame>
      <p:sp>
        <p:nvSpPr>
          <p:cNvPr id="3" name="Tekstvak 2">
            <a:extLst>
              <a:ext uri="{FF2B5EF4-FFF2-40B4-BE49-F238E27FC236}">
                <a16:creationId xmlns:a16="http://schemas.microsoft.com/office/drawing/2014/main" id="{371A2E29-A475-C2A7-5ADA-E211877E07EF}"/>
              </a:ext>
            </a:extLst>
          </p:cNvPr>
          <p:cNvSpPr txBox="1"/>
          <p:nvPr/>
        </p:nvSpPr>
        <p:spPr>
          <a:xfrm>
            <a:off x="1963803" y="5528286"/>
            <a:ext cx="84675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b="1" dirty="0">
                <a:solidFill>
                  <a:srgbClr val="9BB9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Voor beiden geldt: mantelzorger en zorgvrager houden altijd zelf de regie</a:t>
            </a:r>
          </a:p>
        </p:txBody>
      </p:sp>
    </p:spTree>
    <p:extLst>
      <p:ext uri="{BB962C8B-B14F-4D97-AF65-F5344CB8AC3E}">
        <p14:creationId xmlns:p14="http://schemas.microsoft.com/office/powerpoint/2010/main" val="1210879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C2AE92-0631-0E2B-9817-8CB3B46B92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96C6FB63-0A45-CA69-9AB2-BB84DDAB97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7ED7EC69-146E-6A48-31D9-D04AE3D67B95}"/>
              </a:ext>
            </a:extLst>
          </p:cNvPr>
          <p:cNvSpPr txBox="1"/>
          <p:nvPr/>
        </p:nvSpPr>
        <p:spPr>
          <a:xfrm>
            <a:off x="0" y="1056776"/>
            <a:ext cx="12192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500" dirty="0">
                <a:solidFill>
                  <a:srgbClr val="9BB926"/>
                </a:solidFill>
                <a:latin typeface="Segoe Script" panose="030B0504020000000003" pitchFamily="66" charset="0"/>
              </a:rPr>
              <a:t>Ondersteuning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DA26332E-4681-276E-FCEF-AEDF72DF17CC}"/>
              </a:ext>
            </a:extLst>
          </p:cNvPr>
          <p:cNvSpPr txBox="1"/>
          <p:nvPr/>
        </p:nvSpPr>
        <p:spPr>
          <a:xfrm>
            <a:off x="0" y="1884304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dirty="0">
                <a:solidFill>
                  <a:srgbClr val="A2948B"/>
                </a:solidFill>
                <a:latin typeface="Raleway" panose="020B0503030101060003" pitchFamily="34" charset="0"/>
              </a:rPr>
              <a:t>Voor beiden geldt: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B4464CBE-3258-CEC2-9C60-DC80DE50D96A}"/>
              </a:ext>
            </a:extLst>
          </p:cNvPr>
          <p:cNvSpPr txBox="1"/>
          <p:nvPr/>
        </p:nvSpPr>
        <p:spPr>
          <a:xfrm>
            <a:off x="2286000" y="2866515"/>
            <a:ext cx="79356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937C7C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Goed op de hoogte van de actuele wet- en regelgeving rondom de zorg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937C7C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Kennis van de sociale kaart </a:t>
            </a:r>
            <a:r>
              <a:rPr lang="nl-NL" dirty="0">
                <a:solidFill>
                  <a:srgbClr val="937C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nl-NL" b="0" i="0" dirty="0">
                <a:solidFill>
                  <a:srgbClr val="937C7C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informatie over voorzieningen en zorgaanbieders)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937C7C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Goed luisterend oor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937C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Ondersteuningsvraag van cliënt (mantelzorger of zorgvrager is leidend)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937C7C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Oplossingsgericht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937C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Trajecten met een “kop en een staart”</a:t>
            </a:r>
            <a:endParaRPr lang="nl-NL" b="0" i="0" dirty="0">
              <a:solidFill>
                <a:srgbClr val="A2948B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srgbClr val="A294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737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9BEAD0C8-77BD-45F5-8DE5-A7A59FF14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8919"/>
            <a:ext cx="12192000" cy="6858000"/>
          </a:xfrm>
          <a:prstGeom prst="rect">
            <a:avLst/>
          </a:prstGeom>
        </p:spPr>
      </p:pic>
      <p:pic>
        <p:nvPicPr>
          <p:cNvPr id="5" name="Afbeelding 4" descr="Afbeelding met schermopname, tekst, geel, diagram&#10;&#10;Automatisch gegenereerde beschrijving">
            <a:extLst>
              <a:ext uri="{FF2B5EF4-FFF2-40B4-BE49-F238E27FC236}">
                <a16:creationId xmlns:a16="http://schemas.microsoft.com/office/drawing/2014/main" id="{8E5672E8-C1FC-E138-3A95-96A58FBF58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551931"/>
            <a:ext cx="7772400" cy="4371975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DB03BB16-A576-A300-9BAE-7814A1D72CE1}"/>
              </a:ext>
            </a:extLst>
          </p:cNvPr>
          <p:cNvSpPr txBox="1"/>
          <p:nvPr/>
        </p:nvSpPr>
        <p:spPr>
          <a:xfrm>
            <a:off x="2120930" y="6046680"/>
            <a:ext cx="6097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filmpje mantelzorgmakelaar</a:t>
            </a:r>
            <a:endParaRPr lang="nl-N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028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547193-69FB-107D-EBA9-195A3D6A98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C383C90A-A317-B5E4-F0B5-EB1E239FE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6CC1EB2-7AC7-5328-9B29-8B5D6A5F0A93}"/>
              </a:ext>
            </a:extLst>
          </p:cNvPr>
          <p:cNvSpPr txBox="1"/>
          <p:nvPr/>
        </p:nvSpPr>
        <p:spPr>
          <a:xfrm>
            <a:off x="0" y="1056776"/>
            <a:ext cx="12192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500" dirty="0">
                <a:solidFill>
                  <a:srgbClr val="9BB926"/>
                </a:solidFill>
                <a:latin typeface="Segoe Script" panose="030B0504020000000003" pitchFamily="66" charset="0"/>
              </a:rPr>
              <a:t>Co in zorg voor Stad en Ommeland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B583C628-8AE5-4F91-37F0-42EB7392A945}"/>
              </a:ext>
            </a:extLst>
          </p:cNvPr>
          <p:cNvSpPr txBox="1"/>
          <p:nvPr/>
        </p:nvSpPr>
        <p:spPr>
          <a:xfrm>
            <a:off x="0" y="1884304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dirty="0">
                <a:solidFill>
                  <a:srgbClr val="A2948B"/>
                </a:solidFill>
                <a:latin typeface="Raleway" panose="020B0503030101060003" pitchFamily="34" charset="0"/>
              </a:rPr>
              <a:t>Hoe werk ik?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335BEBD-C0EB-F23C-5BCB-3623424CFD42}"/>
              </a:ext>
            </a:extLst>
          </p:cNvPr>
          <p:cNvSpPr txBox="1"/>
          <p:nvPr/>
        </p:nvSpPr>
        <p:spPr>
          <a:xfrm>
            <a:off x="5528972" y="2469321"/>
            <a:ext cx="54864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A2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Ik sta naast mensen en denk met hen mee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A2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Persoonlijk</a:t>
            </a:r>
            <a:r>
              <a:rPr lang="nl-NL" dirty="0">
                <a:solidFill>
                  <a:srgbClr val="A2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: van begin tot eind dezelfde persoon</a:t>
            </a:r>
            <a:endParaRPr lang="nl-NL" dirty="0">
              <a:solidFill>
                <a:srgbClr val="A2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A2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Korte lijnen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A2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Proactief betrokken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A2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Geen wachtlijsten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A2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Onafhankelijk: ik sta los van zorgorganisaties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A2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Flexibel inzetbaar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A2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Indien gewenst/noodzakelijk: afstemming/overname met/door collega</a:t>
            </a:r>
          </a:p>
        </p:txBody>
      </p:sp>
      <p:pic>
        <p:nvPicPr>
          <p:cNvPr id="2" name="Afbeelding 1" descr="Afbeelding met buitenshuis, hemel, gras, boom&#10;&#10;Automatisch gegenereerde beschrijving">
            <a:extLst>
              <a:ext uri="{FF2B5EF4-FFF2-40B4-BE49-F238E27FC236}">
                <a16:creationId xmlns:a16="http://schemas.microsoft.com/office/drawing/2014/main" id="{B4948716-598A-80D2-5832-6475F8271D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6" t="9030" r="38654" b="14545"/>
          <a:stretch/>
        </p:blipFill>
        <p:spPr>
          <a:xfrm>
            <a:off x="784486" y="2438302"/>
            <a:ext cx="3960000" cy="39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97418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158601-603A-665E-1333-F3F85E9E6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9DBC240E-A240-9E7B-748E-F49C217018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B902945D-E0FF-B8EF-645E-FF703FC0B1B6}"/>
              </a:ext>
            </a:extLst>
          </p:cNvPr>
          <p:cNvSpPr txBox="1"/>
          <p:nvPr/>
        </p:nvSpPr>
        <p:spPr>
          <a:xfrm>
            <a:off x="0" y="1056776"/>
            <a:ext cx="12192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500" dirty="0">
                <a:solidFill>
                  <a:srgbClr val="9BB926"/>
                </a:solidFill>
                <a:latin typeface="Segoe Script" panose="030B0504020000000003" pitchFamily="66" charset="0"/>
              </a:rPr>
              <a:t>Ondersteuning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09ADBE49-A316-B803-D104-B0491F435084}"/>
              </a:ext>
            </a:extLst>
          </p:cNvPr>
          <p:cNvSpPr txBox="1"/>
          <p:nvPr/>
        </p:nvSpPr>
        <p:spPr>
          <a:xfrm>
            <a:off x="0" y="1884304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dirty="0">
                <a:solidFill>
                  <a:srgbClr val="A2948B"/>
                </a:solidFill>
                <a:latin typeface="Raleway" panose="020B0503030101060003" pitchFamily="34" charset="0"/>
              </a:rPr>
              <a:t>Wat kan ik voor je doen?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9D2A347F-7791-9332-315F-ABC51348B7BF}"/>
              </a:ext>
            </a:extLst>
          </p:cNvPr>
          <p:cNvSpPr txBox="1"/>
          <p:nvPr/>
        </p:nvSpPr>
        <p:spPr>
          <a:xfrm>
            <a:off x="2273474" y="2481000"/>
            <a:ext cx="79356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A2948B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Informeren en meedenken in het maken van de juiste keuzes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A2948B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Ondersteuning bij (her) indicaties en (her) beschikkingen</a:t>
            </a:r>
            <a:endParaRPr lang="nl-NL" b="0" i="0" dirty="0">
              <a:solidFill>
                <a:srgbClr val="A2948B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A2948B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Passende zorg, begeleiding en ondersteuning zoeken (bv. woonplek, dagbesteding, individuele begeleiding of respijtzorg)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A2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Contacten leggen met zorgaanbieders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A2948B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Contacten leggen met instanties zoals CAK, CIZ, zorgkantoor en SVB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A2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Keukentafelgesprek voorbereiden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A2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Voorzieningen en hulpmiddelen aanvragen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A2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Eigen bijdragen berekenen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A2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Financiële regelingen onderzoeken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A2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Ondersteunen bij het afstemmen van zorg en werk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A2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PGB-aanvraag begeleiden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b="0" i="0" dirty="0">
              <a:solidFill>
                <a:srgbClr val="A2948B"/>
              </a:solidFill>
              <a:effectLst/>
              <a:latin typeface="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srgbClr val="A2948B"/>
              </a:solidFill>
              <a:latin typeface="Open Sans" panose="020B0606030504020204" pitchFamily="34" charset="0"/>
            </a:endParaRPr>
          </a:p>
          <a:p>
            <a:endParaRPr lang="nl-NL" b="0" i="0" dirty="0">
              <a:solidFill>
                <a:srgbClr val="A2948B"/>
              </a:solidFill>
              <a:effectLst/>
              <a:latin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srgbClr val="A294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815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2764BF-1361-F97D-BD37-C837BC46A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A9206D06-952F-CE4D-90C6-3A62D32281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37712CD5-51F4-276D-AFF3-72E0EDCD947D}"/>
              </a:ext>
            </a:extLst>
          </p:cNvPr>
          <p:cNvSpPr txBox="1"/>
          <p:nvPr/>
        </p:nvSpPr>
        <p:spPr>
          <a:xfrm>
            <a:off x="0" y="1056776"/>
            <a:ext cx="12192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500" dirty="0">
                <a:solidFill>
                  <a:srgbClr val="9BB926"/>
                </a:solidFill>
                <a:latin typeface="Segoe Script" panose="030B0504020000000003" pitchFamily="66" charset="0"/>
              </a:rPr>
              <a:t>Ondersteuning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C9F5D67B-3B00-7E6C-D249-A30460F5C364}"/>
              </a:ext>
            </a:extLst>
          </p:cNvPr>
          <p:cNvSpPr txBox="1"/>
          <p:nvPr/>
        </p:nvSpPr>
        <p:spPr>
          <a:xfrm>
            <a:off x="0" y="1884304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dirty="0">
                <a:solidFill>
                  <a:srgbClr val="A2948B"/>
                </a:solidFill>
                <a:latin typeface="Raleway" panose="020B0503030101060003" pitchFamily="34" charset="0"/>
              </a:rPr>
              <a:t>Wat kan ik voor nog meer voor je doen?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641BFB6E-C101-06B8-91A4-C8ED15CC8E87}"/>
              </a:ext>
            </a:extLst>
          </p:cNvPr>
          <p:cNvSpPr txBox="1"/>
          <p:nvPr/>
        </p:nvSpPr>
        <p:spPr>
          <a:xfrm>
            <a:off x="5862180" y="2481000"/>
            <a:ext cx="51857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A2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Versterken en verbinden informele en formele netwerken</a:t>
            </a:r>
            <a:endParaRPr lang="nl-NL" b="0" dirty="0">
              <a:solidFill>
                <a:srgbClr val="A2948B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A2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Bijdragen aan herstel van vertrouwensrelaties</a:t>
            </a:r>
            <a:endParaRPr lang="nl-NL" b="0" dirty="0">
              <a:solidFill>
                <a:srgbClr val="A2948B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A2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Bemiddeling indien hulp of zorg niet naar verwachting of volgens afspraken wordt geleverd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0" dirty="0">
                <a:solidFill>
                  <a:srgbClr val="A2948B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Ondersteuning bij klachten, geschillen, bezwaar en beroep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srgbClr val="A2948B"/>
              </a:solidFill>
              <a:latin typeface="Open Sans" panose="020B0606030504020204" pitchFamily="34" charset="0"/>
            </a:endParaRPr>
          </a:p>
          <a:p>
            <a:endParaRPr lang="nl-NL" b="0" i="0" dirty="0">
              <a:solidFill>
                <a:srgbClr val="A2948B"/>
              </a:solidFill>
              <a:effectLst/>
              <a:latin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srgbClr val="A2948B"/>
              </a:solidFill>
            </a:endParaRPr>
          </a:p>
        </p:txBody>
      </p:sp>
      <p:pic>
        <p:nvPicPr>
          <p:cNvPr id="7" name="Afbeelding 6" descr="Afbeelding met Menselijk gezicht, persoon, kleding, glimlach&#10;&#10;Automatisch gegenereerde beschrijving">
            <a:extLst>
              <a:ext uri="{FF2B5EF4-FFF2-40B4-BE49-F238E27FC236}">
                <a16:creationId xmlns:a16="http://schemas.microsoft.com/office/drawing/2014/main" id="{4AE26E25-D70F-3A79-EA24-AEE71A4CE0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361" y="10196250"/>
            <a:ext cx="3737606" cy="3737606"/>
          </a:xfrm>
          <a:prstGeom prst="rect">
            <a:avLst/>
          </a:prstGeom>
        </p:spPr>
      </p:pic>
      <p:pic>
        <p:nvPicPr>
          <p:cNvPr id="3" name="Afbeelding 2" descr="Afbeelding met kleding, schoeisel, persoon, tekening&#10;&#10;Automatisch gegenereerde beschrijving">
            <a:extLst>
              <a:ext uri="{FF2B5EF4-FFF2-40B4-BE49-F238E27FC236}">
                <a16:creationId xmlns:a16="http://schemas.microsoft.com/office/drawing/2014/main" id="{55370F5A-894A-C702-CC9F-559B1BBD0C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587" y="9848956"/>
            <a:ext cx="3898900" cy="2425700"/>
          </a:xfrm>
          <a:prstGeom prst="rect">
            <a:avLst/>
          </a:prstGeom>
        </p:spPr>
      </p:pic>
      <p:pic>
        <p:nvPicPr>
          <p:cNvPr id="4" name="Afbeelding 3" descr="Afbeelding met speelgoed&#10;&#10;Automatisch gegenereerde beschrijving">
            <a:extLst>
              <a:ext uri="{FF2B5EF4-FFF2-40B4-BE49-F238E27FC236}">
                <a16:creationId xmlns:a16="http://schemas.microsoft.com/office/drawing/2014/main" id="{CC6B4127-20CD-4245-9299-6921A9EA0D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54" y="2608537"/>
            <a:ext cx="4585744" cy="34415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886124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ienke te Velde Powerpoint sjabloon" id="{CC831F7F-E8A0-B84A-A7E2-3DA79210951D}" vid="{CA8A3964-AC32-1944-AFDF-6D807C9D3163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Kantoorthema</Template>
  <TotalTime>1663</TotalTime>
  <Words>684</Words>
  <Application>Microsoft Office PowerPoint</Application>
  <PresentationFormat>Breedbeeld</PresentationFormat>
  <Paragraphs>104</Paragraphs>
  <Slides>14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22" baseType="lpstr">
      <vt:lpstr>Aptos</vt:lpstr>
      <vt:lpstr>Arial</vt:lpstr>
      <vt:lpstr>Calibri</vt:lpstr>
      <vt:lpstr>Calibri Light</vt:lpstr>
      <vt:lpstr>Open Sans</vt:lpstr>
      <vt:lpstr>Raleway</vt:lpstr>
      <vt:lpstr>Segoe Script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Nienke te Velde</dc:creator>
  <cp:lastModifiedBy>Thea de Haan</cp:lastModifiedBy>
  <cp:revision>22</cp:revision>
  <cp:lastPrinted>2024-09-10T15:47:18Z</cp:lastPrinted>
  <dcterms:created xsi:type="dcterms:W3CDTF">2024-02-04T09:18:05Z</dcterms:created>
  <dcterms:modified xsi:type="dcterms:W3CDTF">2024-09-10T15:47:24Z</dcterms:modified>
</cp:coreProperties>
</file>