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ID6ePZIeQzP4OKE+H7XV3WDzL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154273"/>
                </a:solidFill>
                <a:highlight>
                  <a:srgbClr val="FFFFFF"/>
                </a:highlight>
              </a:rPr>
              <a:t> Een scootmobiel is geïndiceerd voor die mensen, die een uiterst beperkte mobiliteit hebben. Om voor een scootmobiel in aanmerking te komen, moet er sprake zijn van een loopbeperking van langdurige aard, waarbij de cliënt – met de gebruikelijke loophulpmiddelen – in redelijkheid niet in staat is zelfstandig een afstand van meer dan 100 meter aan een stuk te voet te overbruggen. Hierbij wordt aangesloten bij de beoordeling die plaatsvindt in het kader van een aanvraag voor een gehandicaptenparkeerkaart op basis van de Regeling gehandicaptenparkeerkaart.</a:t>
            </a:r>
            <a:endParaRPr>
              <a:solidFill>
                <a:srgbClr val="154273"/>
              </a:solidFill>
              <a:highlight>
                <a:srgbClr val="FFFFFF"/>
              </a:highlight>
            </a:endParaRPr>
          </a:p>
          <a:p>
            <a:pPr indent="0" lvl="0" marL="0" rtl="0" algn="l">
              <a:spcBef>
                <a:spcPts val="0"/>
              </a:spcBef>
              <a:spcAft>
                <a:spcPts val="0"/>
              </a:spcAft>
              <a:buNone/>
            </a:pPr>
            <a:r>
              <a:rPr i="1" lang="en-US">
                <a:solidFill>
                  <a:srgbClr val="154273"/>
                </a:solidFill>
                <a:highlight>
                  <a:srgbClr val="FFFFFF"/>
                </a:highlight>
              </a:rPr>
              <a:t>b. Voldoende rijvaardigheid</a:t>
            </a:r>
            <a:endParaRPr>
              <a:solidFill>
                <a:srgbClr val="154273"/>
              </a:solidFill>
              <a:highlight>
                <a:srgbClr val="FFFFFF"/>
              </a:highlight>
            </a:endParaRPr>
          </a:p>
          <a:p>
            <a:pPr indent="0" lvl="0" marL="0" rtl="0" algn="l">
              <a:spcBef>
                <a:spcPts val="0"/>
              </a:spcBef>
              <a:spcAft>
                <a:spcPts val="0"/>
              </a:spcAft>
              <a:buNone/>
            </a:pPr>
            <a:r>
              <a:rPr lang="en-US">
                <a:solidFill>
                  <a:srgbClr val="154273"/>
                </a:solidFill>
                <a:highlight>
                  <a:srgbClr val="FFFFFF"/>
                </a:highlight>
              </a:rPr>
              <a:t>Om een scootmobiel te kunnen rijden is het van belang dat de gebruiker voldoende arm-/ handfunctie en rompbalans heeft om een scootmobiel te bedienen en het stuur te hanteren. Verder moet cliënt veilig en zelfstandig aan het verkeer kunnen deelnemen met zijn scootmobiel. Factoren die daarbij een rol spelen zijn: verkeersinzicht, kennis van de regels, gedrag, geduld, concentratievermogen, oriëntatie vermogen, intelligentie, angst of juist overmoed, gezichtsvermogen, gehoor, reactievermogen, etc.. In de praktijk wordt door de Wmo-consulent beoordeeld of een cliënt op een verantwoorde wijze met een scootmobiel kan deelnemen aan het verkeer. De mate van rijvaardigheid en leerbaarheid van de cliënt zal mede afhankelijk zijn van het feit of hij kort daarvoor zelf nog actief deelnam aan het verkeer.</a:t>
            </a:r>
            <a:endParaRPr>
              <a:solidFill>
                <a:srgbClr val="154273"/>
              </a:solidFill>
              <a:highlight>
                <a:srgbClr val="FFFFFF"/>
              </a:highlight>
            </a:endParaRPr>
          </a:p>
          <a:p>
            <a:pPr indent="0" lvl="0" marL="0" rtl="0" algn="l">
              <a:spcBef>
                <a:spcPts val="0"/>
              </a:spcBef>
              <a:spcAft>
                <a:spcPts val="0"/>
              </a:spcAft>
              <a:buNone/>
            </a:pPr>
            <a:r>
              <a:rPr lang="en-US">
                <a:solidFill>
                  <a:srgbClr val="154273"/>
                </a:solidFill>
                <a:highlight>
                  <a:srgbClr val="FFFFFF"/>
                </a:highlight>
              </a:rPr>
              <a:t>Evt. Rijles door een ergotherapeut. Ook training door veilig verkeer nederland.</a:t>
            </a:r>
            <a:endParaRPr>
              <a:solidFill>
                <a:srgbClr val="154273"/>
              </a:solidFill>
              <a:highlight>
                <a:srgbClr val="FFFFFF"/>
              </a:highlight>
            </a:endParaRPr>
          </a:p>
          <a:p>
            <a:pPr indent="0" lvl="0" marL="0" rtl="0" algn="l">
              <a:spcBef>
                <a:spcPts val="0"/>
              </a:spcBef>
              <a:spcAft>
                <a:spcPts val="0"/>
              </a:spcAft>
              <a:buNone/>
            </a:pPr>
            <a:r>
              <a:rPr lang="en-US">
                <a:solidFill>
                  <a:srgbClr val="154273"/>
                </a:solidFill>
                <a:highlight>
                  <a:srgbClr val="FFFFFF"/>
                </a:highlight>
              </a:rPr>
              <a:t>Bij twijfel over de rijvaardigheid wordt er geen scootmobiel verstrekt aan de betreffende cliënt, omdat dit voor hem dan geen passende voorziening is. Samen met de cliënt wordt er dan gekeken naar een andere oplossing voor het verplaatsingsprobleem.</a:t>
            </a:r>
            <a:endParaRPr>
              <a:solidFill>
                <a:srgbClr val="154273"/>
              </a:solidFill>
              <a:highlight>
                <a:srgbClr val="FFFFFF"/>
              </a:highlight>
            </a:endParaRPr>
          </a:p>
          <a:p>
            <a:pPr indent="0" lvl="0" marL="0" rtl="0" algn="l">
              <a:spcBef>
                <a:spcPts val="0"/>
              </a:spcBef>
              <a:spcAft>
                <a:spcPts val="0"/>
              </a:spcAft>
              <a:buNone/>
            </a:pPr>
            <a:r>
              <a:rPr i="1" lang="en-US">
                <a:solidFill>
                  <a:srgbClr val="154273"/>
                </a:solidFill>
                <a:highlight>
                  <a:srgbClr val="FFFFFF"/>
                </a:highlight>
              </a:rPr>
              <a:t>c.</a:t>
            </a:r>
            <a:r>
              <a:rPr lang="en-US">
                <a:solidFill>
                  <a:srgbClr val="154273"/>
                </a:solidFill>
                <a:highlight>
                  <a:srgbClr val="FFFFFF"/>
                </a:highlight>
              </a:rPr>
              <a:t> </a:t>
            </a:r>
            <a:r>
              <a:rPr i="1" lang="en-US">
                <a:solidFill>
                  <a:srgbClr val="154273"/>
                </a:solidFill>
                <a:highlight>
                  <a:srgbClr val="FFFFFF"/>
                </a:highlight>
              </a:rPr>
              <a:t>Adequate stalling</a:t>
            </a:r>
            <a:endParaRPr>
              <a:solidFill>
                <a:srgbClr val="154273"/>
              </a:solidFill>
              <a:highlight>
                <a:srgbClr val="FFFFFF"/>
              </a:highlight>
            </a:endParaRPr>
          </a:p>
          <a:p>
            <a:pPr indent="0" lvl="0" marL="0" rtl="0" algn="l">
              <a:spcBef>
                <a:spcPts val="0"/>
              </a:spcBef>
              <a:spcAft>
                <a:spcPts val="0"/>
              </a:spcAft>
              <a:buNone/>
            </a:pPr>
            <a:r>
              <a:rPr lang="en-US">
                <a:solidFill>
                  <a:srgbClr val="154273"/>
                </a:solidFill>
                <a:highlight>
                  <a:srgbClr val="FFFFFF"/>
                </a:highlight>
              </a:rPr>
              <a:t>Een scootmobiel wordt alleen verstrekt als er een adequate stalling aanwezig is of gerealiseerd wordt. Meestal is er een stallingsruimte/berging aanwezig bij een woning. Daarom is de cliënt zelf verantwoordelijk voor de stalling van de scootmobiel. In bijzondere gevallen waarin de cliënt niet beschikt over een stalling en deze ook niet elf kan realiseren, kan het college genoodzaakt zijn zorg te dragen voor de realisatie van een stalling voor de scootmobiel.</a:t>
            </a:r>
            <a:endParaRPr/>
          </a:p>
          <a:p>
            <a:pPr indent="0" lvl="0" marL="0" rtl="0" algn="l">
              <a:spcBef>
                <a:spcPts val="0"/>
              </a:spcBef>
              <a:spcAft>
                <a:spcPts val="0"/>
              </a:spcAft>
              <a:buNone/>
            </a:pPr>
            <a:r>
              <a:t/>
            </a:r>
            <a:endParaRPr>
              <a:solidFill>
                <a:srgbClr val="154273"/>
              </a:solidFill>
              <a:highlight>
                <a:srgbClr val="FFFFFF"/>
              </a:highlight>
            </a:endParaRPr>
          </a:p>
          <a:p>
            <a:pPr indent="0" lvl="0" marL="0" rtl="0" algn="l">
              <a:spcBef>
                <a:spcPts val="0"/>
              </a:spcBef>
              <a:spcAft>
                <a:spcPts val="0"/>
              </a:spcAft>
              <a:buNone/>
            </a:pPr>
            <a:r>
              <a:t/>
            </a:r>
            <a:endParaRPr/>
          </a:p>
        </p:txBody>
      </p:sp>
      <p:sp>
        <p:nvSpPr>
          <p:cNvPr id="183" name="Google Shape;1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333333"/>
                </a:solidFill>
                <a:highlight>
                  <a:srgbClr val="FFFFFF"/>
                </a:highlight>
              </a:rPr>
              <a:t>De keuze voor een driewielfiets hangt af van je persoonlijke situatie en wensen. Denk aan waar je de fiets vooral voor gaat gebruiken, hoeveel ondersteuning je nodig hebt en hoe belangrijk het gewicht of de opvouwbaarheid voor jou is. Onze tips:</a:t>
            </a:r>
            <a:endParaRPr>
              <a:solidFill>
                <a:srgbClr val="333333"/>
              </a:solidFill>
              <a:highlight>
                <a:srgbClr val="FFFFFF"/>
              </a:highlight>
            </a:endParaRPr>
          </a:p>
          <a:p>
            <a:pPr indent="-285750" lvl="0" marL="285750" rtl="0" algn="l">
              <a:spcBef>
                <a:spcPts val="0"/>
              </a:spcBef>
              <a:spcAft>
                <a:spcPts val="0"/>
              </a:spcAft>
              <a:buClr>
                <a:srgbClr val="333333"/>
              </a:buClr>
              <a:buSzPts val="1200"/>
              <a:buFont typeface="Noto Sans Symbols"/>
              <a:buChar char="●"/>
            </a:pPr>
            <a:r>
              <a:rPr b="1" lang="en-US">
                <a:solidFill>
                  <a:srgbClr val="333333"/>
                </a:solidFill>
                <a:highlight>
                  <a:srgbClr val="FFFFFF"/>
                </a:highlight>
              </a:rPr>
              <a:t>Stabiliteit en comfort:</a:t>
            </a:r>
            <a:r>
              <a:rPr lang="en-US">
                <a:solidFill>
                  <a:srgbClr val="333333"/>
                </a:solidFill>
                <a:highlight>
                  <a:srgbClr val="FFFFFF"/>
                </a:highlight>
              </a:rPr>
              <a:t> Driewielfietsen bieden uitstekende stabiliteit en comfort, vooral met elektrische ondersteuning.</a:t>
            </a:r>
            <a:endParaRPr>
              <a:solidFill>
                <a:srgbClr val="333333"/>
              </a:solidFill>
              <a:highlight>
                <a:srgbClr val="FFFFFF"/>
              </a:highlight>
            </a:endParaRPr>
          </a:p>
          <a:p>
            <a:pPr indent="-285750" lvl="0" marL="285750" rtl="0" algn="l">
              <a:spcBef>
                <a:spcPts val="0"/>
              </a:spcBef>
              <a:spcAft>
                <a:spcPts val="0"/>
              </a:spcAft>
              <a:buClr>
                <a:srgbClr val="333333"/>
              </a:buClr>
              <a:buSzPts val="1200"/>
              <a:buFont typeface="Noto Sans Symbols"/>
              <a:buChar char="●"/>
            </a:pPr>
            <a:r>
              <a:rPr b="1" lang="en-US">
                <a:solidFill>
                  <a:srgbClr val="333333"/>
                </a:solidFill>
                <a:highlight>
                  <a:srgbClr val="FFFFFF"/>
                </a:highlight>
              </a:rPr>
              <a:t>Gebruiksgemak:</a:t>
            </a:r>
            <a:r>
              <a:rPr lang="en-US">
                <a:solidFill>
                  <a:srgbClr val="333333"/>
                </a:solidFill>
                <a:highlight>
                  <a:srgbClr val="FFFFFF"/>
                </a:highlight>
              </a:rPr>
              <a:t> Houd rekening met de grootte van de fiets en de mogelijkheid om hem te vervoeren of op te bergen.</a:t>
            </a:r>
            <a:endParaRPr>
              <a:solidFill>
                <a:srgbClr val="333333"/>
              </a:solidFill>
              <a:highlight>
                <a:srgbClr val="FFFFFF"/>
              </a:highlight>
            </a:endParaRPr>
          </a:p>
          <a:p>
            <a:pPr indent="0" lvl="0" marL="0" rtl="0" algn="l">
              <a:spcBef>
                <a:spcPts val="0"/>
              </a:spcBef>
              <a:spcAft>
                <a:spcPts val="0"/>
              </a:spcAft>
              <a:buNone/>
            </a:pPr>
            <a:r>
              <a:t/>
            </a:r>
            <a:endParaRPr/>
          </a:p>
        </p:txBody>
      </p:sp>
      <p:sp>
        <p:nvSpPr>
          <p:cNvPr id="195" name="Google Shape;19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highlight>
                  <a:srgbClr val="FFFFFF"/>
                </a:highlight>
              </a:rPr>
              <a:t>Wat Parkinson voor invloed op het rijden kan hebben:</a:t>
            </a:r>
            <a:endParaRPr>
              <a:highlight>
                <a:srgbClr val="FFFFFF"/>
              </a:highlight>
            </a:endParaRPr>
          </a:p>
          <a:p>
            <a:pPr indent="0" lvl="0" marL="0" rtl="0" algn="l">
              <a:spcBef>
                <a:spcPts val="0"/>
              </a:spcBef>
              <a:spcAft>
                <a:spcPts val="0"/>
              </a:spcAft>
              <a:buNone/>
            </a:pPr>
            <a:r>
              <a:rPr lang="en-US">
                <a:highlight>
                  <a:srgbClr val="FFFFFF"/>
                </a:highlight>
              </a:rPr>
              <a:t>Bij Parkinson vermindert je reactie vermogen, je ruimtelijke oriëntatie, bijvoorbeeld bij het nemen van een bocht.</a:t>
            </a:r>
            <a:endParaRPr>
              <a:highlight>
                <a:srgbClr val="FFFFFF"/>
              </a:highlight>
            </a:endParaRPr>
          </a:p>
          <a:p>
            <a:pPr indent="0" lvl="0" marL="0" rtl="0" algn="l">
              <a:spcBef>
                <a:spcPts val="0"/>
              </a:spcBef>
              <a:spcAft>
                <a:spcPts val="0"/>
              </a:spcAft>
              <a:buNone/>
            </a:pPr>
            <a:r>
              <a:rPr lang="en-US">
                <a:highlight>
                  <a:srgbClr val="FFFFFF"/>
                </a:highlight>
              </a:rPr>
              <a:t>Wat motorisch gezien invloed heeft op het rijden is: freezing en tremoren.</a:t>
            </a:r>
            <a:endParaRPr>
              <a:highlight>
                <a:srgbClr val="FFFFFF"/>
              </a:highlight>
            </a:endParaRPr>
          </a:p>
          <a:p>
            <a:pPr indent="0" lvl="0" marL="0" rtl="0" algn="l">
              <a:spcBef>
                <a:spcPts val="0"/>
              </a:spcBef>
              <a:spcAft>
                <a:spcPts val="0"/>
              </a:spcAft>
              <a:buNone/>
            </a:pPr>
            <a:r>
              <a:rPr lang="en-US">
                <a:highlight>
                  <a:srgbClr val="FFFFFF"/>
                </a:highlight>
              </a:rPr>
              <a:t>Wat cognitief vaak invloed heeft is het moeten maken van dubbele taken. Dit lukt vaak minder makkelijk bij mensen met Parkinson.</a:t>
            </a:r>
            <a:endParaRPr>
              <a:highlight>
                <a:srgbClr val="FFFFFF"/>
              </a:highlight>
            </a:endParaRPr>
          </a:p>
          <a:p>
            <a:pPr indent="0" lvl="0" marL="0" rtl="0" algn="l">
              <a:spcBef>
                <a:spcPts val="0"/>
              </a:spcBef>
              <a:spcAft>
                <a:spcPts val="0"/>
              </a:spcAft>
              <a:buNone/>
            </a:pPr>
            <a:r>
              <a:rPr lang="en-US">
                <a:highlight>
                  <a:srgbClr val="FFFFFF"/>
                </a:highlight>
              </a:rPr>
              <a:t>Ook is het oordeel van iemand met Parkinson soms minder realistisch, dus als een partner of iemand anders aangeeft dat het niet meer veilig is, probeer dit dan te accepteren.</a:t>
            </a:r>
            <a:endParaRPr>
              <a:highlight>
                <a:srgbClr val="FFFFFF"/>
              </a:highlight>
            </a:endParaRPr>
          </a:p>
          <a:p>
            <a:pPr indent="0" lvl="0" marL="0" rtl="0" algn="l">
              <a:spcBef>
                <a:spcPts val="0"/>
              </a:spcBef>
              <a:spcAft>
                <a:spcPts val="0"/>
              </a:spcAft>
              <a:buNone/>
            </a:pPr>
            <a:r>
              <a:rPr lang="en-US">
                <a:highlight>
                  <a:srgbClr val="FFFFFF"/>
                </a:highlight>
              </a:rPr>
              <a:t>Professor UC heeft veel onderzoek gedaan naar Parkinson en rijden.</a:t>
            </a:r>
            <a:endParaRPr>
              <a:highlight>
                <a:srgbClr val="FFFFFF"/>
              </a:highlight>
            </a:endParaRPr>
          </a:p>
          <a:p>
            <a:pPr indent="0" lvl="0" marL="0" rtl="0" algn="l">
              <a:spcBef>
                <a:spcPts val="0"/>
              </a:spcBef>
              <a:spcAft>
                <a:spcPts val="0"/>
              </a:spcAft>
              <a:buNone/>
            </a:pPr>
            <a:r>
              <a:rPr lang="en-US">
                <a:highlight>
                  <a:srgbClr val="FFFFFF"/>
                </a:highlight>
              </a:rPr>
              <a:t>Hij vindt dat mensen jaarlijks gescreend moeten worden als het gaat om auto rijden.</a:t>
            </a:r>
            <a:endParaRPr>
              <a:highlight>
                <a:srgbClr val="FFFFFF"/>
              </a:highlight>
            </a:endParaRPr>
          </a:p>
          <a:p>
            <a:pPr indent="0" lvl="0" marL="0" rtl="0" algn="l">
              <a:spcBef>
                <a:spcPts val="0"/>
              </a:spcBef>
              <a:spcAft>
                <a:spcPts val="0"/>
              </a:spcAft>
              <a:buNone/>
            </a:pPr>
            <a:r>
              <a:rPr lang="en-US">
                <a:highlight>
                  <a:srgbClr val="FFFFFF"/>
                </a:highlight>
              </a:rPr>
              <a:t>Mensen hebben vaak het gevoel dat ze door de mand vallen als het gaat om het aanvragen van de rijtest. Maar je wil juist je verantwoording nemen.</a:t>
            </a:r>
            <a:endParaRPr>
              <a:highlight>
                <a:srgbClr val="FFFFFF"/>
              </a:highlight>
            </a:endParaRPr>
          </a:p>
          <a:p>
            <a:pPr indent="0" lvl="0" marL="0" rtl="0" algn="l">
              <a:spcBef>
                <a:spcPts val="0"/>
              </a:spcBef>
              <a:spcAft>
                <a:spcPts val="0"/>
              </a:spcAft>
              <a:buNone/>
            </a:pPr>
            <a:r>
              <a:t/>
            </a:r>
            <a:endParaRPr/>
          </a:p>
        </p:txBody>
      </p:sp>
      <p:sp>
        <p:nvSpPr>
          <p:cNvPr id="207" name="Google Shape;20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highlight>
                  <a:srgbClr val="FFFFFF"/>
                </a:highlight>
              </a:rPr>
              <a:t>Bevriezen</a:t>
            </a:r>
            <a:r>
              <a:rPr lang="en-US">
                <a:highlight>
                  <a:srgbClr val="FFFFFF"/>
                </a:highlight>
              </a:rPr>
              <a:t> van lopen is een loopprobleem dat op bepaalde momenten optreedt. Tijdens bevriezen van lopen kunt u het gevoel hebben dat uw voeten opeens vastgeplakt zitten aan de grond. Hierdoor lukt het niet om een stap te zetten, of het kan zijn dat u hele snelle stapjes op de plaats maakt. Bevriezen van lopen treedt vaak op bij het starten van lopen, bij het lopen door een deur, lopen onder tijdsdruk en tijdens het draaien. Ook angst of meerdere dingen tegelijk willen doen, kunnen belangrijke triggers zijn voor het ontstaan van bevriezen.</a:t>
            </a:r>
            <a:endParaRPr>
              <a:highlight>
                <a:srgbClr val="FFFFFF"/>
              </a:highlight>
            </a:endParaRPr>
          </a:p>
          <a:p>
            <a:pPr indent="0" lvl="0" marL="0" rtl="0" algn="l">
              <a:spcBef>
                <a:spcPts val="0"/>
              </a:spcBef>
              <a:spcAft>
                <a:spcPts val="0"/>
              </a:spcAft>
              <a:buNone/>
            </a:pPr>
            <a:r>
              <a:rPr lang="en-US" u="sng">
                <a:highlight>
                  <a:srgbClr val="FFFFFF"/>
                </a:highlight>
              </a:rPr>
              <a:t>Dystonie</a:t>
            </a:r>
            <a:r>
              <a:rPr lang="en-US">
                <a:highlight>
                  <a:srgbClr val="FFFFFF"/>
                </a:highlight>
              </a:rPr>
              <a:t> is een loopprobleem. Door het te veel aanspannen van bepaalde spieren kan er een disbalans ontstaan. Voorbeelden hiervan zijn een afwijkende stand door een gekantelde voet, of klauwende tenen.</a:t>
            </a:r>
            <a:endParaRPr>
              <a:highlight>
                <a:srgbClr val="FFFFFF"/>
              </a:highlight>
            </a:endParaRPr>
          </a:p>
          <a:p>
            <a:pPr indent="0" lvl="0" marL="0" rtl="0" algn="l">
              <a:spcBef>
                <a:spcPts val="0"/>
              </a:spcBef>
              <a:spcAft>
                <a:spcPts val="0"/>
              </a:spcAft>
              <a:buNone/>
            </a:pPr>
            <a:r>
              <a:rPr lang="en-US" u="sng">
                <a:highlight>
                  <a:srgbClr val="FFFFFF"/>
                </a:highlight>
              </a:rPr>
              <a:t>Festinatie</a:t>
            </a:r>
            <a:r>
              <a:rPr lang="en-US">
                <a:highlight>
                  <a:srgbClr val="FFFFFF"/>
                </a:highlight>
              </a:rPr>
              <a:t> is een loopprobleem. Als u last heeft van festinatie, loopt u steeds sneller en met steeds kleinere passen. Als de passen erg klein zijn, kan festinatie uiteindelijk overgaan in het bevriezen van lopen. Vaak helt uw bovenlichaam hierbij teveel naar voren.  </a:t>
            </a:r>
            <a:endParaRPr>
              <a:highlight>
                <a:srgbClr val="FFFFFF"/>
              </a:highlight>
            </a:endParaRPr>
          </a:p>
          <a:p>
            <a:pPr indent="0" lvl="0" marL="0" rtl="0" algn="l">
              <a:spcBef>
                <a:spcPts val="0"/>
              </a:spcBef>
              <a:spcAft>
                <a:spcPts val="0"/>
              </a:spcAft>
              <a:buNone/>
            </a:pPr>
            <a:r>
              <a:rPr lang="en-US">
                <a:highlight>
                  <a:srgbClr val="FFFFFF"/>
                </a:highlight>
              </a:rPr>
              <a:t>Mensen met parkinson kunnen last hebben van </a:t>
            </a:r>
            <a:r>
              <a:rPr lang="en-US" u="sng">
                <a:highlight>
                  <a:srgbClr val="FFFFFF"/>
                </a:highlight>
              </a:rPr>
              <a:t>balansproblemen</a:t>
            </a:r>
            <a:r>
              <a:rPr lang="en-US">
                <a:highlight>
                  <a:srgbClr val="FFFFFF"/>
                </a:highlight>
              </a:rPr>
              <a:t>. Als ze uit balans worden gebracht zijn bijvoorbeeld de balanscorrigerende stappen te klein of afwezig.</a:t>
            </a:r>
            <a:endParaRPr>
              <a:highlight>
                <a:srgbClr val="FFFFFF"/>
              </a:highlight>
            </a:endParaRPr>
          </a:p>
          <a:p>
            <a:pPr indent="0" lvl="0" marL="0" rtl="0" algn="l">
              <a:spcBef>
                <a:spcPts val="0"/>
              </a:spcBef>
              <a:spcAft>
                <a:spcPts val="0"/>
              </a:spcAft>
              <a:buNone/>
            </a:pPr>
            <a:r>
              <a:rPr lang="en-US">
                <a:highlight>
                  <a:srgbClr val="FFFFFF"/>
                </a:highlight>
              </a:rPr>
              <a:t>De ziekte van Parkinson kan zorgen voor problemen met uw </a:t>
            </a:r>
            <a:r>
              <a:rPr lang="en-US" u="sng">
                <a:highlight>
                  <a:srgbClr val="FFFFFF"/>
                </a:highlight>
              </a:rPr>
              <a:t>houding</a:t>
            </a:r>
            <a:r>
              <a:rPr lang="en-US">
                <a:highlight>
                  <a:srgbClr val="FFFFFF"/>
                </a:highlight>
              </a:rPr>
              <a:t>, waarbij uw romp niet in een rechte lijn staat. Zo kan uw romp zijwaarts gekanteld staan (dit noemt men het syndroom van Pisa), of naar voren gekanteld (camptocormia). Deze houdingsproblemen kunnen vervelend zijn bij het staan of lopen, maar bijvoorbeeld ook bij zittende activiteiten zoals eten. Bij een deel van de mensen met Parkinson ontstaat de houdingsproblemen doordat er een gestoorde waarneming is van de houding. Dat betekent dat uw brein zegt dat u rechtstaat, maar dat is niet het geval.</a:t>
            </a:r>
            <a:endParaRPr>
              <a:highlight>
                <a:srgbClr val="FFFFFF"/>
              </a:highlight>
            </a:endParaRPr>
          </a:p>
          <a:p>
            <a:pPr indent="0" lvl="0" marL="0" rtl="0" algn="l">
              <a:spcBef>
                <a:spcPts val="0"/>
              </a:spcBef>
              <a:spcAft>
                <a:spcPts val="0"/>
              </a:spcAft>
              <a:buNone/>
            </a:pPr>
            <a:r>
              <a:t/>
            </a:r>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highlight>
                  <a:srgbClr val="FFFFFF"/>
                </a:highlight>
              </a:rPr>
              <a:t>Het is de bedoeling dat u de stok “actief” gebruikt: d.w.z. er niet meesleept of alleen de grond aantikt, maar dat u de stok stevig op de grond plaatst bij elke stap en dat u zich ervan bewust bent dat u met uw armen en bovenlichaam op de stok steunt. Dit ontlast uw rug en benen. Bij evenwichtsproblemen is het steunen minder noodzakelijk en wordt de stok vooral gebruikt om de balans te bewaren. De stok is ter ondersteuning van de ‘aangedane of zwakke’ kant van het lichaam. </a:t>
            </a:r>
            <a:r>
              <a:rPr b="1" lang="en-US">
                <a:highlight>
                  <a:srgbClr val="FFFFFF"/>
                </a:highlight>
              </a:rPr>
              <a:t>U houdt altijd de stok aan de gezonde zijde !</a:t>
            </a:r>
            <a:br>
              <a:rPr b="1" lang="en-US">
                <a:highlight>
                  <a:srgbClr val="FFFFFF"/>
                </a:highlight>
              </a:rPr>
            </a:br>
            <a:r>
              <a:rPr b="1" lang="en-US">
                <a:highlight>
                  <a:srgbClr val="FFFFFF"/>
                </a:highlight>
              </a:rPr>
              <a:t>De stok en het aangedane been worden samen naar voren gezet. Als de stok aan de tegenoverliggende lichaamszijde is van het aangedane been, dan is het steunvlak groter en dus het evenwicht beter op het moment dat u op het moeilijke been staat.</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rPr b="1" lang="en-US">
                <a:solidFill>
                  <a:srgbClr val="0F4761"/>
                </a:solidFill>
                <a:highlight>
                  <a:srgbClr val="FFFFFF"/>
                </a:highlight>
              </a:rPr>
              <a:t>Soorten wandelstokken</a:t>
            </a:r>
            <a:endParaRPr>
              <a:solidFill>
                <a:srgbClr val="0F4761"/>
              </a:solidFill>
              <a:highlight>
                <a:srgbClr val="FFFFFF"/>
              </a:highlight>
            </a:endParaRPr>
          </a:p>
          <a:p>
            <a:pPr indent="0" lvl="0" marL="0" rtl="0" algn="l">
              <a:spcBef>
                <a:spcPts val="0"/>
              </a:spcBef>
              <a:spcAft>
                <a:spcPts val="0"/>
              </a:spcAft>
              <a:buNone/>
            </a:pPr>
            <a:r>
              <a:t/>
            </a:r>
            <a:endParaRPr/>
          </a:p>
        </p:txBody>
      </p:sp>
      <p:sp>
        <p:nvSpPr>
          <p:cNvPr id="127" name="Google Shape;12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Rechtop en recht</a:t>
            </a:r>
            <a:endParaRPr/>
          </a:p>
          <a:p>
            <a:pPr indent="0" lvl="0" marL="0" rtl="0" algn="l">
              <a:spcBef>
                <a:spcPts val="0"/>
              </a:spcBef>
              <a:spcAft>
                <a:spcPts val="0"/>
              </a:spcAft>
              <a:buNone/>
            </a:pPr>
            <a:r>
              <a:rPr lang="en-US"/>
              <a:t>Voeten tussen de achterwielen</a:t>
            </a:r>
            <a:endParaRPr/>
          </a:p>
          <a:p>
            <a:pPr indent="0" lvl="0" marL="0" rtl="0" algn="l">
              <a:spcBef>
                <a:spcPts val="0"/>
              </a:spcBef>
              <a:spcAft>
                <a:spcPts val="0"/>
              </a:spcAft>
              <a:buNone/>
            </a:pPr>
            <a:r>
              <a:rPr lang="en-US"/>
              <a:t>Gebruik rem bij pauze</a:t>
            </a:r>
            <a:endParaRPr/>
          </a:p>
          <a:p>
            <a:pPr indent="0" lvl="0" marL="0" rtl="0" algn="l">
              <a:spcBef>
                <a:spcPts val="0"/>
              </a:spcBef>
              <a:spcAft>
                <a:spcPts val="0"/>
              </a:spcAft>
              <a:buNone/>
            </a:pPr>
            <a:r>
              <a:rPr lang="en-US">
                <a:solidFill>
                  <a:srgbClr val="333333"/>
                </a:solidFill>
                <a:highlight>
                  <a:srgbClr val="FFFFFF"/>
                </a:highlight>
              </a:rPr>
              <a:t>Gelukkig hebben de meeste stoepen in Nederland een schuine drempel om makkelijk op de stoep te stappen. Soms zijn er alleen geen schuine drempels. Lees ook onderstaande instructies om veilig een stoepje op en af te stappen met de rollator.</a:t>
            </a:r>
            <a:endParaRPr>
              <a:solidFill>
                <a:srgbClr val="333333"/>
              </a:solidFill>
              <a:highlight>
                <a:srgbClr val="FFFFFF"/>
              </a:highlight>
            </a:endParaRPr>
          </a:p>
          <a:p>
            <a:pPr indent="0" lvl="0" marL="0" rtl="0" algn="l">
              <a:spcBef>
                <a:spcPts val="0"/>
              </a:spcBef>
              <a:spcAft>
                <a:spcPts val="0"/>
              </a:spcAft>
              <a:buNone/>
            </a:pPr>
            <a:r>
              <a:rPr b="1" lang="en-US">
                <a:solidFill>
                  <a:srgbClr val="333333"/>
                </a:solidFill>
                <a:highlight>
                  <a:srgbClr val="FFFFFF"/>
                </a:highlight>
              </a:rPr>
              <a:t>Stoep op rijden</a:t>
            </a:r>
            <a:endParaRPr>
              <a:solidFill>
                <a:srgbClr val="333333"/>
              </a:solidFill>
              <a:highlight>
                <a:srgbClr val="FFFFFF"/>
              </a:highlight>
            </a:endParaRPr>
          </a:p>
          <a:p>
            <a:pPr indent="0" lvl="0" marL="0" rtl="0" algn="l">
              <a:spcBef>
                <a:spcPts val="0"/>
              </a:spcBef>
              <a:spcAft>
                <a:spcPts val="0"/>
              </a:spcAft>
              <a:buNone/>
            </a:pPr>
            <a:r>
              <a:rPr lang="en-US">
                <a:solidFill>
                  <a:srgbClr val="333333"/>
                </a:solidFill>
                <a:highlight>
                  <a:srgbClr val="FFFFFF"/>
                </a:highlight>
              </a:rPr>
              <a:t>1. Rijd de rollator tegen de stoeprand op en knijp de remmen in.</a:t>
            </a:r>
            <a:br>
              <a:rPr lang="en-US">
                <a:highlight>
                  <a:srgbClr val="FFFFFF"/>
                </a:highlight>
              </a:rPr>
            </a:br>
            <a:r>
              <a:rPr lang="en-US">
                <a:solidFill>
                  <a:srgbClr val="333333"/>
                </a:solidFill>
                <a:highlight>
                  <a:srgbClr val="FFFFFF"/>
                </a:highlight>
              </a:rPr>
              <a:t>2. Neem vervolgens met één been een kleine stap naar achteren en kantel de voorwielen in deze beweging mee omhoog.</a:t>
            </a:r>
            <a:br>
              <a:rPr lang="en-US">
                <a:highlight>
                  <a:srgbClr val="FFFFFF"/>
                </a:highlight>
              </a:rPr>
            </a:br>
            <a:r>
              <a:rPr lang="en-US">
                <a:solidFill>
                  <a:srgbClr val="333333"/>
                </a:solidFill>
                <a:highlight>
                  <a:srgbClr val="FFFFFF"/>
                </a:highlight>
              </a:rPr>
              <a:t>3. Laat vervolgens de rem voorzichtig los met de voorwielen nog in de lucht.</a:t>
            </a:r>
            <a:br>
              <a:rPr lang="en-US">
                <a:highlight>
                  <a:srgbClr val="FFFFFF"/>
                </a:highlight>
              </a:rPr>
            </a:br>
            <a:r>
              <a:rPr lang="en-US">
                <a:solidFill>
                  <a:srgbClr val="333333"/>
                </a:solidFill>
                <a:highlight>
                  <a:srgbClr val="FFFFFF"/>
                </a:highlight>
              </a:rPr>
              <a:t>4. Duw de achterbanden tegen de stoep aan en laat de voorwielen voorzichtig zakken op de stoep.</a:t>
            </a:r>
            <a:br>
              <a:rPr lang="en-US">
                <a:highlight>
                  <a:srgbClr val="FFFFFF"/>
                </a:highlight>
              </a:rPr>
            </a:br>
            <a:r>
              <a:rPr lang="en-US">
                <a:solidFill>
                  <a:srgbClr val="333333"/>
                </a:solidFill>
                <a:highlight>
                  <a:srgbClr val="FFFFFF"/>
                </a:highlight>
              </a:rPr>
              <a:t>5. Nu de voorwielen op de stoep staan, kun je de achterwielen ook op de stoep plaatsen.</a:t>
            </a:r>
            <a:br>
              <a:rPr lang="en-US">
                <a:highlight>
                  <a:srgbClr val="FFFFFF"/>
                </a:highlight>
              </a:rPr>
            </a:br>
            <a:r>
              <a:rPr lang="en-US">
                <a:solidFill>
                  <a:srgbClr val="333333"/>
                </a:solidFill>
                <a:highlight>
                  <a:srgbClr val="FFFFFF"/>
                </a:highlight>
              </a:rPr>
              <a:t>6. Knijp als laatste de rem in en stap zelf de stoep op. Let altijd tijdens het lopen op losliggende tegels of verzakte tegels, zodat je deze kunt ontwijken.</a:t>
            </a:r>
            <a:endParaRPr>
              <a:solidFill>
                <a:srgbClr val="333333"/>
              </a:solidFill>
              <a:highlight>
                <a:srgbClr val="FFFFFF"/>
              </a:highlight>
            </a:endParaRPr>
          </a:p>
          <a:p>
            <a:pPr indent="0" lvl="0" marL="0" rtl="0" algn="l">
              <a:spcBef>
                <a:spcPts val="0"/>
              </a:spcBef>
              <a:spcAft>
                <a:spcPts val="0"/>
              </a:spcAft>
              <a:buNone/>
            </a:pPr>
            <a:r>
              <a:rPr b="1" lang="en-US">
                <a:solidFill>
                  <a:srgbClr val="333333"/>
                </a:solidFill>
                <a:highlight>
                  <a:srgbClr val="FFFFFF"/>
                </a:highlight>
              </a:rPr>
              <a:t>Stoep af rijden</a:t>
            </a:r>
            <a:endParaRPr>
              <a:solidFill>
                <a:srgbClr val="333333"/>
              </a:solidFill>
              <a:highlight>
                <a:srgbClr val="FFFFFF"/>
              </a:highlight>
            </a:endParaRPr>
          </a:p>
          <a:p>
            <a:pPr indent="0" lvl="0" marL="0" rtl="0" algn="l">
              <a:spcBef>
                <a:spcPts val="0"/>
              </a:spcBef>
              <a:spcAft>
                <a:spcPts val="0"/>
              </a:spcAft>
              <a:buNone/>
            </a:pPr>
            <a:r>
              <a:rPr lang="en-US">
                <a:solidFill>
                  <a:srgbClr val="333333"/>
                </a:solidFill>
                <a:highlight>
                  <a:srgbClr val="FFFFFF"/>
                </a:highlight>
              </a:rPr>
              <a:t>1. Laat eerst de rollator voorzichtig van de stoep afrijden.</a:t>
            </a:r>
            <a:br>
              <a:rPr lang="en-US">
                <a:highlight>
                  <a:srgbClr val="FFFFFF"/>
                </a:highlight>
              </a:rPr>
            </a:br>
            <a:r>
              <a:rPr lang="en-US">
                <a:solidFill>
                  <a:srgbClr val="333333"/>
                </a:solidFill>
                <a:highlight>
                  <a:srgbClr val="FFFFFF"/>
                </a:highlight>
              </a:rPr>
              <a:t>2. Behoud een veilige afstand tussen jezelf en de rollator waarmee je gemakkelijk tussen de stoeprand en de rollator kunt staan.</a:t>
            </a:r>
            <a:br>
              <a:rPr lang="en-US">
                <a:highlight>
                  <a:srgbClr val="FFFFFF"/>
                </a:highlight>
              </a:rPr>
            </a:br>
            <a:r>
              <a:rPr lang="en-US">
                <a:solidFill>
                  <a:srgbClr val="333333"/>
                </a:solidFill>
                <a:highlight>
                  <a:srgbClr val="FFFFFF"/>
                </a:highlight>
              </a:rPr>
              <a:t>3. Knijp vervolgens stevig de remmen in en stap voorzichtig van de stoeprand af.</a:t>
            </a:r>
            <a:endParaRPr>
              <a:solidFill>
                <a:srgbClr val="333333"/>
              </a:solidFill>
              <a:highlight>
                <a:srgbClr val="FFFFFF"/>
              </a:highlight>
            </a:endParaRPr>
          </a:p>
          <a:p>
            <a:pPr indent="0" lvl="0" marL="0" rtl="0" algn="l">
              <a:spcBef>
                <a:spcPts val="0"/>
              </a:spcBef>
              <a:spcAft>
                <a:spcPts val="0"/>
              </a:spcAft>
              <a:buNone/>
            </a:pPr>
            <a:r>
              <a:t/>
            </a:r>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2301923" y="1122363"/>
            <a:ext cx="7588155" cy="26211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2301923" y="3843708"/>
            <a:ext cx="7588155" cy="1414091"/>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1"/>
              </a:buClr>
              <a:buSzPts val="1800"/>
              <a:buNone/>
              <a:defRPr sz="1800"/>
            </a:lvl1pPr>
            <a:lvl2pPr lvl="1" algn="ctr">
              <a:lnSpc>
                <a:spcPct val="120000"/>
              </a:lnSpc>
              <a:spcBef>
                <a:spcPts val="500"/>
              </a:spcBef>
              <a:spcAft>
                <a:spcPts val="0"/>
              </a:spcAft>
              <a:buClr>
                <a:schemeClr val="dk1"/>
              </a:buClr>
              <a:buSzPts val="1800"/>
              <a:buNone/>
              <a:defRPr sz="18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612648" y="548640"/>
            <a:ext cx="10515600"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3622415" y="-1328869"/>
            <a:ext cx="4496065"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859174" y="2354212"/>
            <a:ext cx="5598466" cy="204703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2437312" y="-1020615"/>
            <a:ext cx="5598465" cy="879668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8"/>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612648"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8"/>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9"/>
          <p:cNvSpPr txBox="1"/>
          <p:nvPr>
            <p:ph type="title"/>
          </p:nvPr>
        </p:nvSpPr>
        <p:spPr>
          <a:xfrm>
            <a:off x="594360" y="557784"/>
            <a:ext cx="3595634" cy="221231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9"/>
          <p:cNvSpPr/>
          <p:nvPr>
            <p:ph idx="2" type="pic"/>
          </p:nvPr>
        </p:nvSpPr>
        <p:spPr>
          <a:xfrm>
            <a:off x="5063319" y="657103"/>
            <a:ext cx="6483687" cy="5555904"/>
          </a:xfrm>
          <a:prstGeom prst="rect">
            <a:avLst/>
          </a:prstGeom>
          <a:noFill/>
          <a:ln>
            <a:noFill/>
          </a:ln>
        </p:spPr>
      </p:sp>
      <p:sp>
        <p:nvSpPr>
          <p:cNvPr id="37" name="Google Shape;37;p19"/>
          <p:cNvSpPr txBox="1"/>
          <p:nvPr>
            <p:ph idx="1" type="body"/>
          </p:nvPr>
        </p:nvSpPr>
        <p:spPr>
          <a:xfrm>
            <a:off x="609601" y="2826137"/>
            <a:ext cx="3585586" cy="3434638"/>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19"/>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20"/>
          <p:cNvSpPr txBox="1"/>
          <p:nvPr>
            <p:ph type="title"/>
          </p:nvPr>
        </p:nvSpPr>
        <p:spPr>
          <a:xfrm>
            <a:off x="603381" y="553616"/>
            <a:ext cx="8273140" cy="400885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0"/>
          <p:cNvSpPr txBox="1"/>
          <p:nvPr>
            <p:ph idx="1" type="body"/>
          </p:nvPr>
        </p:nvSpPr>
        <p:spPr>
          <a:xfrm>
            <a:off x="603380" y="4589463"/>
            <a:ext cx="8273140" cy="1384617"/>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000"/>
              <a:buNone/>
              <a:defRPr sz="2000">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20"/>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0"/>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1"/>
          <p:cNvSpPr txBox="1"/>
          <p:nvPr>
            <p:ph type="title"/>
          </p:nvPr>
        </p:nvSpPr>
        <p:spPr>
          <a:xfrm>
            <a:off x="609600" y="547396"/>
            <a:ext cx="10745788" cy="114329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1"/>
          <p:cNvSpPr txBox="1"/>
          <p:nvPr>
            <p:ph idx="1" type="body"/>
          </p:nvPr>
        </p:nvSpPr>
        <p:spPr>
          <a:xfrm>
            <a:off x="609600" y="1685735"/>
            <a:ext cx="5157787" cy="559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cap="none"/>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1"/>
          <p:cNvSpPr txBox="1"/>
          <p:nvPr>
            <p:ph idx="2" type="body"/>
          </p:nvPr>
        </p:nvSpPr>
        <p:spPr>
          <a:xfrm>
            <a:off x="609600" y="2386894"/>
            <a:ext cx="5157787" cy="376508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1"/>
          <p:cNvSpPr txBox="1"/>
          <p:nvPr>
            <p:ph idx="3" type="body"/>
          </p:nvPr>
        </p:nvSpPr>
        <p:spPr>
          <a:xfrm>
            <a:off x="6172200" y="1685735"/>
            <a:ext cx="5183188" cy="559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cap="none"/>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1"/>
          <p:cNvSpPr txBox="1"/>
          <p:nvPr>
            <p:ph idx="4" type="body"/>
          </p:nvPr>
        </p:nvSpPr>
        <p:spPr>
          <a:xfrm>
            <a:off x="6172199" y="2386894"/>
            <a:ext cx="5183189" cy="376508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1"/>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2"/>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3"/>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597160" y="553616"/>
            <a:ext cx="3595634" cy="17575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txBox="1"/>
          <p:nvPr>
            <p:ph idx="1" type="body"/>
          </p:nvPr>
        </p:nvSpPr>
        <p:spPr>
          <a:xfrm>
            <a:off x="5134708" y="553616"/>
            <a:ext cx="6279741" cy="5486400"/>
          </a:xfrm>
          <a:prstGeom prst="rect">
            <a:avLst/>
          </a:prstGeom>
          <a:noFill/>
          <a:ln>
            <a:noFill/>
          </a:ln>
        </p:spPr>
        <p:txBody>
          <a:bodyPr anchorCtr="0" anchor="t" bIns="45700" lIns="91425" spcFirstLastPara="1" rIns="91425" wrap="square" tIns="45700">
            <a:normAutofit/>
          </a:bodyPr>
          <a:lstStyle>
            <a:lvl1pPr indent="-406400" lvl="0" marL="457200" algn="l">
              <a:lnSpc>
                <a:spcPct val="120000"/>
              </a:lnSpc>
              <a:spcBef>
                <a:spcPts val="1000"/>
              </a:spcBef>
              <a:spcAft>
                <a:spcPts val="0"/>
              </a:spcAft>
              <a:buClr>
                <a:schemeClr val="dk1"/>
              </a:buClr>
              <a:buSzPts val="2800"/>
              <a:buChar char="•"/>
              <a:defRPr sz="2800"/>
            </a:lvl1pPr>
            <a:lvl2pPr indent="-381000" lvl="1" marL="914400" algn="l">
              <a:lnSpc>
                <a:spcPct val="120000"/>
              </a:lnSpc>
              <a:spcBef>
                <a:spcPts val="500"/>
              </a:spcBef>
              <a:spcAft>
                <a:spcPts val="0"/>
              </a:spcAft>
              <a:buClr>
                <a:schemeClr val="dk1"/>
              </a:buClr>
              <a:buSzPts val="2400"/>
              <a:buChar char="•"/>
              <a:defRPr sz="2400"/>
            </a:lvl2pPr>
            <a:lvl3pPr indent="-355600" lvl="2" marL="1371600" algn="l">
              <a:lnSpc>
                <a:spcPct val="120000"/>
              </a:lnSpc>
              <a:spcBef>
                <a:spcPts val="500"/>
              </a:spcBef>
              <a:spcAft>
                <a:spcPts val="0"/>
              </a:spcAft>
              <a:buClr>
                <a:schemeClr val="dk1"/>
              </a:buClr>
              <a:buSzPts val="2000"/>
              <a:buChar char="•"/>
              <a:defRPr sz="20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68" name="Google Shape;68;p24"/>
          <p:cNvSpPr txBox="1"/>
          <p:nvPr>
            <p:ph idx="2" type="body"/>
          </p:nvPr>
        </p:nvSpPr>
        <p:spPr>
          <a:xfrm>
            <a:off x="597160" y="2311121"/>
            <a:ext cx="3595634" cy="372889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1"/>
                </a:solidFill>
                <a:latin typeface="Arial"/>
                <a:ea typeface="Arial"/>
                <a:cs typeface="Arial"/>
                <a:sym typeface="Arial"/>
              </a:defRPr>
            </a:lvl1pPr>
            <a:lvl2pPr indent="0" lvl="1" marL="0" marR="0" rtl="0" algn="r">
              <a:spcBef>
                <a:spcPts val="0"/>
              </a:spcBef>
              <a:buNone/>
              <a:defRPr b="0" i="0" sz="900" u="none" cap="none" strike="noStrike">
                <a:solidFill>
                  <a:schemeClr val="dk1"/>
                </a:solidFill>
                <a:latin typeface="Arial"/>
                <a:ea typeface="Arial"/>
                <a:cs typeface="Arial"/>
                <a:sym typeface="Arial"/>
              </a:defRPr>
            </a:lvl2pPr>
            <a:lvl3pPr indent="0" lvl="2" marL="0" marR="0" rtl="0" algn="r">
              <a:spcBef>
                <a:spcPts val="0"/>
              </a:spcBef>
              <a:buNone/>
              <a:defRPr b="0" i="0" sz="900" u="none" cap="none" strike="noStrike">
                <a:solidFill>
                  <a:schemeClr val="dk1"/>
                </a:solidFill>
                <a:latin typeface="Arial"/>
                <a:ea typeface="Arial"/>
                <a:cs typeface="Arial"/>
                <a:sym typeface="Arial"/>
              </a:defRPr>
            </a:lvl3pPr>
            <a:lvl4pPr indent="0" lvl="3" marL="0" marR="0" rtl="0" algn="r">
              <a:spcBef>
                <a:spcPts val="0"/>
              </a:spcBef>
              <a:buNone/>
              <a:defRPr b="0" i="0" sz="900" u="none" cap="none" strike="noStrike">
                <a:solidFill>
                  <a:schemeClr val="dk1"/>
                </a:solidFill>
                <a:latin typeface="Arial"/>
                <a:ea typeface="Arial"/>
                <a:cs typeface="Arial"/>
                <a:sym typeface="Arial"/>
              </a:defRPr>
            </a:lvl4pPr>
            <a:lvl5pPr indent="0" lvl="4" marL="0" marR="0" rtl="0" algn="r">
              <a:spcBef>
                <a:spcPts val="0"/>
              </a:spcBef>
              <a:buNone/>
              <a:defRPr b="0" i="0" sz="900" u="none" cap="none" strike="noStrike">
                <a:solidFill>
                  <a:schemeClr val="dk1"/>
                </a:solidFill>
                <a:latin typeface="Arial"/>
                <a:ea typeface="Arial"/>
                <a:cs typeface="Arial"/>
                <a:sym typeface="Arial"/>
              </a:defRPr>
            </a:lvl5pPr>
            <a:lvl6pPr indent="0" lvl="5" marL="0" marR="0" rtl="0" algn="r">
              <a:spcBef>
                <a:spcPts val="0"/>
              </a:spcBef>
              <a:buNone/>
              <a:defRPr b="0" i="0" sz="900" u="none" cap="none" strike="noStrike">
                <a:solidFill>
                  <a:schemeClr val="dk1"/>
                </a:solidFill>
                <a:latin typeface="Arial"/>
                <a:ea typeface="Arial"/>
                <a:cs typeface="Arial"/>
                <a:sym typeface="Arial"/>
              </a:defRPr>
            </a:lvl6pPr>
            <a:lvl7pPr indent="0" lvl="6" marL="0" marR="0" rtl="0" algn="r">
              <a:spcBef>
                <a:spcPts val="0"/>
              </a:spcBef>
              <a:buNone/>
              <a:defRPr b="0" i="0" sz="900" u="none" cap="none" strike="noStrike">
                <a:solidFill>
                  <a:schemeClr val="dk1"/>
                </a:solidFill>
                <a:latin typeface="Arial"/>
                <a:ea typeface="Arial"/>
                <a:cs typeface="Arial"/>
                <a:sym typeface="Arial"/>
              </a:defRPr>
            </a:lvl7pPr>
            <a:lvl8pPr indent="0" lvl="7" marL="0" marR="0" rtl="0" algn="r">
              <a:spcBef>
                <a:spcPts val="0"/>
              </a:spcBef>
              <a:buNone/>
              <a:defRPr b="0" i="0" sz="900" u="none" cap="none" strike="noStrike">
                <a:solidFill>
                  <a:schemeClr val="dk1"/>
                </a:solidFill>
                <a:latin typeface="Arial"/>
                <a:ea typeface="Arial"/>
                <a:cs typeface="Arial"/>
                <a:sym typeface="Arial"/>
              </a:defRPr>
            </a:lvl8pPr>
            <a:lvl9pPr indent="0" lvl="8" marL="0" marR="0" rtl="0" algn="r">
              <a:spcBef>
                <a:spcPts val="0"/>
              </a:spcBef>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6.jpg"/><Relationship Id="rId6" Type="http://schemas.openxmlformats.org/officeDocument/2006/relationships/image" Target="../media/image3.jpg"/><Relationship Id="rId7" Type="http://schemas.openxmlformats.org/officeDocument/2006/relationships/image" Target="../media/image1.jpg"/><Relationship Id="rId8"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0.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2301923" y="1122363"/>
            <a:ext cx="7588155" cy="262115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rial"/>
              <a:buNone/>
            </a:pPr>
            <a:r>
              <a:rPr lang="en-US"/>
              <a:t>mobiliteitshulpmiddelen</a:t>
            </a:r>
            <a:endParaRPr/>
          </a:p>
        </p:txBody>
      </p:sp>
      <p:sp>
        <p:nvSpPr>
          <p:cNvPr id="89" name="Google Shape;89;p1"/>
          <p:cNvSpPr txBox="1"/>
          <p:nvPr>
            <p:ph idx="1" type="subTitle"/>
          </p:nvPr>
        </p:nvSpPr>
        <p:spPr>
          <a:xfrm>
            <a:off x="2301923" y="3843708"/>
            <a:ext cx="7588155" cy="1414091"/>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dk1"/>
              </a:buClr>
              <a:buSzPts val="1800"/>
              <a:buNone/>
            </a:pPr>
            <a:r>
              <a:rPr lang="en-US"/>
              <a:t>Door Margot van de Wouw - ErgoVitaal</a:t>
            </a:r>
            <a:endParaRPr/>
          </a:p>
          <a:p>
            <a:pPr indent="0" lvl="0" marL="0" rtl="0" algn="ctr">
              <a:lnSpc>
                <a:spcPct val="120000"/>
              </a:lnSpc>
              <a:spcBef>
                <a:spcPts val="1000"/>
              </a:spcBef>
              <a:spcAft>
                <a:spcPts val="0"/>
              </a:spcAft>
              <a:buClr>
                <a:schemeClr val="dk1"/>
              </a:buClr>
              <a:buSzPts val="1800"/>
              <a:buNone/>
            </a:pPr>
            <a:r>
              <a:rPr lang="en-US"/>
              <a:t>Judith Steinmetz – Van Neynsel</a:t>
            </a:r>
            <a:endParaRPr/>
          </a:p>
          <a:p>
            <a:pPr indent="0" lvl="0" marL="0" rtl="0" algn="ctr">
              <a:lnSpc>
                <a:spcPct val="120000"/>
              </a:lnSpc>
              <a:spcBef>
                <a:spcPts val="1000"/>
              </a:spcBef>
              <a:spcAft>
                <a:spcPts val="0"/>
              </a:spcAft>
              <a:buClr>
                <a:schemeClr val="dk1"/>
              </a:buClr>
              <a:buSzPts val="1800"/>
              <a:buNone/>
            </a:pPr>
            <a:r>
              <a:rPr lang="en-US"/>
              <a:t>ergotherapeuten</a:t>
            </a:r>
            <a:endParaRPr/>
          </a:p>
        </p:txBody>
      </p:sp>
      <p:pic>
        <p:nvPicPr>
          <p:cNvPr id="90" name="Google Shape;90;p1"/>
          <p:cNvPicPr preferRelativeResize="0"/>
          <p:nvPr/>
        </p:nvPicPr>
        <p:blipFill rotWithShape="1">
          <a:blip r:embed="rId3">
            <a:alphaModFix/>
          </a:blip>
          <a:srcRect b="0" l="0" r="0" t="0"/>
          <a:stretch/>
        </p:blipFill>
        <p:spPr>
          <a:xfrm>
            <a:off x="3051089" y="734197"/>
            <a:ext cx="1435444" cy="1435444"/>
          </a:xfrm>
          <a:prstGeom prst="rect">
            <a:avLst/>
          </a:prstGeom>
          <a:noFill/>
          <a:ln>
            <a:noFill/>
          </a:ln>
        </p:spPr>
      </p:pic>
      <p:pic>
        <p:nvPicPr>
          <p:cNvPr descr="Nieuwe leveranciers voor rolstoel en scootmobiel in regio Nijmegen ..." id="91" name="Google Shape;91;p1"/>
          <p:cNvPicPr preferRelativeResize="0"/>
          <p:nvPr/>
        </p:nvPicPr>
        <p:blipFill rotWithShape="1">
          <a:blip r:embed="rId4">
            <a:alphaModFix/>
          </a:blip>
          <a:srcRect b="0" l="0" r="0" t="0"/>
          <a:stretch/>
        </p:blipFill>
        <p:spPr>
          <a:xfrm>
            <a:off x="4551406" y="845568"/>
            <a:ext cx="1544595" cy="1017052"/>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6438385" y="810911"/>
            <a:ext cx="1148149" cy="1302609"/>
          </a:xfrm>
          <a:prstGeom prst="rect">
            <a:avLst/>
          </a:prstGeom>
          <a:noFill/>
          <a:ln>
            <a:noFill/>
          </a:ln>
        </p:spPr>
      </p:pic>
      <p:pic>
        <p:nvPicPr>
          <p:cNvPr descr="wandelstok.jpg" id="93" name="Google Shape;93;p1"/>
          <p:cNvPicPr preferRelativeResize="0"/>
          <p:nvPr/>
        </p:nvPicPr>
        <p:blipFill rotWithShape="1">
          <a:blip r:embed="rId6">
            <a:alphaModFix/>
          </a:blip>
          <a:srcRect b="0" l="0" r="0" t="0"/>
          <a:stretch/>
        </p:blipFill>
        <p:spPr>
          <a:xfrm>
            <a:off x="1830345" y="841804"/>
            <a:ext cx="1220230" cy="1230527"/>
          </a:xfrm>
          <a:prstGeom prst="rect">
            <a:avLst/>
          </a:prstGeom>
          <a:noFill/>
          <a:ln>
            <a:noFill/>
          </a:ln>
        </p:spPr>
      </p:pic>
      <p:pic>
        <p:nvPicPr>
          <p:cNvPr descr="driewielfiets.jpg" id="94" name="Google Shape;94;p1"/>
          <p:cNvPicPr preferRelativeResize="0"/>
          <p:nvPr/>
        </p:nvPicPr>
        <p:blipFill rotWithShape="1">
          <a:blip r:embed="rId7">
            <a:alphaModFix/>
          </a:blip>
          <a:srcRect b="0" l="0" r="0" t="0"/>
          <a:stretch/>
        </p:blipFill>
        <p:spPr>
          <a:xfrm>
            <a:off x="7884383" y="641264"/>
            <a:ext cx="1602776" cy="1611013"/>
          </a:xfrm>
          <a:prstGeom prst="rect">
            <a:avLst/>
          </a:prstGeom>
          <a:noFill/>
          <a:ln>
            <a:noFill/>
          </a:ln>
        </p:spPr>
      </p:pic>
      <p:pic>
        <p:nvPicPr>
          <p:cNvPr descr="rijbewijs.png" id="95" name="Google Shape;95;p1"/>
          <p:cNvPicPr preferRelativeResize="0"/>
          <p:nvPr/>
        </p:nvPicPr>
        <p:blipFill rotWithShape="1">
          <a:blip r:embed="rId8">
            <a:alphaModFix/>
          </a:blip>
          <a:srcRect b="0" l="0" r="0" t="0"/>
          <a:stretch/>
        </p:blipFill>
        <p:spPr>
          <a:xfrm>
            <a:off x="9699925" y="850043"/>
            <a:ext cx="1452177" cy="10595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Verplaatsen met een scootmobiel</a:t>
            </a:r>
            <a:endParaRPr/>
          </a:p>
        </p:txBody>
      </p:sp>
      <p:sp>
        <p:nvSpPr>
          <p:cNvPr id="186" name="Google Shape;186;p10"/>
          <p:cNvSpPr txBox="1"/>
          <p:nvPr>
            <p:ph idx="1" type="body"/>
          </p:nvPr>
        </p:nvSpPr>
        <p:spPr>
          <a:xfrm>
            <a:off x="612648" y="1825625"/>
            <a:ext cx="5181600" cy="4351338"/>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Elektrisch aangedreven, korte afstanden, max 25 km p/u</a:t>
            </a:r>
            <a:endParaRPr/>
          </a:p>
          <a:p>
            <a:pPr indent="-228600" lvl="0" marL="228600" rtl="0" algn="l">
              <a:lnSpc>
                <a:spcPct val="120000"/>
              </a:lnSpc>
              <a:spcBef>
                <a:spcPts val="1000"/>
              </a:spcBef>
              <a:spcAft>
                <a:spcPts val="0"/>
              </a:spcAft>
              <a:buClr>
                <a:schemeClr val="dk1"/>
              </a:buClr>
              <a:buSzPts val="2000"/>
              <a:buChar char="•"/>
            </a:pPr>
            <a:r>
              <a:rPr lang="en-US"/>
              <a:t>Loopbeperking langdurige aard</a:t>
            </a:r>
            <a:endParaRPr/>
          </a:p>
          <a:p>
            <a:pPr indent="-228600" lvl="0" marL="228600" rtl="0" algn="l">
              <a:lnSpc>
                <a:spcPct val="120000"/>
              </a:lnSpc>
              <a:spcBef>
                <a:spcPts val="1000"/>
              </a:spcBef>
              <a:spcAft>
                <a:spcPts val="0"/>
              </a:spcAft>
              <a:buClr>
                <a:schemeClr val="dk1"/>
              </a:buClr>
              <a:buSzPts val="2000"/>
              <a:buChar char="•"/>
            </a:pPr>
            <a:r>
              <a:rPr lang="en-US"/>
              <a:t>Voldoende rijvaardigheid</a:t>
            </a:r>
            <a:endParaRPr/>
          </a:p>
          <a:p>
            <a:pPr indent="-228600" lvl="0" marL="228600" rtl="0" algn="l">
              <a:lnSpc>
                <a:spcPct val="120000"/>
              </a:lnSpc>
              <a:spcBef>
                <a:spcPts val="1000"/>
              </a:spcBef>
              <a:spcAft>
                <a:spcPts val="0"/>
              </a:spcAft>
              <a:buClr>
                <a:schemeClr val="dk1"/>
              </a:buClr>
              <a:buSzPts val="2000"/>
              <a:buChar char="•"/>
            </a:pPr>
            <a:r>
              <a:rPr lang="en-US"/>
              <a:t>Stalling</a:t>
            </a:r>
            <a:endParaRPr/>
          </a:p>
          <a:p>
            <a:pPr indent="-101600" lvl="0" marL="228600" rtl="0" algn="l">
              <a:lnSpc>
                <a:spcPct val="120000"/>
              </a:lnSpc>
              <a:spcBef>
                <a:spcPts val="100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3 en 4 wielers</a:t>
            </a:r>
            <a:endParaRPr/>
          </a:p>
        </p:txBody>
      </p:sp>
      <p:sp>
        <p:nvSpPr>
          <p:cNvPr id="187" name="Google Shape;187;p10"/>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88" name="Google Shape;188;p10"/>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89" name="Google Shape;189;p10"/>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terling-elite-2-xs-mobility-scooters-nl.jpg" id="190" name="Google Shape;190;p10"/>
          <p:cNvPicPr preferRelativeResize="0"/>
          <p:nvPr/>
        </p:nvPicPr>
        <p:blipFill rotWithShape="1">
          <a:blip r:embed="rId3">
            <a:alphaModFix/>
          </a:blip>
          <a:srcRect b="0" l="0" r="0" t="0"/>
          <a:stretch/>
        </p:blipFill>
        <p:spPr>
          <a:xfrm>
            <a:off x="5985818" y="1393223"/>
            <a:ext cx="2640228" cy="2599039"/>
          </a:xfrm>
          <a:prstGeom prst="rect">
            <a:avLst/>
          </a:prstGeom>
          <a:noFill/>
          <a:ln>
            <a:noFill/>
          </a:ln>
        </p:spPr>
      </p:pic>
      <p:pic>
        <p:nvPicPr>
          <p:cNvPr descr="canto.png" id="191" name="Google Shape;191;p10"/>
          <p:cNvPicPr preferRelativeResize="0"/>
          <p:nvPr>
            <p:ph idx="2" type="body"/>
          </p:nvPr>
        </p:nvPicPr>
        <p:blipFill rotWithShape="1">
          <a:blip r:embed="rId4">
            <a:alphaModFix/>
          </a:blip>
          <a:srcRect b="0" l="0" r="0" t="0"/>
          <a:stretch/>
        </p:blipFill>
        <p:spPr>
          <a:xfrm>
            <a:off x="5990088" y="2604258"/>
            <a:ext cx="2673000" cy="272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594360" y="557784"/>
            <a:ext cx="3595634" cy="22123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Verplaatsen met een aangepaste   fiets</a:t>
            </a:r>
            <a:endParaRPr/>
          </a:p>
        </p:txBody>
      </p:sp>
      <p:pic>
        <p:nvPicPr>
          <p:cNvPr descr="Easy Rider driewielfiets vanRaam vrijstaand" id="198" name="Google Shape;198;p11"/>
          <p:cNvPicPr preferRelativeResize="0"/>
          <p:nvPr>
            <p:ph idx="2" type="pic"/>
          </p:nvPr>
        </p:nvPicPr>
        <p:blipFill rotWithShape="1">
          <a:blip r:embed="rId3">
            <a:alphaModFix/>
          </a:blip>
          <a:srcRect b="0" l="11080" r="11080" t="0"/>
          <a:stretch/>
        </p:blipFill>
        <p:spPr>
          <a:xfrm>
            <a:off x="7730318" y="2994588"/>
            <a:ext cx="4115309" cy="3465554"/>
          </a:xfrm>
          <a:prstGeom prst="rect">
            <a:avLst/>
          </a:prstGeom>
          <a:noFill/>
          <a:ln>
            <a:noFill/>
          </a:ln>
        </p:spPr>
      </p:pic>
      <p:sp>
        <p:nvSpPr>
          <p:cNvPr id="199" name="Google Shape;199;p11"/>
          <p:cNvSpPr txBox="1"/>
          <p:nvPr>
            <p:ph idx="1" type="body"/>
          </p:nvPr>
        </p:nvSpPr>
        <p:spPr>
          <a:xfrm>
            <a:off x="599304" y="1919975"/>
            <a:ext cx="3595883" cy="4340800"/>
          </a:xfrm>
          <a:prstGeom prst="rect">
            <a:avLst/>
          </a:prstGeom>
          <a:noFill/>
          <a:ln>
            <a:noFill/>
          </a:ln>
        </p:spPr>
        <p:txBody>
          <a:bodyPr anchorCtr="0" anchor="b" bIns="45700" lIns="91425" spcFirstLastPara="1" rIns="91425" wrap="square" tIns="45700">
            <a:normAutofit/>
          </a:bodyPr>
          <a:lstStyle/>
          <a:p>
            <a:pPr indent="-342900" lvl="0" marL="342900" rtl="0" algn="l">
              <a:lnSpc>
                <a:spcPct val="120000"/>
              </a:lnSpc>
              <a:spcBef>
                <a:spcPts val="0"/>
              </a:spcBef>
              <a:spcAft>
                <a:spcPts val="0"/>
              </a:spcAft>
              <a:buClr>
                <a:schemeClr val="dk1"/>
              </a:buClr>
              <a:buSzPts val="2000"/>
              <a:buFont typeface="Calibri"/>
              <a:buChar char="-"/>
            </a:pPr>
            <a:r>
              <a:rPr lang="en-US" sz="2000"/>
              <a:t>Voor wie graag wil blijven fietsen, maar niet meer op een gewone fiets kan fietsen</a:t>
            </a:r>
            <a:endParaRPr sz="2000"/>
          </a:p>
          <a:p>
            <a:pPr indent="-285750" lvl="0" marL="285750" rtl="0" algn="l">
              <a:lnSpc>
                <a:spcPct val="120000"/>
              </a:lnSpc>
              <a:spcBef>
                <a:spcPts val="1000"/>
              </a:spcBef>
              <a:spcAft>
                <a:spcPts val="0"/>
              </a:spcAft>
              <a:buClr>
                <a:schemeClr val="dk1"/>
              </a:buClr>
              <a:buSzPts val="2000"/>
              <a:buFont typeface="Calibri"/>
              <a:buChar char="-"/>
            </a:pPr>
            <a:r>
              <a:rPr lang="en-US" sz="2000"/>
              <a:t>Biedt extra stabiliteit en balans</a:t>
            </a:r>
            <a:endParaRPr sz="2000"/>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a:p>
            <a:pPr indent="0" lvl="0" marL="0" rtl="0" algn="l">
              <a:lnSpc>
                <a:spcPct val="120000"/>
              </a:lnSpc>
              <a:spcBef>
                <a:spcPts val="1000"/>
              </a:spcBef>
              <a:spcAft>
                <a:spcPts val="0"/>
              </a:spcAft>
              <a:buClr>
                <a:schemeClr val="dk1"/>
              </a:buClr>
              <a:buSzPts val="1600"/>
              <a:buNone/>
            </a:pPr>
            <a:r>
              <a:t/>
            </a:r>
            <a:endParaRPr/>
          </a:p>
        </p:txBody>
      </p:sp>
      <p:sp>
        <p:nvSpPr>
          <p:cNvPr id="200" name="Google Shape;200;p11"/>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201" name="Google Shape;201;p11"/>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202" name="Google Shape;202;p11"/>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xi driewielfiets voor volwassenen vanRaam" id="203" name="Google Shape;203;p11"/>
          <p:cNvPicPr preferRelativeResize="0"/>
          <p:nvPr>
            <p:ph idx="4294967295" type="body"/>
          </p:nvPr>
        </p:nvPicPr>
        <p:blipFill rotWithShape="1">
          <a:blip r:embed="rId4">
            <a:alphaModFix/>
          </a:blip>
          <a:srcRect b="0" l="0" r="0" t="0"/>
          <a:stretch/>
        </p:blipFill>
        <p:spPr>
          <a:xfrm>
            <a:off x="4191000" y="759340"/>
            <a:ext cx="4325938" cy="2889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Regels mbt autorijden</a:t>
            </a:r>
            <a:endParaRPr/>
          </a:p>
        </p:txBody>
      </p:sp>
      <p:sp>
        <p:nvSpPr>
          <p:cNvPr id="210" name="Google Shape;210;p12"/>
          <p:cNvSpPr txBox="1"/>
          <p:nvPr>
            <p:ph idx="1" type="body"/>
          </p:nvPr>
        </p:nvSpPr>
        <p:spPr>
          <a:xfrm>
            <a:off x="612648" y="1825625"/>
            <a:ext cx="686972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Font typeface="Calibri"/>
              <a:buChar char="-"/>
            </a:pPr>
            <a:r>
              <a:rPr lang="en-US"/>
              <a:t>Moreel verplicht: Parkinson melden bij CBR</a:t>
            </a:r>
            <a:endParaRPr/>
          </a:p>
          <a:p>
            <a:pPr indent="-228600" lvl="0" marL="228600" rtl="0" algn="l">
              <a:lnSpc>
                <a:spcPct val="120000"/>
              </a:lnSpc>
              <a:spcBef>
                <a:spcPts val="1000"/>
              </a:spcBef>
              <a:spcAft>
                <a:spcPts val="0"/>
              </a:spcAft>
              <a:buClr>
                <a:schemeClr val="dk1"/>
              </a:buClr>
              <a:buSzPts val="2000"/>
              <a:buFont typeface="Calibri"/>
              <a:buChar char="-"/>
            </a:pPr>
            <a:r>
              <a:rPr lang="en-US"/>
              <a:t>Melden bij verzekeraar</a:t>
            </a:r>
            <a:endParaRPr/>
          </a:p>
          <a:p>
            <a:pPr indent="-228600" lvl="0" marL="228600" rtl="0" algn="l">
              <a:lnSpc>
                <a:spcPct val="120000"/>
              </a:lnSpc>
              <a:spcBef>
                <a:spcPts val="1000"/>
              </a:spcBef>
              <a:spcAft>
                <a:spcPts val="0"/>
              </a:spcAft>
              <a:buClr>
                <a:schemeClr val="dk1"/>
              </a:buClr>
              <a:buSzPts val="2000"/>
              <a:buFont typeface="Calibri"/>
              <a:buChar char="-"/>
            </a:pPr>
            <a:r>
              <a:rPr lang="en-US"/>
              <a:t>Invloed Parkinson op rijden:</a:t>
            </a:r>
            <a:endParaRPr/>
          </a:p>
          <a:p>
            <a:pPr indent="-228600" lvl="1" marL="457200" rtl="0" algn="l">
              <a:lnSpc>
                <a:spcPct val="120000"/>
              </a:lnSpc>
              <a:spcBef>
                <a:spcPts val="500"/>
              </a:spcBef>
              <a:spcAft>
                <a:spcPts val="0"/>
              </a:spcAft>
              <a:buClr>
                <a:schemeClr val="dk1"/>
              </a:buClr>
              <a:buSzPts val="2000"/>
              <a:buFont typeface="Calibri"/>
              <a:buChar char="-"/>
            </a:pPr>
            <a:r>
              <a:rPr lang="en-US" sz="2000"/>
              <a:t>Motorisch: doen, bewegen</a:t>
            </a:r>
            <a:endParaRPr/>
          </a:p>
          <a:p>
            <a:pPr indent="-228600" lvl="1" marL="457200" rtl="0" algn="l">
              <a:lnSpc>
                <a:spcPct val="120000"/>
              </a:lnSpc>
              <a:spcBef>
                <a:spcPts val="500"/>
              </a:spcBef>
              <a:spcAft>
                <a:spcPts val="0"/>
              </a:spcAft>
              <a:buClr>
                <a:schemeClr val="dk1"/>
              </a:buClr>
              <a:buSzPts val="2000"/>
              <a:buFont typeface="Calibri"/>
              <a:buChar char="-"/>
            </a:pPr>
            <a:r>
              <a:rPr lang="en-US" sz="2000"/>
              <a:t>Cognitief: denken, informatie verwerken</a:t>
            </a:r>
            <a:endParaRPr/>
          </a:p>
          <a:p>
            <a:pPr indent="-101600" lvl="1" marL="457200" rtl="0" algn="l">
              <a:lnSpc>
                <a:spcPct val="120000"/>
              </a:lnSpc>
              <a:spcBef>
                <a:spcPts val="500"/>
              </a:spcBef>
              <a:spcAft>
                <a:spcPts val="0"/>
              </a:spcAft>
              <a:buClr>
                <a:schemeClr val="dk1"/>
              </a:buClr>
              <a:buSzPts val="2000"/>
              <a:buFont typeface="Calibri"/>
              <a:buNone/>
            </a:pPr>
            <a:r>
              <a:t/>
            </a:r>
            <a:endParaRPr sz="2000"/>
          </a:p>
          <a:p>
            <a:pPr indent="-101600" lvl="1" marL="457200" rtl="0" algn="l">
              <a:lnSpc>
                <a:spcPct val="120000"/>
              </a:lnSpc>
              <a:spcBef>
                <a:spcPts val="500"/>
              </a:spcBef>
              <a:spcAft>
                <a:spcPts val="0"/>
              </a:spcAft>
              <a:buClr>
                <a:schemeClr val="dk1"/>
              </a:buClr>
              <a:buSzPts val="2000"/>
              <a:buFont typeface="Calibri"/>
              <a:buNone/>
            </a:pPr>
            <a:r>
              <a:t/>
            </a:r>
            <a:endParaRPr sz="2000"/>
          </a:p>
          <a:p>
            <a:pPr indent="-101600" lvl="1" marL="457200" rtl="0" algn="l">
              <a:lnSpc>
                <a:spcPct val="120000"/>
              </a:lnSpc>
              <a:spcBef>
                <a:spcPts val="500"/>
              </a:spcBef>
              <a:spcAft>
                <a:spcPts val="0"/>
              </a:spcAft>
              <a:buClr>
                <a:schemeClr val="dk1"/>
              </a:buClr>
              <a:buSzPts val="2000"/>
              <a:buFont typeface="Calibri"/>
              <a:buNone/>
            </a:pPr>
            <a:r>
              <a:t/>
            </a:r>
            <a:endParaRPr sz="2000"/>
          </a:p>
          <a:p>
            <a:pPr indent="-101600" lvl="1" marL="457200" rtl="0" algn="l">
              <a:lnSpc>
                <a:spcPct val="120000"/>
              </a:lnSpc>
              <a:spcBef>
                <a:spcPts val="500"/>
              </a:spcBef>
              <a:spcAft>
                <a:spcPts val="0"/>
              </a:spcAft>
              <a:buClr>
                <a:schemeClr val="dk1"/>
              </a:buClr>
              <a:buSzPts val="2000"/>
              <a:buFont typeface="Calibri"/>
              <a:buNone/>
            </a:pPr>
            <a:r>
              <a:t/>
            </a:r>
            <a:endParaRPr sz="2000"/>
          </a:p>
        </p:txBody>
      </p:sp>
      <p:sp>
        <p:nvSpPr>
          <p:cNvPr id="211" name="Google Shape;211;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Clr>
                <a:schemeClr val="dk1"/>
              </a:buClr>
              <a:buSzPts val="2000"/>
              <a:buNone/>
            </a:pPr>
            <a:r>
              <a:t/>
            </a:r>
            <a:endParaRPr/>
          </a:p>
        </p:txBody>
      </p:sp>
      <p:sp>
        <p:nvSpPr>
          <p:cNvPr id="212" name="Google Shape;212;p12"/>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3/10/2026</a:t>
            </a:r>
            <a:endParaRPr/>
          </a:p>
        </p:txBody>
      </p:sp>
      <p:sp>
        <p:nvSpPr>
          <p:cNvPr id="213" name="Google Shape;213;p12"/>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br>
              <a:rPr lang="en-US" sz="700"/>
            </a:br>
            <a:r>
              <a:rPr lang="en-US" sz="700"/>
              <a:t>              </a:t>
            </a:r>
            <a:endParaRPr/>
          </a:p>
        </p:txBody>
      </p:sp>
      <p:sp>
        <p:nvSpPr>
          <p:cNvPr id="214" name="Google Shape;214;p12"/>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rijbewijs.png" id="215" name="Google Shape;215;p12"/>
          <p:cNvPicPr preferRelativeResize="0"/>
          <p:nvPr/>
        </p:nvPicPr>
        <p:blipFill rotWithShape="1">
          <a:blip r:embed="rId3">
            <a:alphaModFix/>
          </a:blip>
          <a:srcRect b="0" l="0" r="0" t="0"/>
          <a:stretch/>
        </p:blipFill>
        <p:spPr>
          <a:xfrm>
            <a:off x="7006829" y="2040016"/>
            <a:ext cx="2986615" cy="21869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Procedure</a:t>
            </a:r>
            <a:endParaRPr/>
          </a:p>
        </p:txBody>
      </p:sp>
      <p:sp>
        <p:nvSpPr>
          <p:cNvPr id="221" name="Google Shape;221;p13"/>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Verplicht na melden Parkinson</a:t>
            </a:r>
            <a:endParaRPr/>
          </a:p>
          <a:p>
            <a:pPr indent="-228600" lvl="0" marL="228600" rtl="0" algn="l">
              <a:lnSpc>
                <a:spcPct val="120000"/>
              </a:lnSpc>
              <a:spcBef>
                <a:spcPts val="1000"/>
              </a:spcBef>
              <a:spcAft>
                <a:spcPts val="0"/>
              </a:spcAft>
              <a:buClr>
                <a:schemeClr val="dk1"/>
              </a:buClr>
              <a:buSzPts val="2000"/>
              <a:buChar char="•"/>
            </a:pPr>
            <a:r>
              <a:rPr lang="en-US"/>
              <a:t>Gezondheidsverklaring invullen </a:t>
            </a:r>
            <a:endParaRPr/>
          </a:p>
          <a:p>
            <a:pPr indent="-228600" lvl="0" marL="228600" rtl="0" algn="l">
              <a:lnSpc>
                <a:spcPct val="120000"/>
              </a:lnSpc>
              <a:spcBef>
                <a:spcPts val="1000"/>
              </a:spcBef>
              <a:spcAft>
                <a:spcPts val="0"/>
              </a:spcAft>
              <a:buClr>
                <a:schemeClr val="dk1"/>
              </a:buClr>
              <a:buSzPts val="2000"/>
              <a:buChar char="•"/>
            </a:pPr>
            <a:r>
              <a:rPr lang="en-US"/>
              <a:t>Verwijzing neuroloog, bezoek arts, rapportage naar CBR</a:t>
            </a:r>
            <a:endParaRPr/>
          </a:p>
          <a:p>
            <a:pPr indent="-228600" lvl="0" marL="228600" rtl="0" algn="l">
              <a:lnSpc>
                <a:spcPct val="120000"/>
              </a:lnSpc>
              <a:spcBef>
                <a:spcPts val="1000"/>
              </a:spcBef>
              <a:spcAft>
                <a:spcPts val="0"/>
              </a:spcAft>
              <a:buClr>
                <a:schemeClr val="dk1"/>
              </a:buClr>
              <a:buSzPts val="2000"/>
              <a:buChar char="•"/>
            </a:pPr>
            <a:r>
              <a:rPr lang="en-US"/>
              <a:t>Rijtest</a:t>
            </a:r>
            <a:endParaRPr/>
          </a:p>
          <a:p>
            <a:pPr indent="-228600" lvl="0" marL="228600" rtl="0" algn="l">
              <a:lnSpc>
                <a:spcPct val="120000"/>
              </a:lnSpc>
              <a:spcBef>
                <a:spcPts val="1000"/>
              </a:spcBef>
              <a:spcAft>
                <a:spcPts val="0"/>
              </a:spcAft>
              <a:buClr>
                <a:schemeClr val="dk1"/>
              </a:buClr>
              <a:buSzPts val="2000"/>
              <a:buChar char="•"/>
            </a:pPr>
            <a:r>
              <a:rPr lang="en-US"/>
              <a:t>Uitslag  -&gt; rijgeschikt</a:t>
            </a:r>
            <a:endParaRPr/>
          </a:p>
          <a:p>
            <a:pPr indent="0" lvl="0" marL="0" rtl="0" algn="l">
              <a:lnSpc>
                <a:spcPct val="120000"/>
              </a:lnSpc>
              <a:spcBef>
                <a:spcPts val="1000"/>
              </a:spcBef>
              <a:spcAft>
                <a:spcPts val="0"/>
              </a:spcAft>
              <a:buClr>
                <a:schemeClr val="dk1"/>
              </a:buClr>
              <a:buSzPts val="2000"/>
              <a:buNone/>
            </a:pPr>
            <a:r>
              <a:rPr lang="en-US"/>
              <a:t>                  -&gt; rijgeschikt voor bepaalde tijd (1, 3 of 5 jaar)</a:t>
            </a:r>
            <a:endParaRPr/>
          </a:p>
          <a:p>
            <a:pPr indent="0" lvl="0" marL="0" rtl="0" algn="l">
              <a:lnSpc>
                <a:spcPct val="120000"/>
              </a:lnSpc>
              <a:spcBef>
                <a:spcPts val="1000"/>
              </a:spcBef>
              <a:spcAft>
                <a:spcPts val="0"/>
              </a:spcAft>
              <a:buClr>
                <a:schemeClr val="dk1"/>
              </a:buClr>
              <a:buSzPts val="2000"/>
              <a:buNone/>
            </a:pPr>
            <a:r>
              <a:rPr lang="en-US"/>
              <a:t>               -&gt; rijgeschikt onder voorwaarden</a:t>
            </a:r>
            <a:endParaRPr/>
          </a:p>
          <a:p>
            <a:pPr indent="0" lvl="0" marL="0" rtl="0" algn="l">
              <a:lnSpc>
                <a:spcPct val="120000"/>
              </a:lnSpc>
              <a:spcBef>
                <a:spcPts val="1000"/>
              </a:spcBef>
              <a:spcAft>
                <a:spcPts val="0"/>
              </a:spcAft>
              <a:buClr>
                <a:schemeClr val="dk1"/>
              </a:buClr>
              <a:buSzPts val="2000"/>
              <a:buNone/>
            </a:pPr>
            <a:r>
              <a:rPr lang="en-US"/>
              <a:t>                  -&gt; niet rijgeschikt</a:t>
            </a:r>
            <a:endParaRPr/>
          </a:p>
          <a:p>
            <a:pPr indent="0" lvl="0" marL="0" rtl="0" algn="l">
              <a:lnSpc>
                <a:spcPct val="120000"/>
              </a:lnSpc>
              <a:spcBef>
                <a:spcPts val="1000"/>
              </a:spcBef>
              <a:spcAft>
                <a:spcPts val="0"/>
              </a:spcAft>
              <a:buClr>
                <a:schemeClr val="dk1"/>
              </a:buClr>
              <a:buSzPts val="2000"/>
              <a:buNone/>
            </a:pPr>
            <a:r>
              <a:rPr lang="en-US"/>
              <a:t>  </a:t>
            </a:r>
            <a:endParaRPr/>
          </a:p>
        </p:txBody>
      </p:sp>
      <p:sp>
        <p:nvSpPr>
          <p:cNvPr id="222" name="Google Shape;222;p13"/>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223" name="Google Shape;223;p13"/>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224" name="Google Shape;224;p13"/>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Rijtest</a:t>
            </a:r>
            <a:endParaRPr/>
          </a:p>
        </p:txBody>
      </p:sp>
      <p:sp>
        <p:nvSpPr>
          <p:cNvPr id="230" name="Google Shape;230;p14"/>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In principe in eigen auto</a:t>
            </a:r>
            <a:endParaRPr/>
          </a:p>
          <a:p>
            <a:pPr indent="-228600" lvl="0" marL="228600" rtl="0" algn="l">
              <a:lnSpc>
                <a:spcPct val="120000"/>
              </a:lnSpc>
              <a:spcBef>
                <a:spcPts val="1000"/>
              </a:spcBef>
              <a:spcAft>
                <a:spcPts val="0"/>
              </a:spcAft>
              <a:buClr>
                <a:schemeClr val="dk1"/>
              </a:buClr>
              <a:buSzPts val="2000"/>
              <a:buChar char="•"/>
            </a:pPr>
            <a:r>
              <a:rPr lang="en-US"/>
              <a:t>Kennis maken met deskundige van CBR</a:t>
            </a:r>
            <a:endParaRPr/>
          </a:p>
          <a:p>
            <a:pPr indent="-228600" lvl="0" marL="228600" rtl="0" algn="l">
              <a:lnSpc>
                <a:spcPct val="120000"/>
              </a:lnSpc>
              <a:spcBef>
                <a:spcPts val="1000"/>
              </a:spcBef>
              <a:spcAft>
                <a:spcPts val="0"/>
              </a:spcAft>
              <a:buClr>
                <a:schemeClr val="dk1"/>
              </a:buClr>
              <a:buSzPts val="2000"/>
              <a:buChar char="•"/>
            </a:pPr>
            <a:r>
              <a:rPr lang="en-US"/>
              <a:t>Stuk rijden, 30 tot 45 minuten</a:t>
            </a:r>
            <a:endParaRPr/>
          </a:p>
          <a:p>
            <a:pPr indent="-228600" lvl="0" marL="228600" rtl="0" algn="l">
              <a:lnSpc>
                <a:spcPct val="120000"/>
              </a:lnSpc>
              <a:spcBef>
                <a:spcPts val="1000"/>
              </a:spcBef>
              <a:spcAft>
                <a:spcPts val="0"/>
              </a:spcAft>
              <a:buClr>
                <a:schemeClr val="dk1"/>
              </a:buClr>
              <a:buSzPts val="2000"/>
              <a:buChar char="•"/>
            </a:pPr>
            <a:r>
              <a:rPr lang="en-US"/>
              <a:t>Nabespreken, je hoort gelijk hoe het ging/ advies</a:t>
            </a:r>
            <a:endParaRPr/>
          </a:p>
          <a:p>
            <a:pPr indent="-228600" lvl="0" marL="228600" rtl="0" algn="l">
              <a:lnSpc>
                <a:spcPct val="120000"/>
              </a:lnSpc>
              <a:spcBef>
                <a:spcPts val="1000"/>
              </a:spcBef>
              <a:spcAft>
                <a:spcPts val="0"/>
              </a:spcAft>
              <a:buClr>
                <a:schemeClr val="dk1"/>
              </a:buClr>
              <a:buSzPts val="2000"/>
              <a:buChar char="•"/>
            </a:pPr>
            <a:r>
              <a:rPr lang="en-US"/>
              <a:t>Rapportage aan arts CBR</a:t>
            </a:r>
            <a:endParaRPr/>
          </a:p>
          <a:p>
            <a:pPr indent="-228600" lvl="0" marL="228600" rtl="0" algn="l">
              <a:lnSpc>
                <a:spcPct val="120000"/>
              </a:lnSpc>
              <a:spcBef>
                <a:spcPts val="1000"/>
              </a:spcBef>
              <a:spcAft>
                <a:spcPts val="0"/>
              </a:spcAft>
              <a:buClr>
                <a:schemeClr val="dk1"/>
              </a:buClr>
              <a:buSzPts val="2000"/>
              <a:buChar char="•"/>
            </a:pPr>
            <a:r>
              <a:rPr lang="en-US"/>
              <a:t>Je krijgt de uitslag</a:t>
            </a:r>
            <a:endParaRPr/>
          </a:p>
        </p:txBody>
      </p:sp>
      <p:sp>
        <p:nvSpPr>
          <p:cNvPr id="231" name="Google Shape;231;p14"/>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232" name="Google Shape;232;p14"/>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233" name="Google Shape;233;p14"/>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inhoud</a:t>
            </a:r>
            <a:endParaRPr/>
          </a:p>
        </p:txBody>
      </p:sp>
      <p:sp>
        <p:nvSpPr>
          <p:cNvPr id="101" name="Google Shape;101;p2"/>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2000"/>
              <a:buNone/>
            </a:pPr>
            <a:r>
              <a:rPr lang="en-US"/>
              <a:t>Wat is mobiliteit?</a:t>
            </a:r>
            <a:endParaRPr/>
          </a:p>
          <a:p>
            <a:pPr indent="0" lvl="0" marL="0" rtl="0" algn="l">
              <a:lnSpc>
                <a:spcPct val="120000"/>
              </a:lnSpc>
              <a:spcBef>
                <a:spcPts val="1000"/>
              </a:spcBef>
              <a:spcAft>
                <a:spcPts val="0"/>
              </a:spcAft>
              <a:buClr>
                <a:schemeClr val="dk1"/>
              </a:buClr>
              <a:buSzPts val="2000"/>
              <a:buNone/>
            </a:pPr>
            <a:r>
              <a:rPr lang="en-US"/>
              <a:t>Loopproblemen bij Parkinson</a:t>
            </a:r>
            <a:endParaRPr/>
          </a:p>
          <a:p>
            <a:pPr indent="0" lvl="0" marL="0" rtl="0" algn="l">
              <a:lnSpc>
                <a:spcPct val="120000"/>
              </a:lnSpc>
              <a:spcBef>
                <a:spcPts val="1000"/>
              </a:spcBef>
              <a:spcAft>
                <a:spcPts val="0"/>
              </a:spcAft>
              <a:buClr>
                <a:schemeClr val="dk1"/>
              </a:buClr>
              <a:buSzPts val="2000"/>
              <a:buNone/>
            </a:pPr>
            <a:r>
              <a:rPr lang="en-US"/>
              <a:t>Uitleg per hulpmiddel</a:t>
            </a:r>
            <a:endParaRPr/>
          </a:p>
          <a:p>
            <a:pPr indent="0" lvl="0" marL="0" rtl="0" algn="l">
              <a:lnSpc>
                <a:spcPct val="120000"/>
              </a:lnSpc>
              <a:spcBef>
                <a:spcPts val="1000"/>
              </a:spcBef>
              <a:spcAft>
                <a:spcPts val="0"/>
              </a:spcAft>
              <a:buClr>
                <a:schemeClr val="dk1"/>
              </a:buClr>
              <a:buSzPts val="2000"/>
              <a:buNone/>
            </a:pPr>
            <a:r>
              <a:rPr lang="en-US"/>
              <a:t>Pauze</a:t>
            </a:r>
            <a:endParaRPr/>
          </a:p>
          <a:p>
            <a:pPr indent="0" lvl="0" marL="0" rtl="0" algn="l">
              <a:lnSpc>
                <a:spcPct val="120000"/>
              </a:lnSpc>
              <a:spcBef>
                <a:spcPts val="1000"/>
              </a:spcBef>
              <a:spcAft>
                <a:spcPts val="0"/>
              </a:spcAft>
              <a:buClr>
                <a:schemeClr val="dk1"/>
              </a:buClr>
              <a:buSzPts val="2000"/>
              <a:buNone/>
            </a:pPr>
            <a:r>
              <a:rPr lang="en-US"/>
              <a:t>Vragen</a:t>
            </a:r>
            <a:endParaRPr/>
          </a:p>
          <a:p>
            <a:pPr indent="0" lvl="0" marL="0" rtl="0" algn="l">
              <a:lnSpc>
                <a:spcPct val="120000"/>
              </a:lnSpc>
              <a:spcBef>
                <a:spcPts val="1000"/>
              </a:spcBef>
              <a:spcAft>
                <a:spcPts val="0"/>
              </a:spcAft>
              <a:buClr>
                <a:schemeClr val="dk1"/>
              </a:buClr>
              <a:buSzPts val="2000"/>
              <a:buNone/>
            </a:pPr>
            <a:r>
              <a:t/>
            </a:r>
            <a:endParaRPr/>
          </a:p>
        </p:txBody>
      </p:sp>
      <p:sp>
        <p:nvSpPr>
          <p:cNvPr id="102" name="Google Shape;102;p2"/>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03" name="Google Shape;103;p2"/>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04" name="Google Shape;104;p2"/>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t/>
            </a:r>
            <a:endParaRPr/>
          </a:p>
        </p:txBody>
      </p:sp>
      <p:pic>
        <p:nvPicPr>
          <p:cNvPr id="110" name="Google Shape;110;p3" title="Brigitte Kaandorp – Tuincentrum (Eh... 2019)"/>
          <p:cNvPicPr preferRelativeResize="0"/>
          <p:nvPr>
            <p:ph idx="1" type="body"/>
          </p:nvPr>
        </p:nvPicPr>
        <p:blipFill rotWithShape="1">
          <a:blip r:embed="rId3">
            <a:alphaModFix/>
          </a:blip>
          <a:srcRect b="0" l="0" r="0" t="0"/>
          <a:stretch/>
        </p:blipFill>
        <p:spPr>
          <a:xfrm>
            <a:off x="1874838" y="1716088"/>
            <a:ext cx="8128000" cy="4592637"/>
          </a:xfrm>
          <a:prstGeom prst="rect">
            <a:avLst/>
          </a:prstGeom>
          <a:noFill/>
          <a:ln>
            <a:noFill/>
          </a:ln>
        </p:spPr>
      </p:pic>
      <p:sp>
        <p:nvSpPr>
          <p:cNvPr id="111" name="Google Shape;111;p3"/>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12" name="Google Shape;112;p3"/>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13" name="Google Shape;113;p3"/>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Loopproblemen bij Parkinson</a:t>
            </a:r>
            <a:endParaRPr/>
          </a:p>
        </p:txBody>
      </p:sp>
      <p:sp>
        <p:nvSpPr>
          <p:cNvPr id="120" name="Google Shape;120;p4"/>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21" name="Google Shape;121;p4"/>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22" name="Google Shape;122;p4"/>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4"/>
          <p:cNvSpPr txBox="1"/>
          <p:nvPr>
            <p:ph idx="1" type="body"/>
          </p:nvPr>
        </p:nvSpPr>
        <p:spPr>
          <a:xfrm>
            <a:off x="-70253" y="1599282"/>
            <a:ext cx="10653600" cy="45939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Verminderde armzwaai</a:t>
            </a:r>
            <a:endParaRPr/>
          </a:p>
          <a:p>
            <a:pPr indent="-228600" lvl="0" marL="228600" rtl="0" algn="l">
              <a:lnSpc>
                <a:spcPct val="120000"/>
              </a:lnSpc>
              <a:spcBef>
                <a:spcPts val="1000"/>
              </a:spcBef>
              <a:spcAft>
                <a:spcPts val="0"/>
              </a:spcAft>
              <a:buClr>
                <a:schemeClr val="dk1"/>
              </a:buClr>
              <a:buSzPts val="2000"/>
              <a:buChar char="•"/>
            </a:pPr>
            <a:r>
              <a:rPr lang="en-US"/>
              <a:t>Voorovergebogen houding</a:t>
            </a:r>
            <a:endParaRPr/>
          </a:p>
          <a:p>
            <a:pPr indent="-228600" lvl="0" marL="228600" rtl="0" algn="l">
              <a:lnSpc>
                <a:spcPct val="120000"/>
              </a:lnSpc>
              <a:spcBef>
                <a:spcPts val="1000"/>
              </a:spcBef>
              <a:spcAft>
                <a:spcPts val="0"/>
              </a:spcAft>
              <a:buClr>
                <a:schemeClr val="dk1"/>
              </a:buClr>
              <a:buSzPts val="2000"/>
              <a:buChar char="•"/>
            </a:pPr>
            <a:r>
              <a:rPr lang="en-US"/>
              <a:t>Kleine staplengte</a:t>
            </a:r>
            <a:endParaRPr/>
          </a:p>
          <a:p>
            <a:pPr indent="-228600" lvl="0" marL="228600" rtl="0" algn="l">
              <a:lnSpc>
                <a:spcPct val="120000"/>
              </a:lnSpc>
              <a:spcBef>
                <a:spcPts val="1000"/>
              </a:spcBef>
              <a:spcAft>
                <a:spcPts val="0"/>
              </a:spcAft>
              <a:buClr>
                <a:schemeClr val="dk1"/>
              </a:buClr>
              <a:buSzPts val="2000"/>
              <a:buChar char="•"/>
            </a:pPr>
            <a:r>
              <a:rPr lang="en-US"/>
              <a:t>Moeite met draaien</a:t>
            </a:r>
            <a:endParaRPr/>
          </a:p>
          <a:p>
            <a:pPr indent="-228600" lvl="0" marL="228600" rtl="0" algn="l">
              <a:lnSpc>
                <a:spcPct val="120000"/>
              </a:lnSpc>
              <a:spcBef>
                <a:spcPts val="1000"/>
              </a:spcBef>
              <a:spcAft>
                <a:spcPts val="0"/>
              </a:spcAft>
              <a:buClr>
                <a:schemeClr val="dk1"/>
              </a:buClr>
              <a:buSzPts val="2000"/>
              <a:buChar char="•"/>
            </a:pPr>
            <a:r>
              <a:rPr lang="en-US"/>
              <a:t>Lagere loopsnelheid</a:t>
            </a:r>
            <a:endParaRPr/>
          </a:p>
          <a:p>
            <a:pPr indent="-101600" lvl="0" marL="228600" rtl="0" algn="l">
              <a:lnSpc>
                <a:spcPct val="120000"/>
              </a:lnSpc>
              <a:spcBef>
                <a:spcPts val="1000"/>
              </a:spcBef>
              <a:spcAft>
                <a:spcPts val="0"/>
              </a:spcAft>
              <a:buClr>
                <a:schemeClr val="dk1"/>
              </a:buClr>
              <a:buSzPts val="2000"/>
              <a:buNone/>
            </a:pPr>
            <a:r>
              <a:t/>
            </a:r>
            <a:endParaRPr/>
          </a:p>
          <a:p>
            <a:pPr indent="-228600" lvl="4" marL="1143000" rtl="0" algn="l">
              <a:lnSpc>
                <a:spcPct val="120000"/>
              </a:lnSpc>
              <a:spcBef>
                <a:spcPts val="500"/>
              </a:spcBef>
              <a:spcAft>
                <a:spcPts val="0"/>
              </a:spcAft>
              <a:buClr>
                <a:schemeClr val="dk1"/>
              </a:buClr>
              <a:buSzPts val="2000"/>
              <a:buFont typeface="Courier New"/>
              <a:buChar char="o"/>
            </a:pPr>
            <a:r>
              <a:rPr lang="en-US" sz="2000"/>
              <a:t>Leidt tot verminderd loopvermogen</a:t>
            </a:r>
            <a:endParaRPr sz="2000"/>
          </a:p>
          <a:p>
            <a:pPr indent="-228600" lvl="4" marL="1143000" rtl="0" algn="l">
              <a:lnSpc>
                <a:spcPct val="120000"/>
              </a:lnSpc>
              <a:spcBef>
                <a:spcPts val="500"/>
              </a:spcBef>
              <a:spcAft>
                <a:spcPts val="0"/>
              </a:spcAft>
              <a:buClr>
                <a:schemeClr val="dk1"/>
              </a:buClr>
              <a:buSzPts val="2000"/>
              <a:buFont typeface="Courier New"/>
              <a:buChar char="o"/>
            </a:pPr>
            <a:r>
              <a:rPr lang="en-US" sz="2000"/>
              <a:t>Leidt tot balansproblemen</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Lopen met een stok</a:t>
            </a:r>
            <a:endParaRPr/>
          </a:p>
        </p:txBody>
      </p:sp>
      <p:sp>
        <p:nvSpPr>
          <p:cNvPr id="130" name="Google Shape;130;p5"/>
          <p:cNvSpPr txBox="1"/>
          <p:nvPr>
            <p:ph idx="1" type="body"/>
          </p:nvPr>
        </p:nvSpPr>
        <p:spPr>
          <a:xfrm>
            <a:off x="612647" y="1664046"/>
            <a:ext cx="5607904" cy="46453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Veiligheid vergroten bij evenwichtsprobleem</a:t>
            </a:r>
            <a:endParaRPr/>
          </a:p>
          <a:p>
            <a:pPr indent="-228600" lvl="0" marL="228600" rtl="0" algn="l">
              <a:lnSpc>
                <a:spcPct val="120000"/>
              </a:lnSpc>
              <a:spcBef>
                <a:spcPts val="1000"/>
              </a:spcBef>
              <a:spcAft>
                <a:spcPts val="0"/>
              </a:spcAft>
              <a:buClr>
                <a:schemeClr val="dk1"/>
              </a:buClr>
              <a:buSzPts val="2000"/>
              <a:buChar char="•"/>
            </a:pPr>
            <a:r>
              <a:rPr lang="en-US"/>
              <a:t>Actief  gebruik</a:t>
            </a:r>
            <a:endParaRPr/>
          </a:p>
          <a:p>
            <a:pPr indent="-228600" lvl="0" marL="228600" rtl="0" algn="l">
              <a:lnSpc>
                <a:spcPct val="120000"/>
              </a:lnSpc>
              <a:spcBef>
                <a:spcPts val="1000"/>
              </a:spcBef>
              <a:spcAft>
                <a:spcPts val="0"/>
              </a:spcAft>
              <a:buClr>
                <a:schemeClr val="dk1"/>
              </a:buClr>
              <a:buSzPts val="2000"/>
              <a:buChar char="•"/>
            </a:pPr>
            <a:r>
              <a:rPr lang="en-US"/>
              <a:t>Stok altijd aan de gezonde (sterkste) zijde</a:t>
            </a:r>
            <a:endParaRPr/>
          </a:p>
        </p:txBody>
      </p:sp>
      <p:sp>
        <p:nvSpPr>
          <p:cNvPr id="131" name="Google Shape;131;p5"/>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32" name="Google Shape;132;p5"/>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33" name="Google Shape;133;p5"/>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quad cane.png" id="134" name="Google Shape;134;p5"/>
          <p:cNvPicPr preferRelativeResize="0"/>
          <p:nvPr/>
        </p:nvPicPr>
        <p:blipFill rotWithShape="1">
          <a:blip r:embed="rId3">
            <a:alphaModFix/>
          </a:blip>
          <a:srcRect b="0" l="0" r="0" t="0"/>
          <a:stretch/>
        </p:blipFill>
        <p:spPr>
          <a:xfrm>
            <a:off x="3418055" y="3381270"/>
            <a:ext cx="3224349" cy="2916919"/>
          </a:xfrm>
          <a:prstGeom prst="rect">
            <a:avLst/>
          </a:prstGeom>
          <a:noFill/>
          <a:ln>
            <a:noFill/>
          </a:ln>
        </p:spPr>
      </p:pic>
      <p:pic>
        <p:nvPicPr>
          <p:cNvPr descr="stok ergonomisch.jpg" id="135" name="Google Shape;135;p5"/>
          <p:cNvPicPr preferRelativeResize="0"/>
          <p:nvPr/>
        </p:nvPicPr>
        <p:blipFill rotWithShape="1">
          <a:blip r:embed="rId4">
            <a:alphaModFix/>
          </a:blip>
          <a:srcRect b="0" l="0" r="0" t="0"/>
          <a:stretch/>
        </p:blipFill>
        <p:spPr>
          <a:xfrm>
            <a:off x="6092140" y="387437"/>
            <a:ext cx="4384073" cy="4631210"/>
          </a:xfrm>
          <a:prstGeom prst="rect">
            <a:avLst/>
          </a:prstGeom>
          <a:noFill/>
          <a:ln>
            <a:noFill/>
          </a:ln>
        </p:spPr>
      </p:pic>
      <p:pic>
        <p:nvPicPr>
          <p:cNvPr descr="stok opvouwbaar.jpg" id="136" name="Google Shape;136;p5"/>
          <p:cNvPicPr preferRelativeResize="0"/>
          <p:nvPr/>
        </p:nvPicPr>
        <p:blipFill rotWithShape="1">
          <a:blip r:embed="rId5">
            <a:alphaModFix/>
          </a:blip>
          <a:srcRect b="0" l="0" r="0" t="0"/>
          <a:stretch/>
        </p:blipFill>
        <p:spPr>
          <a:xfrm>
            <a:off x="8882705" y="387436"/>
            <a:ext cx="2551156" cy="25511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Lopen met rollator</a:t>
            </a:r>
            <a:endParaRPr/>
          </a:p>
        </p:txBody>
      </p:sp>
      <p:sp>
        <p:nvSpPr>
          <p:cNvPr id="143" name="Google Shape;143;p6"/>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Loopondersteunend hulpmiddel</a:t>
            </a:r>
            <a:endParaRPr/>
          </a:p>
          <a:p>
            <a:pPr indent="-228600" lvl="0" marL="228600" rtl="0" algn="l">
              <a:lnSpc>
                <a:spcPct val="120000"/>
              </a:lnSpc>
              <a:spcBef>
                <a:spcPts val="1000"/>
              </a:spcBef>
              <a:spcAft>
                <a:spcPts val="0"/>
              </a:spcAft>
              <a:buClr>
                <a:schemeClr val="dk1"/>
              </a:buClr>
              <a:buSzPts val="2000"/>
              <a:buChar char="•"/>
            </a:pPr>
            <a:r>
              <a:rPr lang="en-US"/>
              <a:t>Langere afstanden vaak mogelijk</a:t>
            </a:r>
            <a:endParaRPr/>
          </a:p>
          <a:p>
            <a:pPr indent="-228600" lvl="0" marL="228600" rtl="0" algn="l">
              <a:lnSpc>
                <a:spcPct val="120000"/>
              </a:lnSpc>
              <a:spcBef>
                <a:spcPts val="1000"/>
              </a:spcBef>
              <a:spcAft>
                <a:spcPts val="0"/>
              </a:spcAft>
              <a:buClr>
                <a:schemeClr val="dk1"/>
              </a:buClr>
              <a:buSzPts val="2000"/>
              <a:buChar char="•"/>
            </a:pPr>
            <a:r>
              <a:rPr lang="en-US"/>
              <a:t>Verhoogde veiligheid door stabiliteit</a:t>
            </a:r>
            <a:endParaRPr/>
          </a:p>
          <a:p>
            <a:pPr indent="-101600" lvl="0" marL="228600" rtl="0" algn="l">
              <a:lnSpc>
                <a:spcPct val="120000"/>
              </a:lnSpc>
              <a:spcBef>
                <a:spcPts val="100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Let op instellen juiste hoogte</a:t>
            </a:r>
            <a:endParaRPr/>
          </a:p>
          <a:p>
            <a:pPr indent="-228600" lvl="0" marL="228600" rtl="0" algn="l">
              <a:lnSpc>
                <a:spcPct val="120000"/>
              </a:lnSpc>
              <a:spcBef>
                <a:spcPts val="1000"/>
              </a:spcBef>
              <a:spcAft>
                <a:spcPts val="0"/>
              </a:spcAft>
              <a:buClr>
                <a:schemeClr val="dk1"/>
              </a:buClr>
              <a:buSzPts val="2000"/>
              <a:buChar char="•"/>
            </a:pPr>
            <a:r>
              <a:rPr lang="en-US"/>
              <a:t>Juist gebruik</a:t>
            </a:r>
            <a:endParaRPr/>
          </a:p>
          <a:p>
            <a:pPr indent="-101600" lvl="0" marL="228600" rtl="0" algn="l">
              <a:lnSpc>
                <a:spcPct val="120000"/>
              </a:lnSpc>
              <a:spcBef>
                <a:spcPts val="100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Parkinsonrollator, freezing opheffen</a:t>
            </a:r>
            <a:endParaRPr/>
          </a:p>
          <a:p>
            <a:pPr indent="0" lvl="0" marL="0" rtl="0" algn="l">
              <a:lnSpc>
                <a:spcPct val="120000"/>
              </a:lnSpc>
              <a:spcBef>
                <a:spcPts val="1000"/>
              </a:spcBef>
              <a:spcAft>
                <a:spcPts val="0"/>
              </a:spcAft>
              <a:buClr>
                <a:schemeClr val="dk1"/>
              </a:buClr>
              <a:buSzPts val="2000"/>
              <a:buNone/>
            </a:pPr>
            <a:r>
              <a:rPr lang="en-US"/>
              <a:t>                               Sleeprem bij festinatie </a:t>
            </a:r>
            <a:endParaRPr/>
          </a:p>
        </p:txBody>
      </p:sp>
      <p:sp>
        <p:nvSpPr>
          <p:cNvPr id="144" name="Google Shape;144;p6"/>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45" name="Google Shape;145;p6"/>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46" name="Google Shape;146;p6"/>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park roll.png" id="147" name="Google Shape;147;p6"/>
          <p:cNvPicPr preferRelativeResize="0"/>
          <p:nvPr/>
        </p:nvPicPr>
        <p:blipFill rotWithShape="1">
          <a:blip r:embed="rId3">
            <a:alphaModFix/>
          </a:blip>
          <a:srcRect b="0" l="0" r="0" t="0"/>
          <a:stretch/>
        </p:blipFill>
        <p:spPr>
          <a:xfrm>
            <a:off x="6837809" y="977900"/>
            <a:ext cx="3804200" cy="44634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Verplaatsen met een loopfiets</a:t>
            </a:r>
            <a:endParaRPr/>
          </a:p>
        </p:txBody>
      </p:sp>
      <p:pic>
        <p:nvPicPr>
          <p:cNvPr descr="loopfiets.jpg" id="153" name="Google Shape;153;p7"/>
          <p:cNvPicPr preferRelativeResize="0"/>
          <p:nvPr>
            <p:ph idx="1" type="body"/>
          </p:nvPr>
        </p:nvPicPr>
        <p:blipFill rotWithShape="1">
          <a:blip r:embed="rId3">
            <a:alphaModFix/>
          </a:blip>
          <a:srcRect b="0" l="0" r="0" t="0"/>
          <a:stretch/>
        </p:blipFill>
        <p:spPr>
          <a:xfrm>
            <a:off x="1027906" y="1825625"/>
            <a:ext cx="4351338" cy="4351338"/>
          </a:xfrm>
          <a:prstGeom prst="rect">
            <a:avLst/>
          </a:prstGeom>
          <a:noFill/>
          <a:ln>
            <a:noFill/>
          </a:ln>
        </p:spPr>
      </p:pic>
      <p:sp>
        <p:nvSpPr>
          <p:cNvPr id="154" name="Google Shape;15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Bij balansproblemen</a:t>
            </a:r>
            <a:endParaRPr/>
          </a:p>
          <a:p>
            <a:pPr indent="-228600" lvl="0" marL="228600" rtl="0" algn="l">
              <a:lnSpc>
                <a:spcPct val="120000"/>
              </a:lnSpc>
              <a:spcBef>
                <a:spcPts val="1000"/>
              </a:spcBef>
              <a:spcAft>
                <a:spcPts val="0"/>
              </a:spcAft>
              <a:buClr>
                <a:schemeClr val="dk1"/>
              </a:buClr>
              <a:buSzPts val="2000"/>
              <a:buChar char="•"/>
            </a:pPr>
            <a:r>
              <a:rPr lang="en-US"/>
              <a:t>Bij vermoeidheid</a:t>
            </a:r>
            <a:endParaRPr/>
          </a:p>
        </p:txBody>
      </p:sp>
      <p:sp>
        <p:nvSpPr>
          <p:cNvPr id="155" name="Google Shape;155;p7"/>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56" name="Google Shape;156;p7"/>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57" name="Google Shape;157;p7"/>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612648" y="548640"/>
            <a:ext cx="10653578"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Verplaatsen met een trippelwerkstoel</a:t>
            </a:r>
            <a:endParaRPr/>
          </a:p>
        </p:txBody>
      </p:sp>
      <p:sp>
        <p:nvSpPr>
          <p:cNvPr id="163" name="Google Shape;163;p8"/>
          <p:cNvSpPr txBox="1"/>
          <p:nvPr>
            <p:ph idx="1" type="body"/>
          </p:nvPr>
        </p:nvSpPr>
        <p:spPr>
          <a:xfrm>
            <a:off x="612647" y="1715532"/>
            <a:ext cx="10653579" cy="459382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a:t>Als lopen en lang staan niet meer goed gaan</a:t>
            </a:r>
            <a:endParaRPr/>
          </a:p>
          <a:p>
            <a:pPr indent="-228600" lvl="0" marL="228600" rtl="0" algn="l">
              <a:lnSpc>
                <a:spcPct val="120000"/>
              </a:lnSpc>
              <a:spcBef>
                <a:spcPts val="1000"/>
              </a:spcBef>
              <a:spcAft>
                <a:spcPts val="0"/>
              </a:spcAft>
              <a:buClr>
                <a:schemeClr val="dk1"/>
              </a:buClr>
              <a:buSzPts val="2000"/>
              <a:buChar char="•"/>
            </a:pPr>
            <a:r>
              <a:rPr lang="en-US"/>
              <a:t>Trippelen</a:t>
            </a:r>
            <a:endParaRPr/>
          </a:p>
          <a:p>
            <a:pPr indent="-228600" lvl="0" marL="228600" rtl="0" algn="l">
              <a:lnSpc>
                <a:spcPct val="120000"/>
              </a:lnSpc>
              <a:spcBef>
                <a:spcPts val="1000"/>
              </a:spcBef>
              <a:spcAft>
                <a:spcPts val="0"/>
              </a:spcAft>
              <a:buClr>
                <a:schemeClr val="dk1"/>
              </a:buClr>
              <a:buSzPts val="2000"/>
              <a:buChar char="•"/>
            </a:pPr>
            <a:r>
              <a:rPr lang="en-US"/>
              <a:t>Hoogteverstelling voor werken op hoogte</a:t>
            </a:r>
            <a:endParaRPr/>
          </a:p>
        </p:txBody>
      </p:sp>
      <p:sp>
        <p:nvSpPr>
          <p:cNvPr id="164" name="Google Shape;164;p8"/>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900">
                <a:solidFill>
                  <a:schemeClr val="dk1"/>
                </a:solidFill>
              </a:rPr>
              <a:t>3/10/2026</a:t>
            </a:r>
            <a:endParaRPr/>
          </a:p>
        </p:txBody>
      </p:sp>
      <p:sp>
        <p:nvSpPr>
          <p:cNvPr id="165" name="Google Shape;165;p8"/>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br>
              <a:rPr lang="en-US"/>
            </a:br>
            <a:r>
              <a:rPr lang="en-US"/>
              <a:t>              </a:t>
            </a:r>
            <a:endParaRPr/>
          </a:p>
        </p:txBody>
      </p:sp>
      <p:sp>
        <p:nvSpPr>
          <p:cNvPr id="166" name="Google Shape;166;p8"/>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rippel werkstoel.jpg" id="167" name="Google Shape;167;p8"/>
          <p:cNvPicPr preferRelativeResize="0"/>
          <p:nvPr/>
        </p:nvPicPr>
        <p:blipFill rotWithShape="1">
          <a:blip r:embed="rId3">
            <a:alphaModFix/>
          </a:blip>
          <a:srcRect b="0" l="0" r="0" t="0"/>
          <a:stretch/>
        </p:blipFill>
        <p:spPr>
          <a:xfrm>
            <a:off x="8314223" y="1310845"/>
            <a:ext cx="2586309" cy="44113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ph type="title"/>
          </p:nvPr>
        </p:nvSpPr>
        <p:spPr>
          <a:xfrm>
            <a:off x="612648" y="548640"/>
            <a:ext cx="10741152" cy="11322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a:t>Verplaatsen met een rolstoel</a:t>
            </a:r>
            <a:endParaRPr/>
          </a:p>
        </p:txBody>
      </p:sp>
      <p:sp>
        <p:nvSpPr>
          <p:cNvPr id="173" name="Google Shape;173;p9"/>
          <p:cNvSpPr txBox="1"/>
          <p:nvPr>
            <p:ph idx="1" type="body"/>
          </p:nvPr>
        </p:nvSpPr>
        <p:spPr>
          <a:xfrm>
            <a:off x="612648"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t/>
            </a:r>
            <a:endParaRPr/>
          </a:p>
          <a:p>
            <a:pPr indent="0" lvl="0" marL="0" rtl="0" algn="l">
              <a:lnSpc>
                <a:spcPct val="120000"/>
              </a:lnSpc>
              <a:spcBef>
                <a:spcPts val="1000"/>
              </a:spcBef>
              <a:spcAft>
                <a:spcPts val="0"/>
              </a:spcAft>
              <a:buClr>
                <a:schemeClr val="dk1"/>
              </a:buClr>
              <a:buSzPts val="2000"/>
              <a:buNone/>
            </a:pPr>
            <a:r>
              <a:t/>
            </a:r>
            <a:endParaRPr/>
          </a:p>
          <a:p>
            <a:pPr indent="0" lvl="0" marL="0" rtl="0" algn="l">
              <a:lnSpc>
                <a:spcPct val="120000"/>
              </a:lnSpc>
              <a:spcBef>
                <a:spcPts val="100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Rolstoel op maat -&gt; comfortabel zitten, zelf rijden of geduwd worden</a:t>
            </a:r>
            <a:endParaRPr/>
          </a:p>
          <a:p>
            <a:pPr indent="0" lvl="0" marL="0" rtl="0" algn="l">
              <a:lnSpc>
                <a:spcPct val="120000"/>
              </a:lnSpc>
              <a:spcBef>
                <a:spcPts val="1000"/>
              </a:spcBef>
              <a:spcAft>
                <a:spcPts val="0"/>
              </a:spcAft>
              <a:buClr>
                <a:schemeClr val="dk1"/>
              </a:buClr>
              <a:buSzPts val="2000"/>
              <a:buNone/>
            </a:pPr>
            <a:r>
              <a:t/>
            </a:r>
            <a:endParaRPr/>
          </a:p>
          <a:p>
            <a:pPr indent="0" lvl="0" marL="0" rtl="0" algn="l">
              <a:lnSpc>
                <a:spcPct val="120000"/>
              </a:lnSpc>
              <a:spcBef>
                <a:spcPts val="1000"/>
              </a:spcBef>
              <a:spcAft>
                <a:spcPts val="0"/>
              </a:spcAft>
              <a:buClr>
                <a:schemeClr val="dk1"/>
              </a:buClr>
              <a:buSzPts val="2000"/>
              <a:buNone/>
            </a:pPr>
            <a:r>
              <a:t/>
            </a:r>
            <a:endParaRPr/>
          </a:p>
          <a:p>
            <a:pPr indent="-228600" lvl="0" marL="228600" rtl="0" algn="l">
              <a:lnSpc>
                <a:spcPct val="120000"/>
              </a:lnSpc>
              <a:spcBef>
                <a:spcPts val="1000"/>
              </a:spcBef>
              <a:spcAft>
                <a:spcPts val="0"/>
              </a:spcAft>
              <a:buClr>
                <a:schemeClr val="dk1"/>
              </a:buClr>
              <a:buSzPts val="2000"/>
              <a:buChar char="•"/>
            </a:pPr>
            <a:r>
              <a:rPr lang="en-US"/>
              <a:t>Elektrische rolstoel -&gt; comfortabel zitten, zelf rijden</a:t>
            </a:r>
            <a:endParaRPr/>
          </a:p>
        </p:txBody>
      </p:sp>
      <p:pic>
        <p:nvPicPr>
          <p:cNvPr descr="canto.png" id="174" name="Google Shape;174;p9"/>
          <p:cNvPicPr preferRelativeResize="0"/>
          <p:nvPr>
            <p:ph idx="2" type="body"/>
          </p:nvPr>
        </p:nvPicPr>
        <p:blipFill rotWithShape="1">
          <a:blip r:embed="rId3">
            <a:alphaModFix/>
          </a:blip>
          <a:srcRect b="0" l="0" r="0" t="0"/>
          <a:stretch/>
        </p:blipFill>
        <p:spPr>
          <a:xfrm>
            <a:off x="5990088" y="2340489"/>
            <a:ext cx="2672879" cy="2724366"/>
          </a:xfrm>
          <a:prstGeom prst="rect">
            <a:avLst/>
          </a:prstGeom>
          <a:noFill/>
          <a:ln>
            <a:noFill/>
          </a:ln>
        </p:spPr>
      </p:pic>
      <p:sp>
        <p:nvSpPr>
          <p:cNvPr id="175" name="Google Shape;175;p9"/>
          <p:cNvSpPr txBox="1"/>
          <p:nvPr>
            <p:ph idx="10" type="dt"/>
          </p:nvPr>
        </p:nvSpPr>
        <p:spPr>
          <a:xfrm>
            <a:off x="137160" y="6453002"/>
            <a:ext cx="3494314"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sz="900">
                <a:solidFill>
                  <a:schemeClr val="dk1"/>
                </a:solidFill>
              </a:rPr>
              <a:t>3/10/2026</a:t>
            </a:r>
            <a:endParaRPr/>
          </a:p>
        </p:txBody>
      </p:sp>
      <p:sp>
        <p:nvSpPr>
          <p:cNvPr id="176" name="Google Shape;176;p9"/>
          <p:cNvSpPr txBox="1"/>
          <p:nvPr>
            <p:ph idx="11" type="ftr"/>
          </p:nvPr>
        </p:nvSpPr>
        <p:spPr>
          <a:xfrm>
            <a:off x="8876521" y="6453002"/>
            <a:ext cx="2805405"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br>
              <a:rPr lang="en-US" sz="700"/>
            </a:br>
            <a:r>
              <a:rPr lang="en-US" sz="700"/>
              <a:t>              </a:t>
            </a:r>
            <a:endParaRPr/>
          </a:p>
        </p:txBody>
      </p:sp>
      <p:sp>
        <p:nvSpPr>
          <p:cNvPr id="177" name="Google Shape;177;p9"/>
          <p:cNvSpPr txBox="1"/>
          <p:nvPr>
            <p:ph idx="12" type="sldNum"/>
          </p:nvPr>
        </p:nvSpPr>
        <p:spPr>
          <a:xfrm>
            <a:off x="11632162" y="6453002"/>
            <a:ext cx="42920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elro.jpg" id="178" name="Google Shape;178;p9"/>
          <p:cNvPicPr preferRelativeResize="0"/>
          <p:nvPr/>
        </p:nvPicPr>
        <p:blipFill rotWithShape="1">
          <a:blip r:embed="rId4">
            <a:alphaModFix/>
          </a:blip>
          <a:srcRect b="0" l="0" r="0" t="0"/>
          <a:stretch/>
        </p:blipFill>
        <p:spPr>
          <a:xfrm>
            <a:off x="8758881" y="4390510"/>
            <a:ext cx="2664941" cy="1784007"/>
          </a:xfrm>
          <a:prstGeom prst="rect">
            <a:avLst/>
          </a:prstGeom>
          <a:noFill/>
          <a:ln>
            <a:noFill/>
          </a:ln>
        </p:spPr>
      </p:pic>
      <p:pic>
        <p:nvPicPr>
          <p:cNvPr descr="transport rolstoel.jpg" id="179" name="Google Shape;179;p9"/>
          <p:cNvPicPr preferRelativeResize="0"/>
          <p:nvPr/>
        </p:nvPicPr>
        <p:blipFill rotWithShape="1">
          <a:blip r:embed="rId5">
            <a:alphaModFix/>
          </a:blip>
          <a:srcRect b="0" l="0" r="0" t="0"/>
          <a:stretch/>
        </p:blipFill>
        <p:spPr>
          <a:xfrm>
            <a:off x="9118891" y="1115196"/>
            <a:ext cx="1955218" cy="17340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nillaVTI">
  <a:themeElements>
    <a:clrScheme name="VanillaVTI">
      <a:dk1>
        <a:srgbClr val="000000"/>
      </a:dk1>
      <a:lt1>
        <a:srgbClr val="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2026-02-16T12:29:05Z</dcterms:created>
</cp:coreProperties>
</file>