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sldIdLst>
    <p:sldId id="256" r:id="rId2"/>
    <p:sldId id="324" r:id="rId3"/>
    <p:sldId id="260" r:id="rId4"/>
    <p:sldId id="264" r:id="rId5"/>
    <p:sldId id="329" r:id="rId6"/>
    <p:sldId id="322" r:id="rId7"/>
    <p:sldId id="279" r:id="rId8"/>
    <p:sldId id="310" r:id="rId9"/>
    <p:sldId id="330" r:id="rId10"/>
    <p:sldId id="331" r:id="rId11"/>
    <p:sldId id="323" r:id="rId12"/>
    <p:sldId id="291" r:id="rId13"/>
  </p:sldIdLst>
  <p:sldSz cx="9144000" cy="6858000" type="screen4x3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4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627F1-8C75-4656-9EE6-02AE8D59A88F}" type="datetimeFigureOut">
              <a:rPr lang="en-NL" smtClean="0"/>
              <a:t>20/11/2024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EB101-F0CA-4820-A69B-576654A0DCE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64526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6443" y="1122363"/>
            <a:ext cx="5691116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6443" y="3843709"/>
            <a:ext cx="5691116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5B4D-76EA-49E2-AB34-5063526D7540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Monique@PARKINSONBASICS.COM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4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548640"/>
            <a:ext cx="78867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9486" y="1680899"/>
            <a:ext cx="78867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B80B-DB16-4F87-BD0B-FCD2643E9B48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Monique@PARKINSONBASICS.COM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7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26166" y="578497"/>
            <a:ext cx="1535278" cy="559846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578498"/>
            <a:ext cx="6597516" cy="55984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FEF0-92DD-41AA-8EEB-5CF444CA54A8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Monique@PARKINSONBASICS.COM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3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D65D-17BE-43A7-96A2-4017CE2003F1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Monique@PARKINSONBASICS.COM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1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36" y="553617"/>
            <a:ext cx="6204855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535" y="4589464"/>
            <a:ext cx="6204855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D610-2884-43A7-8A3B-0EF157DE284D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Monique@PARKINSONBASICS.COM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0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548640"/>
            <a:ext cx="8055864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9486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05D0-74B6-430B-9FC5-B6C4CF02773E}" type="datetime1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Monique@PARKINSONBASICS.COM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0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7396"/>
            <a:ext cx="8059341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685735"/>
            <a:ext cx="386834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2386895"/>
            <a:ext cx="3868340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5735"/>
            <a:ext cx="3887391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386895"/>
            <a:ext cx="3887392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816E-9AA4-47DD-9433-372BC5F7AD51}" type="datetime1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Monique@PARKINSONBASICS.COM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8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39A2C-16B5-411F-AFDD-AFC64351CF7C}" type="datetime1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Monique@PARKINSONBASICS.COM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6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4D2D-89C3-4D54-BAE9-FF86D9E430BA}" type="datetime1">
              <a:rPr lang="en-US" smtClean="0"/>
              <a:t>11/20/2024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Monique@PARKINSONBASICS.COM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9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70" y="553617"/>
            <a:ext cx="2696726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031" y="553616"/>
            <a:ext cx="4709806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7870" y="2311122"/>
            <a:ext cx="2696726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253B-EE74-4966-91EB-672A0AFE57D6}" type="datetime1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Monique@PARKINSONBASICS.COM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2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557785"/>
            <a:ext cx="2696726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97490" y="657103"/>
            <a:ext cx="4862765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2826137"/>
            <a:ext cx="2689190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8319-0D8D-4C97-BB71-AE5A0024086A}" type="datetime1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Monique@PARKINSONBASICS.COM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2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548640"/>
            <a:ext cx="7990184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486" y="1715532"/>
            <a:ext cx="7990184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870" y="6453003"/>
            <a:ext cx="2620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E996017-1A81-4C84-BBF8-502F5AF35C7F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7391" y="6453003"/>
            <a:ext cx="21040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Monique@PARKINSONBASICS.COM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122" y="6453003"/>
            <a:ext cx="3219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5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2" r:id="rId6"/>
    <p:sldLayoutId id="2147483667" r:id="rId7"/>
    <p:sldLayoutId id="2147483663" r:id="rId8"/>
    <p:sldLayoutId id="2147483664" r:id="rId9"/>
    <p:sldLayoutId id="2147483665" r:id="rId10"/>
    <p:sldLayoutId id="214748366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CABF-ABD9-B769-3D31-0BB7DF79B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8358" y="1179497"/>
            <a:ext cx="3438689" cy="2072878"/>
          </a:xfrm>
        </p:spPr>
        <p:txBody>
          <a:bodyPr>
            <a:normAutofit/>
          </a:bodyPr>
          <a:lstStyle/>
          <a:p>
            <a:r>
              <a:rPr lang="en-US" sz="3600" dirty="0"/>
              <a:t>Parkinson </a:t>
            </a:r>
            <a:br>
              <a:rPr lang="en-US" sz="3600" dirty="0"/>
            </a:br>
            <a:br>
              <a:rPr lang="en-US" sz="3600" dirty="0"/>
            </a:br>
            <a:r>
              <a:rPr lang="nl-NL" sz="3600" dirty="0"/>
              <a:t>Kennis</a:t>
            </a:r>
            <a:r>
              <a:rPr lang="en-US" sz="3600" dirty="0"/>
              <a:t> </a:t>
            </a:r>
            <a:r>
              <a:rPr lang="en-US" sz="3600" dirty="0" err="1"/>
              <a:t>geeft</a:t>
            </a:r>
            <a:r>
              <a:rPr lang="en-US" sz="3600" dirty="0"/>
              <a:t> </a:t>
            </a:r>
            <a:r>
              <a:rPr lang="en-US" sz="3600" dirty="0" err="1"/>
              <a:t>keuze</a:t>
            </a:r>
            <a:endParaRPr lang="en-NL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9A5D61-F449-757F-BC3D-7202A1051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3352" y="4126141"/>
            <a:ext cx="3596802" cy="180095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Monique Thoonsen</a:t>
            </a:r>
          </a:p>
          <a:p>
            <a:endParaRPr lang="en-US" dirty="0"/>
          </a:p>
          <a:p>
            <a:r>
              <a:rPr lang="en-US" dirty="0" err="1"/>
              <a:t>Fysiotherapeut</a:t>
            </a:r>
            <a:r>
              <a:rPr lang="en-US" dirty="0"/>
              <a:t> (np) – </a:t>
            </a:r>
            <a:r>
              <a:rPr lang="en-US" dirty="0" err="1"/>
              <a:t>Pedagoog</a:t>
            </a:r>
            <a:r>
              <a:rPr lang="en-US" dirty="0"/>
              <a:t> – Auteur</a:t>
            </a:r>
          </a:p>
          <a:p>
            <a:r>
              <a:rPr lang="en-US" dirty="0"/>
              <a:t>Expert </a:t>
            </a:r>
            <a:r>
              <a:rPr lang="en-US" dirty="0" err="1"/>
              <a:t>zintuiglijke</a:t>
            </a:r>
            <a:r>
              <a:rPr lang="en-US" dirty="0"/>
              <a:t> </a:t>
            </a:r>
            <a:r>
              <a:rPr lang="en-US" dirty="0" err="1"/>
              <a:t>prikkelverwerking</a:t>
            </a:r>
            <a:endParaRPr lang="en-US" dirty="0"/>
          </a:p>
          <a:p>
            <a:r>
              <a:rPr lang="en-US" dirty="0" err="1"/>
              <a:t>Ervaringsdeskundige</a:t>
            </a:r>
            <a:r>
              <a:rPr lang="en-US" dirty="0"/>
              <a:t> Parkinson</a:t>
            </a:r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8BB7B-9140-53FD-33CA-44B30ACED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0" y="6453188"/>
            <a:ext cx="2360613" cy="365125"/>
          </a:xfrm>
        </p:spPr>
        <p:txBody>
          <a:bodyPr/>
          <a:lstStyle/>
          <a:p>
            <a:r>
              <a:rPr lang="en-US" dirty="0"/>
              <a:t>Monique@PARKINSONBASICS.COM</a:t>
            </a:r>
          </a:p>
        </p:txBody>
      </p:sp>
      <p:pic>
        <p:nvPicPr>
          <p:cNvPr id="11" name="Picture 10" descr="A purple cover with white text&#10;&#10;Description automatically generated">
            <a:extLst>
              <a:ext uri="{FF2B5EF4-FFF2-40B4-BE49-F238E27FC236}">
                <a16:creationId xmlns:a16="http://schemas.microsoft.com/office/drawing/2014/main" id="{D3D5246A-16FB-2D80-844E-9458BB606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60" y="1122363"/>
            <a:ext cx="3171125" cy="4804738"/>
          </a:xfrm>
          <a:prstGeom prst="rect">
            <a:avLst/>
          </a:prstGeom>
        </p:spPr>
      </p:pic>
      <p:pic>
        <p:nvPicPr>
          <p:cNvPr id="7" name="Picture 6" descr="A purple and white rectangle&#10;&#10;Description automatically generated">
            <a:extLst>
              <a:ext uri="{FF2B5EF4-FFF2-40B4-BE49-F238E27FC236}">
                <a16:creationId xmlns:a16="http://schemas.microsoft.com/office/drawing/2014/main" id="{B5CC3B1D-A05E-EC37-80DF-99CF835205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73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97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40992F-39F9-96DA-CAAD-5FFDB7AC9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567CF-2EF4-EA68-BC13-36FEF3A5D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4459" y="455443"/>
            <a:ext cx="5689600" cy="7159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/>
              <a:t>Slapen</a:t>
            </a:r>
            <a:r>
              <a:rPr lang="en-US" sz="3600" dirty="0"/>
              <a:t> √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FC6DFD-CAEE-7267-FF7E-A63320AD6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1118" y="6453188"/>
            <a:ext cx="253029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Monique@PARKINSONBASICS.COM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C107DE-2E04-72D5-D7F6-16ADC65314D3}"/>
              </a:ext>
            </a:extLst>
          </p:cNvPr>
          <p:cNvSpPr txBox="1"/>
          <p:nvPr/>
        </p:nvSpPr>
        <p:spPr>
          <a:xfrm>
            <a:off x="2002079" y="1435395"/>
            <a:ext cx="5862396" cy="4471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Restless legs:</a:t>
            </a:r>
          </a:p>
          <a:p>
            <a:pPr marL="857250" lvl="1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ijzertekort</a:t>
            </a:r>
            <a:r>
              <a:rPr lang="en-US" dirty="0"/>
              <a:t>?</a:t>
            </a:r>
          </a:p>
          <a:p>
            <a:pPr marL="857250" lvl="1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medicatie</a:t>
            </a:r>
            <a:r>
              <a:rPr lang="en-US" dirty="0"/>
              <a:t> </a:t>
            </a:r>
            <a:r>
              <a:rPr lang="en-US" dirty="0" err="1"/>
              <a:t>mogelijk</a:t>
            </a:r>
            <a:r>
              <a:rPr lang="en-US" dirty="0"/>
              <a:t>?</a:t>
            </a:r>
          </a:p>
          <a:p>
            <a:pPr marL="4000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Slaapcentra</a:t>
            </a:r>
            <a:r>
              <a:rPr lang="en-US" dirty="0"/>
              <a:t> met Parkinson-</a:t>
            </a:r>
            <a:r>
              <a:rPr lang="en-US" dirty="0" err="1"/>
              <a:t>specialisatie</a:t>
            </a:r>
            <a:r>
              <a:rPr lang="en-US" dirty="0"/>
              <a:t>:</a:t>
            </a:r>
          </a:p>
          <a:p>
            <a:pPr marL="857250" lvl="1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Slaapcentrum</a:t>
            </a:r>
            <a:r>
              <a:rPr lang="en-US" dirty="0"/>
              <a:t> </a:t>
            </a:r>
            <a:r>
              <a:rPr lang="en-US" dirty="0" err="1"/>
              <a:t>Kempenhaeghe</a:t>
            </a:r>
            <a:endParaRPr lang="en-US" dirty="0"/>
          </a:p>
          <a:p>
            <a:pPr marL="857250" lvl="1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Haaglanden Medisch Centrum</a:t>
            </a:r>
          </a:p>
          <a:p>
            <a:pPr marL="4000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Verlichting</a:t>
            </a:r>
            <a:r>
              <a:rPr lang="en-US" dirty="0"/>
              <a:t>, </a:t>
            </a:r>
            <a:r>
              <a:rPr lang="en-US" dirty="0" err="1"/>
              <a:t>handgrepen</a:t>
            </a:r>
            <a:r>
              <a:rPr lang="en-US" dirty="0"/>
              <a:t> </a:t>
            </a:r>
            <a:r>
              <a:rPr lang="en-US" dirty="0" err="1"/>
              <a:t>richting</a:t>
            </a:r>
            <a:r>
              <a:rPr lang="en-US" dirty="0"/>
              <a:t> toilet of </a:t>
            </a:r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toiletstoel</a:t>
            </a:r>
            <a:endParaRPr lang="en-US" dirty="0"/>
          </a:p>
          <a:p>
            <a:pPr marL="4000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Voorzichtig</a:t>
            </a:r>
            <a:r>
              <a:rPr lang="en-US" dirty="0"/>
              <a:t> met </a:t>
            </a:r>
            <a:r>
              <a:rPr lang="en-US" dirty="0" err="1"/>
              <a:t>slaapmedicatie</a:t>
            </a:r>
            <a:r>
              <a:rPr lang="en-US" dirty="0"/>
              <a:t> (</a:t>
            </a:r>
            <a:r>
              <a:rPr lang="en-US" dirty="0" err="1"/>
              <a:t>krijg</a:t>
            </a:r>
            <a:r>
              <a:rPr lang="en-US" dirty="0"/>
              <a:t> je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slaapproblemen</a:t>
            </a:r>
            <a:r>
              <a:rPr lang="en-US" dirty="0"/>
              <a:t> van en </a:t>
            </a:r>
            <a:r>
              <a:rPr lang="en-US" dirty="0" err="1"/>
              <a:t>grotere</a:t>
            </a:r>
            <a:r>
              <a:rPr lang="en-US" dirty="0"/>
              <a:t> </a:t>
            </a:r>
            <a:r>
              <a:rPr lang="en-US" dirty="0" err="1"/>
              <a:t>kans</a:t>
            </a:r>
            <a:r>
              <a:rPr lang="en-US" dirty="0"/>
              <a:t> op </a:t>
            </a:r>
            <a:r>
              <a:rPr lang="en-US" dirty="0" err="1"/>
              <a:t>vallen</a:t>
            </a:r>
            <a:r>
              <a:rPr lang="en-US" dirty="0"/>
              <a:t>)</a:t>
            </a:r>
          </a:p>
          <a:p>
            <a:pPr marL="114300">
              <a:lnSpc>
                <a:spcPct val="120000"/>
              </a:lnSpc>
              <a:spcAft>
                <a:spcPts val="600"/>
              </a:spcAft>
            </a:pPr>
            <a:endParaRPr lang="en-US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 descr="A purple and white rectangle&#10;&#10;Description automatically generated">
            <a:extLst>
              <a:ext uri="{FF2B5EF4-FFF2-40B4-BE49-F238E27FC236}">
                <a16:creationId xmlns:a16="http://schemas.microsoft.com/office/drawing/2014/main" id="{92889A35-02F3-027F-3570-83001BE8B3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73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96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CABF-ABD9-B769-3D31-0BB7DF79B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6604" y="513678"/>
            <a:ext cx="5689600" cy="77896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/>
              <a:t>Meer dan 40 </a:t>
            </a:r>
            <a:r>
              <a:rPr lang="en-US" sz="3600" dirty="0" err="1"/>
              <a:t>symptomen</a:t>
            </a:r>
            <a:endParaRPr lang="en-US" sz="3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5CCF9-D74F-9FD2-DFBD-97AD8CF74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47934" y="6453188"/>
            <a:ext cx="2313479" cy="365125"/>
          </a:xfrm>
        </p:spPr>
        <p:txBody>
          <a:bodyPr/>
          <a:lstStyle/>
          <a:p>
            <a:r>
              <a:rPr lang="en-US"/>
              <a:t>Monique@PARKINSONBASICS.COM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AC1264-0241-23D0-0B12-B500B368E78E}"/>
              </a:ext>
            </a:extLst>
          </p:cNvPr>
          <p:cNvSpPr txBox="1"/>
          <p:nvPr/>
        </p:nvSpPr>
        <p:spPr>
          <a:xfrm>
            <a:off x="1988288" y="1444054"/>
            <a:ext cx="6773125" cy="3774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Wat is er </a:t>
            </a:r>
            <a:r>
              <a:rPr lang="en-US" sz="2000" dirty="0" err="1"/>
              <a:t>aan</a:t>
            </a:r>
            <a:r>
              <a:rPr lang="en-US" sz="2000" dirty="0"/>
              <a:t> de hand?</a:t>
            </a:r>
          </a:p>
          <a:p>
            <a:pPr indent="-2286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Wat </a:t>
            </a:r>
            <a:r>
              <a:rPr lang="en-US" sz="2000" dirty="0" err="1"/>
              <a:t>kun</a:t>
            </a:r>
            <a:r>
              <a:rPr lang="en-US" sz="2000" dirty="0"/>
              <a:t> je </a:t>
            </a:r>
            <a:r>
              <a:rPr lang="en-US" sz="2000" dirty="0" err="1"/>
              <a:t>doen</a:t>
            </a:r>
            <a:r>
              <a:rPr lang="en-US" sz="2000" dirty="0"/>
              <a:t>?</a:t>
            </a:r>
          </a:p>
          <a:p>
            <a:pPr indent="-2286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Wat </a:t>
            </a:r>
            <a:r>
              <a:rPr lang="en-US" sz="2000" dirty="0" err="1"/>
              <a:t>kun</a:t>
            </a:r>
            <a:r>
              <a:rPr lang="en-US" sz="2000" dirty="0"/>
              <a:t> je </a:t>
            </a:r>
            <a:r>
              <a:rPr lang="en-US" sz="2000" dirty="0" err="1"/>
              <a:t>beter</a:t>
            </a:r>
            <a:r>
              <a:rPr lang="en-US" sz="2000" dirty="0"/>
              <a:t> </a:t>
            </a:r>
            <a:r>
              <a:rPr lang="en-US" sz="2000" dirty="0" err="1"/>
              <a:t>vermijden</a:t>
            </a:r>
            <a:r>
              <a:rPr lang="en-US" sz="2000" dirty="0"/>
              <a:t>?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dirty="0" err="1"/>
              <a:t>Inkijkexemplaar</a:t>
            </a:r>
            <a:r>
              <a:rPr lang="en-US" sz="2000" dirty="0"/>
              <a:t> (38 </a:t>
            </a:r>
            <a:r>
              <a:rPr lang="en-US" sz="2000" dirty="0" err="1"/>
              <a:t>pagina’s</a:t>
            </a:r>
            <a:r>
              <a:rPr lang="en-US" sz="2000" dirty="0"/>
              <a:t>) op ParkinsonBasics.com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7" name="Picture 6" descr="A purple and white rectangle&#10;&#10;Description automatically generated">
            <a:extLst>
              <a:ext uri="{FF2B5EF4-FFF2-40B4-BE49-F238E27FC236}">
                <a16:creationId xmlns:a16="http://schemas.microsoft.com/office/drawing/2014/main" id="{B5CC3B1D-A05E-EC37-80DF-99CF835205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7335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0F1817-9183-8B2F-AA39-C22E8D1633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13" t="1650" r="7666" b="52302"/>
          <a:stretch/>
        </p:blipFill>
        <p:spPr>
          <a:xfrm>
            <a:off x="2923894" y="3733001"/>
            <a:ext cx="4755019" cy="279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22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CABF-ABD9-B769-3D31-0BB7DF79B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122363"/>
            <a:ext cx="3485823" cy="715864"/>
          </a:xfrm>
        </p:spPr>
        <p:txBody>
          <a:bodyPr>
            <a:normAutofit/>
          </a:bodyPr>
          <a:lstStyle/>
          <a:p>
            <a:r>
              <a:rPr lang="en-US" dirty="0" err="1"/>
              <a:t>Bedankt</a:t>
            </a:r>
            <a:r>
              <a:rPr lang="en-US" dirty="0"/>
              <a:t>! 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9A5D61-F449-757F-BC3D-7202A1051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3352" y="2363329"/>
            <a:ext cx="3844870" cy="281198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Monique Thoonsen</a:t>
            </a:r>
          </a:p>
          <a:p>
            <a:endParaRPr lang="en-US" dirty="0"/>
          </a:p>
          <a:p>
            <a:r>
              <a:rPr lang="en-US" dirty="0"/>
              <a:t>Monique@parkinsonbasics.com</a:t>
            </a:r>
          </a:p>
          <a:p>
            <a:endParaRPr lang="en-US" dirty="0"/>
          </a:p>
          <a:p>
            <a:r>
              <a:rPr lang="en-US" dirty="0"/>
              <a:t>parkinsonbasics.com</a:t>
            </a:r>
          </a:p>
          <a:p>
            <a:endParaRPr lang="en-US" dirty="0"/>
          </a:p>
          <a:p>
            <a:r>
              <a:rPr lang="en-US" dirty="0"/>
              <a:t>uitgeverijabessijn.nl</a:t>
            </a:r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8BB7B-9140-53FD-33CA-44B30ACED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23348" y="6453188"/>
            <a:ext cx="2238065" cy="365125"/>
          </a:xfrm>
        </p:spPr>
        <p:txBody>
          <a:bodyPr/>
          <a:lstStyle/>
          <a:p>
            <a:r>
              <a:rPr lang="en-US"/>
              <a:t>Monique@PARKINSONBASICS.COM</a:t>
            </a:r>
          </a:p>
        </p:txBody>
      </p:sp>
      <p:pic>
        <p:nvPicPr>
          <p:cNvPr id="11" name="Picture 10" descr="A purple cover with white text&#10;&#10;Description automatically generated">
            <a:extLst>
              <a:ext uri="{FF2B5EF4-FFF2-40B4-BE49-F238E27FC236}">
                <a16:creationId xmlns:a16="http://schemas.microsoft.com/office/drawing/2014/main" id="{D3D5246A-16FB-2D80-844E-9458BB606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222" y="905545"/>
            <a:ext cx="3072879" cy="4655879"/>
          </a:xfrm>
          <a:prstGeom prst="rect">
            <a:avLst/>
          </a:prstGeom>
        </p:spPr>
      </p:pic>
      <p:pic>
        <p:nvPicPr>
          <p:cNvPr id="7" name="Picture 6" descr="A purple and white rectangle&#10;&#10;Description automatically generated">
            <a:extLst>
              <a:ext uri="{FF2B5EF4-FFF2-40B4-BE49-F238E27FC236}">
                <a16:creationId xmlns:a16="http://schemas.microsoft.com/office/drawing/2014/main" id="{B5CC3B1D-A05E-EC37-80DF-99CF835205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73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0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CABF-ABD9-B769-3D31-0BB7DF79B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9052" y="422377"/>
            <a:ext cx="5689600" cy="7540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/>
              <a:t>Slapen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5EAF67-D910-36D4-11AC-DF375D45D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453188"/>
            <a:ext cx="258921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Monique@PARKINSONBASICS.COM</a:t>
            </a:r>
          </a:p>
        </p:txBody>
      </p:sp>
      <p:pic>
        <p:nvPicPr>
          <p:cNvPr id="7" name="Picture 6" descr="A purple and white rectangle&#10;&#10;Description automatically generated">
            <a:extLst>
              <a:ext uri="{FF2B5EF4-FFF2-40B4-BE49-F238E27FC236}">
                <a16:creationId xmlns:a16="http://schemas.microsoft.com/office/drawing/2014/main" id="{B5CC3B1D-A05E-EC37-80DF-99CF835205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73352" cy="6858000"/>
          </a:xfrm>
          <a:prstGeom prst="rect">
            <a:avLst/>
          </a:prstGeom>
        </p:spPr>
      </p:pic>
      <p:pic>
        <p:nvPicPr>
          <p:cNvPr id="5" name="Picture 4" descr="A cartoon of a person sleeping&#10;&#10;Description automatically generated">
            <a:extLst>
              <a:ext uri="{FF2B5EF4-FFF2-40B4-BE49-F238E27FC236}">
                <a16:creationId xmlns:a16="http://schemas.microsoft.com/office/drawing/2014/main" id="{3898A474-12BA-E803-B0C0-2236713C8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55" y="2103754"/>
            <a:ext cx="3976172" cy="287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79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CABF-ABD9-B769-3D31-0BB7DF79B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9052" y="422377"/>
            <a:ext cx="5689600" cy="7540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Dopamine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5EAF67-D910-36D4-11AC-DF375D45D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453188"/>
            <a:ext cx="258921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Monique@PARKINSONBASICS.COM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7E198A-81EC-9B99-3069-632EF0CA460B}"/>
              </a:ext>
            </a:extLst>
          </p:cNvPr>
          <p:cNvSpPr txBox="1"/>
          <p:nvPr/>
        </p:nvSpPr>
        <p:spPr>
          <a:xfrm>
            <a:off x="2015765" y="1821205"/>
            <a:ext cx="5862961" cy="4096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2000" dirty="0"/>
              <a:t>Goede </a:t>
            </a:r>
            <a:r>
              <a:rPr lang="en-US" sz="2000" dirty="0" err="1"/>
              <a:t>dopaminebalans</a:t>
            </a:r>
            <a:r>
              <a:rPr lang="en-US" sz="2000" dirty="0"/>
              <a:t> is </a:t>
            </a:r>
            <a:r>
              <a:rPr lang="en-US" sz="2000" dirty="0" err="1"/>
              <a:t>ook</a:t>
            </a:r>
            <a:r>
              <a:rPr lang="en-US" sz="2000" dirty="0"/>
              <a:t> </a:t>
            </a:r>
            <a:r>
              <a:rPr lang="en-US" sz="2000" dirty="0" err="1"/>
              <a:t>nodig</a:t>
            </a:r>
            <a:r>
              <a:rPr lang="en-US" sz="2000" dirty="0"/>
              <a:t> voor: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en-US" sz="2000" dirty="0"/>
          </a:p>
          <a:p>
            <a:pPr marL="285750"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Interne </a:t>
            </a:r>
            <a:r>
              <a:rPr lang="en-US" sz="2000" dirty="0" err="1"/>
              <a:t>klok</a:t>
            </a:r>
            <a:r>
              <a:rPr lang="en-US" sz="2000" dirty="0"/>
              <a:t> die </a:t>
            </a:r>
            <a:r>
              <a:rPr lang="en-US" sz="2000" dirty="0" err="1"/>
              <a:t>slaap-waakritme</a:t>
            </a:r>
            <a:r>
              <a:rPr lang="en-US" sz="2000" dirty="0"/>
              <a:t> </a:t>
            </a:r>
            <a:r>
              <a:rPr lang="en-US" sz="2000" dirty="0" err="1"/>
              <a:t>bepaald</a:t>
            </a:r>
            <a:endParaRPr lang="en-US" sz="2000" dirty="0"/>
          </a:p>
          <a:p>
            <a:pPr marL="285750"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Overdag</a:t>
            </a:r>
            <a:r>
              <a:rPr lang="en-US" sz="2000" dirty="0"/>
              <a:t>: </a:t>
            </a:r>
            <a:r>
              <a:rPr lang="en-US" sz="2000" dirty="0" err="1"/>
              <a:t>stijgen</a:t>
            </a:r>
            <a:r>
              <a:rPr lang="en-US" sz="2000" dirty="0"/>
              <a:t> van dopamine </a:t>
            </a:r>
            <a:r>
              <a:rPr lang="en-US" sz="2000" dirty="0" err="1"/>
              <a:t>niveau</a:t>
            </a:r>
            <a:r>
              <a:rPr lang="en-US" sz="2000" dirty="0"/>
              <a:t> om </a:t>
            </a:r>
            <a:r>
              <a:rPr lang="en-US" sz="2000" dirty="0" err="1"/>
              <a:t>alertheid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bevorderen</a:t>
            </a:r>
            <a:r>
              <a:rPr lang="en-US" sz="2000" dirty="0"/>
              <a:t> (</a:t>
            </a:r>
            <a:r>
              <a:rPr lang="en-US" sz="2000" dirty="0" err="1"/>
              <a:t>waaknetwerk</a:t>
            </a:r>
            <a:r>
              <a:rPr lang="en-US" sz="2000" dirty="0"/>
              <a:t>)</a:t>
            </a:r>
          </a:p>
          <a:p>
            <a:pPr marL="285750"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Beinvloed</a:t>
            </a:r>
            <a:r>
              <a:rPr lang="en-US" sz="2000" dirty="0"/>
              <a:t> </a:t>
            </a:r>
            <a:r>
              <a:rPr lang="en-US" sz="2000" dirty="0" err="1"/>
              <a:t>afgifte</a:t>
            </a:r>
            <a:r>
              <a:rPr lang="en-US" sz="2000" dirty="0"/>
              <a:t> </a:t>
            </a:r>
            <a:r>
              <a:rPr lang="en-US" sz="2000" dirty="0" err="1"/>
              <a:t>melatonine</a:t>
            </a:r>
            <a:r>
              <a:rPr lang="en-US" sz="2000" dirty="0"/>
              <a:t> (</a:t>
            </a:r>
            <a:r>
              <a:rPr lang="en-US" sz="2000" dirty="0" err="1"/>
              <a:t>hormoon</a:t>
            </a:r>
            <a:r>
              <a:rPr lang="en-US" sz="2000" dirty="0"/>
              <a:t> </a:t>
            </a:r>
            <a:r>
              <a:rPr lang="en-US" sz="2000" dirty="0" err="1"/>
              <a:t>dat</a:t>
            </a:r>
            <a:r>
              <a:rPr lang="en-US" sz="2000" dirty="0"/>
              <a:t> </a:t>
            </a:r>
            <a:r>
              <a:rPr lang="en-US" sz="2000" dirty="0" err="1"/>
              <a:t>slaap</a:t>
            </a:r>
            <a:r>
              <a:rPr lang="en-US" sz="2000" dirty="0"/>
              <a:t> </a:t>
            </a:r>
            <a:r>
              <a:rPr lang="en-US" sz="2000" dirty="0" err="1"/>
              <a:t>bevordert</a:t>
            </a:r>
            <a:r>
              <a:rPr lang="en-US" sz="2000" dirty="0"/>
              <a:t>)</a:t>
            </a:r>
          </a:p>
        </p:txBody>
      </p:sp>
      <p:pic>
        <p:nvPicPr>
          <p:cNvPr id="7" name="Picture 6" descr="A purple and white rectangle&#10;&#10;Description automatically generated">
            <a:extLst>
              <a:ext uri="{FF2B5EF4-FFF2-40B4-BE49-F238E27FC236}">
                <a16:creationId xmlns:a16="http://schemas.microsoft.com/office/drawing/2014/main" id="{B5CC3B1D-A05E-EC37-80DF-99CF835205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73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05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CABF-ABD9-B769-3D31-0BB7DF79B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9242" y="293804"/>
            <a:ext cx="5689600" cy="6738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/>
              <a:t>Slaapproblemen</a:t>
            </a:r>
            <a:endParaRPr lang="en-US" sz="3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EA55D9-CB16-2210-3DA6-7D39FF34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2520" y="6453188"/>
            <a:ext cx="2388893" cy="365125"/>
          </a:xfrm>
        </p:spPr>
        <p:txBody>
          <a:bodyPr/>
          <a:lstStyle/>
          <a:p>
            <a:r>
              <a:rPr lang="en-US" dirty="0"/>
              <a:t>Monique@PARKINSONBASICS.COM</a:t>
            </a:r>
          </a:p>
        </p:txBody>
      </p:sp>
      <p:pic>
        <p:nvPicPr>
          <p:cNvPr id="13" name="Picture 12" descr="A cartoon of a person sleeping&#10;&#10;Description automatically generated">
            <a:extLst>
              <a:ext uri="{FF2B5EF4-FFF2-40B4-BE49-F238E27FC236}">
                <a16:creationId xmlns:a16="http://schemas.microsoft.com/office/drawing/2014/main" id="{85AE92FD-CD77-EABF-3FA0-A1FC5E60D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24" y="4603899"/>
            <a:ext cx="2444728" cy="13323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AC1264-0241-23D0-0B12-B500B368E78E}"/>
              </a:ext>
            </a:extLst>
          </p:cNvPr>
          <p:cNvSpPr txBox="1"/>
          <p:nvPr/>
        </p:nvSpPr>
        <p:spPr>
          <a:xfrm>
            <a:off x="2178124" y="1919436"/>
            <a:ext cx="6970799" cy="3828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Bijwerking</a:t>
            </a:r>
            <a:r>
              <a:rPr lang="en-US" sz="2000" dirty="0"/>
              <a:t> van </a:t>
            </a:r>
            <a:r>
              <a:rPr lang="en-US" sz="2000" dirty="0" err="1"/>
              <a:t>medicatie</a:t>
            </a:r>
            <a:endParaRPr lang="en-US" sz="2000" dirty="0"/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Spanningen</a:t>
            </a:r>
            <a:endParaRPr lang="en-US" sz="2000" dirty="0"/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Depressie</a:t>
            </a:r>
            <a:endParaRPr lang="en-US" sz="2000" dirty="0"/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Verstoring</a:t>
            </a:r>
            <a:r>
              <a:rPr lang="en-US" sz="2000" dirty="0"/>
              <a:t> </a:t>
            </a:r>
            <a:r>
              <a:rPr lang="en-US" sz="2000" dirty="0" err="1"/>
              <a:t>biologische</a:t>
            </a:r>
            <a:r>
              <a:rPr lang="en-US" sz="2000" dirty="0"/>
              <a:t> </a:t>
            </a:r>
            <a:r>
              <a:rPr lang="en-US" sz="2000" dirty="0" err="1"/>
              <a:t>klok</a:t>
            </a:r>
            <a:endParaRPr lang="en-US" sz="2000" dirty="0"/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Lichamelijke</a:t>
            </a:r>
            <a:r>
              <a:rPr lang="en-US" sz="2000" dirty="0"/>
              <a:t> en </a:t>
            </a:r>
            <a:r>
              <a:rPr lang="en-US" sz="2000" dirty="0" err="1"/>
              <a:t>mentale</a:t>
            </a:r>
            <a:r>
              <a:rPr lang="en-US" sz="2000" dirty="0"/>
              <a:t> </a:t>
            </a:r>
            <a:r>
              <a:rPr lang="en-US" sz="2000" dirty="0" err="1"/>
              <a:t>onrust</a:t>
            </a:r>
            <a:r>
              <a:rPr lang="en-US" sz="2000" dirty="0"/>
              <a:t> (</a:t>
            </a:r>
            <a:r>
              <a:rPr lang="en-US" sz="2000" dirty="0" err="1"/>
              <a:t>akathisie</a:t>
            </a:r>
            <a:r>
              <a:rPr lang="en-US" sz="2000" dirty="0"/>
              <a:t>)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RLS: </a:t>
            </a:r>
            <a:r>
              <a:rPr lang="en-US" sz="2000" dirty="0" err="1"/>
              <a:t>rusteloze</a:t>
            </a:r>
            <a:r>
              <a:rPr lang="en-US" sz="2000" dirty="0"/>
              <a:t> </a:t>
            </a:r>
            <a:r>
              <a:rPr lang="en-US" sz="2000" dirty="0" err="1"/>
              <a:t>benen</a:t>
            </a:r>
            <a:endParaRPr lang="en-US" sz="2000" dirty="0"/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dirty="0"/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 descr="A purple and white rectangle&#10;&#10;Description automatically generated">
            <a:extLst>
              <a:ext uri="{FF2B5EF4-FFF2-40B4-BE49-F238E27FC236}">
                <a16:creationId xmlns:a16="http://schemas.microsoft.com/office/drawing/2014/main" id="{B5CC3B1D-A05E-EC37-80DF-99CF835205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73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45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8E2E2D-736C-06B1-DDB0-54D162CF4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4F536-5F19-0597-FA89-604EC493C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9242" y="293804"/>
            <a:ext cx="5689600" cy="6738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/>
              <a:t>Slaapproblemen</a:t>
            </a:r>
            <a:endParaRPr lang="en-US" sz="3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1377AB-33E4-401D-A825-38754DF65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2520" y="6453188"/>
            <a:ext cx="2388893" cy="365125"/>
          </a:xfrm>
        </p:spPr>
        <p:txBody>
          <a:bodyPr/>
          <a:lstStyle/>
          <a:p>
            <a:r>
              <a:rPr lang="en-US" dirty="0"/>
              <a:t>Monique@PARKINSONBASICS.COM</a:t>
            </a:r>
          </a:p>
        </p:txBody>
      </p:sp>
      <p:pic>
        <p:nvPicPr>
          <p:cNvPr id="13" name="Picture 12" descr="A cartoon of a person sleeping&#10;&#10;Description automatically generated">
            <a:extLst>
              <a:ext uri="{FF2B5EF4-FFF2-40B4-BE49-F238E27FC236}">
                <a16:creationId xmlns:a16="http://schemas.microsoft.com/office/drawing/2014/main" id="{80E3F36D-FE26-1A38-E21B-C4A71FF75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17" y="4958377"/>
            <a:ext cx="2444728" cy="13323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0D9BD28-20BE-6BE2-05F3-051240C70334}"/>
              </a:ext>
            </a:extLst>
          </p:cNvPr>
          <p:cNvSpPr txBox="1"/>
          <p:nvPr/>
        </p:nvSpPr>
        <p:spPr>
          <a:xfrm>
            <a:off x="2178124" y="1796263"/>
            <a:ext cx="6970799" cy="3828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Slaap</a:t>
            </a:r>
            <a:r>
              <a:rPr lang="en-US" sz="2000" dirty="0"/>
              <a:t> </a:t>
            </a:r>
            <a:r>
              <a:rPr lang="en-US" sz="2000" dirty="0" err="1"/>
              <a:t>apneu</a:t>
            </a:r>
            <a:endParaRPr lang="en-US" sz="2000" dirty="0"/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Hyperactieve</a:t>
            </a:r>
            <a:r>
              <a:rPr lang="en-US" sz="2000" dirty="0"/>
              <a:t> </a:t>
            </a:r>
            <a:r>
              <a:rPr lang="en-US" sz="2000" dirty="0" err="1"/>
              <a:t>blaas</a:t>
            </a:r>
            <a:endParaRPr lang="en-US" sz="2000" dirty="0"/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Nachtelijke</a:t>
            </a:r>
            <a:r>
              <a:rPr lang="en-US" sz="2000" dirty="0"/>
              <a:t> </a:t>
            </a:r>
            <a:r>
              <a:rPr lang="en-US" sz="2000" dirty="0" err="1"/>
              <a:t>krampen</a:t>
            </a:r>
            <a:endParaRPr lang="en-US" sz="2000" dirty="0"/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Impulscontrole</a:t>
            </a:r>
            <a:r>
              <a:rPr lang="en-US" sz="2000" dirty="0"/>
              <a:t> </a:t>
            </a:r>
            <a:r>
              <a:rPr lang="en-US" sz="2000" dirty="0" err="1"/>
              <a:t>stoornissen</a:t>
            </a:r>
            <a:endParaRPr lang="en-US" sz="2000" dirty="0"/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Ochtend-dystonie</a:t>
            </a:r>
            <a:endParaRPr lang="en-US" sz="2000" dirty="0"/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Neuropathie</a:t>
            </a:r>
            <a:endParaRPr lang="en-US" sz="2000" dirty="0"/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Moeilijk</a:t>
            </a:r>
            <a:r>
              <a:rPr lang="en-US" sz="2000" dirty="0"/>
              <a:t> van </a:t>
            </a:r>
            <a:r>
              <a:rPr lang="en-US" sz="2000" dirty="0" err="1"/>
              <a:t>houding</a:t>
            </a:r>
            <a:r>
              <a:rPr lang="en-US" sz="2000" dirty="0"/>
              <a:t> </a:t>
            </a:r>
            <a:r>
              <a:rPr lang="en-US" sz="2000" dirty="0" err="1"/>
              <a:t>kunnen</a:t>
            </a:r>
            <a:r>
              <a:rPr lang="en-US" sz="2000" dirty="0"/>
              <a:t> </a:t>
            </a:r>
            <a:r>
              <a:rPr lang="en-US" sz="2000" dirty="0" err="1"/>
              <a:t>veranderen</a:t>
            </a:r>
            <a:endParaRPr lang="en-US" sz="20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dirty="0"/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 descr="A purple and white rectangle&#10;&#10;Description automatically generated">
            <a:extLst>
              <a:ext uri="{FF2B5EF4-FFF2-40B4-BE49-F238E27FC236}">
                <a16:creationId xmlns:a16="http://schemas.microsoft.com/office/drawing/2014/main" id="{048C836F-110A-DDA3-F88D-45B4035DCBD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73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64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CABF-ABD9-B769-3D31-0BB7DF79B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4459" y="455443"/>
            <a:ext cx="5689600" cy="7159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/>
              <a:t>Gevolgen</a:t>
            </a:r>
            <a:endParaRPr lang="en-US" sz="3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EA55D9-CB16-2210-3DA6-7D39FF34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1118" y="6453188"/>
            <a:ext cx="253029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Monique@PARKINSONBASICS.COM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AC1264-0241-23D0-0B12-B500B368E78E}"/>
              </a:ext>
            </a:extLst>
          </p:cNvPr>
          <p:cNvSpPr txBox="1"/>
          <p:nvPr/>
        </p:nvSpPr>
        <p:spPr>
          <a:xfrm>
            <a:off x="2002079" y="1810639"/>
            <a:ext cx="5862396" cy="4096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Minder </a:t>
            </a:r>
            <a:r>
              <a:rPr lang="en-US" sz="2000" dirty="0" err="1"/>
              <a:t>uitgerust</a:t>
            </a:r>
            <a:endParaRPr lang="en-US" sz="2000" dirty="0"/>
          </a:p>
          <a:p>
            <a:pPr marL="4572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Minder </a:t>
            </a:r>
            <a:r>
              <a:rPr lang="en-US" sz="2000" dirty="0" err="1"/>
              <a:t>flexibel</a:t>
            </a:r>
            <a:endParaRPr lang="en-US" sz="2000" dirty="0"/>
          </a:p>
          <a:p>
            <a:pPr marL="4572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Concentratie</a:t>
            </a:r>
            <a:r>
              <a:rPr lang="en-US" sz="2000" dirty="0"/>
              <a:t> en </a:t>
            </a:r>
            <a:r>
              <a:rPr lang="en-US" sz="2000" dirty="0" err="1"/>
              <a:t>geheugenproblemen</a:t>
            </a:r>
            <a:endParaRPr lang="en-US" sz="2000" dirty="0"/>
          </a:p>
          <a:p>
            <a:pPr marL="4572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Prikkelbaar</a:t>
            </a:r>
            <a:r>
              <a:rPr lang="en-US" sz="2000" dirty="0"/>
              <a:t> </a:t>
            </a:r>
            <a:r>
              <a:rPr lang="en-US" sz="2000" dirty="0" err="1"/>
              <a:t>zijn</a:t>
            </a:r>
            <a:endParaRPr lang="en-US" sz="2000" dirty="0"/>
          </a:p>
          <a:p>
            <a:pPr marL="4572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Niet</a:t>
            </a:r>
            <a:r>
              <a:rPr lang="en-US" sz="2000" dirty="0"/>
              <a:t> </a:t>
            </a:r>
            <a:r>
              <a:rPr lang="en-US" sz="2000" dirty="0" err="1"/>
              <a:t>meer</a:t>
            </a:r>
            <a:r>
              <a:rPr lang="en-US" sz="2000" dirty="0"/>
              <a:t> </a:t>
            </a:r>
            <a:r>
              <a:rPr lang="en-US" sz="2000" dirty="0" err="1"/>
              <a:t>samen</a:t>
            </a:r>
            <a:r>
              <a:rPr lang="en-US" sz="2000" dirty="0"/>
              <a:t> in </a:t>
            </a:r>
            <a:r>
              <a:rPr lang="en-US" sz="2000" dirty="0" err="1"/>
              <a:t>één</a:t>
            </a:r>
            <a:r>
              <a:rPr lang="en-US" sz="2000" dirty="0"/>
              <a:t> bed </a:t>
            </a:r>
            <a:r>
              <a:rPr lang="en-US" sz="2000" dirty="0" err="1"/>
              <a:t>kunnen</a:t>
            </a:r>
            <a:r>
              <a:rPr lang="en-US" sz="2000" dirty="0"/>
              <a:t> </a:t>
            </a:r>
            <a:r>
              <a:rPr lang="en-US" sz="2000" dirty="0" err="1"/>
              <a:t>slapen</a:t>
            </a:r>
            <a:endParaRPr lang="en-US" sz="2000" dirty="0"/>
          </a:p>
          <a:p>
            <a:pPr marL="4572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 descr="A purple and white rectangle&#10;&#10;Description automatically generated">
            <a:extLst>
              <a:ext uri="{FF2B5EF4-FFF2-40B4-BE49-F238E27FC236}">
                <a16:creationId xmlns:a16="http://schemas.microsoft.com/office/drawing/2014/main" id="{B5CC3B1D-A05E-EC37-80DF-99CF835205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73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33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EA55D9-CB16-2210-3DA6-7D39FF34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1118" y="6453188"/>
            <a:ext cx="253029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Monique@PARKINSONBASICS.COM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AC1264-0241-23D0-0B12-B500B368E78E}"/>
              </a:ext>
            </a:extLst>
          </p:cNvPr>
          <p:cNvSpPr txBox="1"/>
          <p:nvPr/>
        </p:nvSpPr>
        <p:spPr>
          <a:xfrm>
            <a:off x="2002079" y="1810639"/>
            <a:ext cx="5862396" cy="4096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 descr="A purple and white rectangle&#10;&#10;Description automatically generated">
            <a:extLst>
              <a:ext uri="{FF2B5EF4-FFF2-40B4-BE49-F238E27FC236}">
                <a16:creationId xmlns:a16="http://schemas.microsoft.com/office/drawing/2014/main" id="{B5CC3B1D-A05E-EC37-80DF-99CF835205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73352" cy="6858000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1943097-EEA2-D984-5DA8-0D186E7E69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058047"/>
              </p:ext>
            </p:extLst>
          </p:nvPr>
        </p:nvGraphicFramePr>
        <p:xfrm>
          <a:off x="2963748" y="1369061"/>
          <a:ext cx="4900727" cy="3749040"/>
        </p:xfrm>
        <a:graphic>
          <a:graphicData uri="http://schemas.openxmlformats.org/drawingml/2006/table">
            <a:tbl>
              <a:tblPr/>
              <a:tblGrid>
                <a:gridCol w="4900727">
                  <a:extLst>
                    <a:ext uri="{9D8B030D-6E8A-4147-A177-3AD203B41FA5}">
                      <a16:colId xmlns:a16="http://schemas.microsoft.com/office/drawing/2014/main" val="3284971566"/>
                    </a:ext>
                  </a:extLst>
                </a:gridCol>
              </a:tblGrid>
              <a:tr h="1862771">
                <a:tc>
                  <a:txBody>
                    <a:bodyPr/>
                    <a:lstStyle/>
                    <a:p>
                      <a:r>
                        <a:rPr lang="nl-NL" sz="2400" b="0" i="1" dirty="0">
                          <a:solidFill>
                            <a:srgbClr val="000000"/>
                          </a:solidFill>
                          <a:effectLst/>
                          <a:latin typeface="AlwynNewRounded-LightItalic"/>
                        </a:rPr>
                        <a:t>Wat ik niet begreep, is dat Bert ‘s nachts regelmatig zijn bed uitkwam. En dan stond hij daar maar, naast zijn </a:t>
                      </a:r>
                      <a:r>
                        <a:rPr lang="nl-NL" sz="2400" b="0" i="1" dirty="0" err="1">
                          <a:solidFill>
                            <a:srgbClr val="000000"/>
                          </a:solidFill>
                          <a:effectLst/>
                          <a:latin typeface="AlwynNewRounded-LightItalic"/>
                        </a:rPr>
                        <a:t>bed.En</a:t>
                      </a:r>
                      <a:r>
                        <a:rPr lang="nl-NL" sz="2400" b="0" i="1" dirty="0">
                          <a:solidFill>
                            <a:srgbClr val="000000"/>
                          </a:solidFill>
                          <a:effectLst/>
                          <a:latin typeface="AlwynNewRounded-LightItalic"/>
                        </a:rPr>
                        <a:t> dan vroeg ik me af: ‘Waarom doet hij dat nu, waarom blijft hij niet gewoon in zijn bed liggen?’ En dat kon mij ook echt wel een beetje irriteren.</a:t>
                      </a:r>
                    </a:p>
                    <a:p>
                      <a:endParaRPr lang="nl-NL" sz="2400" b="0" i="1" dirty="0">
                        <a:solidFill>
                          <a:srgbClr val="000000"/>
                        </a:solidFill>
                        <a:effectLst/>
                        <a:latin typeface="AlwynNewRounded-LightItalic"/>
                      </a:endParaRPr>
                    </a:p>
                    <a:p>
                      <a:r>
                        <a:rPr lang="nl-NL" sz="2400" i="1" dirty="0" err="1">
                          <a:effectLst/>
                          <a:latin typeface="AlwynNewRounded-LightItalic"/>
                        </a:rPr>
                        <a:t>Adry</a:t>
                      </a:r>
                      <a:r>
                        <a:rPr lang="nl-NL" sz="2400" i="1" dirty="0">
                          <a:effectLst/>
                          <a:latin typeface="AlwynNewRounded-LightItalic"/>
                        </a:rPr>
                        <a:t> – echtgenoot en mantelzorger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023540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E23206D7-EFE5-FF03-AB29-0D8D5FF52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3783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NL" altLang="en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22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CABF-ABD9-B769-3D31-0BB7DF79B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4459" y="455443"/>
            <a:ext cx="5689600" cy="7159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/>
              <a:t>Slapen</a:t>
            </a:r>
            <a:r>
              <a:rPr lang="en-US" sz="3600" dirty="0"/>
              <a:t> √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EA55D9-CB16-2210-3DA6-7D39FF34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1118" y="6453188"/>
            <a:ext cx="253029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Monique@PARKINSONBASICS.COM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AC1264-0241-23D0-0B12-B500B368E78E}"/>
              </a:ext>
            </a:extLst>
          </p:cNvPr>
          <p:cNvSpPr txBox="1"/>
          <p:nvPr/>
        </p:nvSpPr>
        <p:spPr>
          <a:xfrm>
            <a:off x="2002079" y="1435395"/>
            <a:ext cx="5862396" cy="4471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Aandacht</a:t>
            </a:r>
            <a:r>
              <a:rPr lang="en-US" dirty="0"/>
              <a:t> </a:t>
            </a:r>
            <a:r>
              <a:rPr lang="en-US" dirty="0" err="1"/>
              <a:t>vragen</a:t>
            </a:r>
            <a:r>
              <a:rPr lang="en-US" dirty="0"/>
              <a:t> voor </a:t>
            </a:r>
            <a:r>
              <a:rPr lang="en-US" dirty="0" err="1"/>
              <a:t>slaapproblemen</a:t>
            </a:r>
            <a:r>
              <a:rPr lang="en-US" dirty="0"/>
              <a:t>,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winst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behalen</a:t>
            </a:r>
            <a:endParaRPr lang="en-US" dirty="0"/>
          </a:p>
          <a:p>
            <a:pPr marL="4000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Aanpassen</a:t>
            </a:r>
            <a:r>
              <a:rPr lang="en-US" dirty="0"/>
              <a:t> </a:t>
            </a:r>
            <a:r>
              <a:rPr lang="en-US" dirty="0" err="1"/>
              <a:t>medicatie</a:t>
            </a:r>
            <a:r>
              <a:rPr lang="en-US" dirty="0"/>
              <a:t> (</a:t>
            </a:r>
            <a:r>
              <a:rPr lang="en-US" dirty="0" err="1"/>
              <a:t>tijdstippen</a:t>
            </a:r>
            <a:r>
              <a:rPr lang="en-US" dirty="0"/>
              <a:t>, lang- </a:t>
            </a:r>
            <a:r>
              <a:rPr lang="en-US" dirty="0" err="1"/>
              <a:t>kortwerkend</a:t>
            </a:r>
            <a:r>
              <a:rPr lang="en-US" dirty="0"/>
              <a:t>)</a:t>
            </a:r>
          </a:p>
          <a:p>
            <a:pPr marL="4000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Madopar</a:t>
            </a:r>
            <a:r>
              <a:rPr lang="en-US" dirty="0"/>
              <a:t> </a:t>
            </a:r>
            <a:r>
              <a:rPr lang="en-US" dirty="0" err="1"/>
              <a:t>disper</a:t>
            </a:r>
            <a:r>
              <a:rPr lang="en-US" dirty="0"/>
              <a:t> op </a:t>
            </a:r>
            <a:r>
              <a:rPr lang="en-US" dirty="0" err="1"/>
              <a:t>nachtkastje</a:t>
            </a:r>
            <a:endParaRPr lang="en-US" dirty="0"/>
          </a:p>
          <a:p>
            <a:pPr marL="4000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Overdag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teveel</a:t>
            </a:r>
            <a:r>
              <a:rPr lang="en-US" dirty="0"/>
              <a:t> </a:t>
            </a:r>
            <a:r>
              <a:rPr lang="en-US" dirty="0" err="1"/>
              <a:t>slapen</a:t>
            </a:r>
            <a:r>
              <a:rPr lang="en-US" dirty="0"/>
              <a:t> (alarm </a:t>
            </a:r>
            <a:r>
              <a:rPr lang="en-US" dirty="0" err="1"/>
              <a:t>zetten</a:t>
            </a:r>
            <a:r>
              <a:rPr lang="en-US" dirty="0"/>
              <a:t> bij </a:t>
            </a:r>
            <a:r>
              <a:rPr lang="en-US" dirty="0" err="1"/>
              <a:t>dutjes</a:t>
            </a:r>
            <a:r>
              <a:rPr lang="en-US" dirty="0"/>
              <a:t>)</a:t>
            </a:r>
          </a:p>
          <a:p>
            <a:pPr marL="4000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medicatie</a:t>
            </a:r>
            <a:r>
              <a:rPr lang="en-US" dirty="0"/>
              <a:t> </a:t>
            </a:r>
            <a:r>
              <a:rPr lang="en-US" dirty="0" err="1"/>
              <a:t>mogelijk</a:t>
            </a:r>
            <a:r>
              <a:rPr lang="en-US" dirty="0"/>
              <a:t>? (met minder </a:t>
            </a:r>
            <a:r>
              <a:rPr lang="en-US" dirty="0" err="1"/>
              <a:t>kans</a:t>
            </a:r>
            <a:r>
              <a:rPr lang="en-US" dirty="0"/>
              <a:t> op overbeweeglijkheid)</a:t>
            </a:r>
          </a:p>
          <a:p>
            <a:pPr marL="4000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Angstige</a:t>
            </a:r>
            <a:r>
              <a:rPr lang="en-US" dirty="0"/>
              <a:t> </a:t>
            </a:r>
            <a:r>
              <a:rPr lang="en-US" dirty="0" err="1"/>
              <a:t>dromen</a:t>
            </a:r>
            <a:r>
              <a:rPr lang="en-US" dirty="0"/>
              <a:t> </a:t>
            </a:r>
            <a:r>
              <a:rPr lang="en-US" dirty="0" err="1"/>
              <a:t>bijwerking</a:t>
            </a:r>
            <a:r>
              <a:rPr lang="en-US" dirty="0"/>
              <a:t>??</a:t>
            </a:r>
          </a:p>
          <a:p>
            <a:pPr marL="114300">
              <a:lnSpc>
                <a:spcPct val="120000"/>
              </a:lnSpc>
              <a:spcAft>
                <a:spcPts val="600"/>
              </a:spcAft>
            </a:pPr>
            <a:endParaRPr lang="en-US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 descr="A purple and white rectangle&#10;&#10;Description automatically generated">
            <a:extLst>
              <a:ext uri="{FF2B5EF4-FFF2-40B4-BE49-F238E27FC236}">
                <a16:creationId xmlns:a16="http://schemas.microsoft.com/office/drawing/2014/main" id="{B5CC3B1D-A05E-EC37-80DF-99CF835205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73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49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3854F2-5794-31B5-318E-C5E751751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543EB-4E08-3877-5A1A-8A1F2FAB4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4459" y="455443"/>
            <a:ext cx="5689600" cy="7159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/>
              <a:t>Slapen</a:t>
            </a:r>
            <a:r>
              <a:rPr lang="en-US" sz="3600" dirty="0"/>
              <a:t> √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AAF811-CAFA-DC63-F607-1D160D17D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1118" y="6453188"/>
            <a:ext cx="253029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Monique@PARKINSONBASICS.COM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647A01-C81C-0807-0C8C-D42AD7C2C51D}"/>
              </a:ext>
            </a:extLst>
          </p:cNvPr>
          <p:cNvSpPr txBox="1"/>
          <p:nvPr/>
        </p:nvSpPr>
        <p:spPr>
          <a:xfrm>
            <a:off x="2002079" y="1435395"/>
            <a:ext cx="5862396" cy="4471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Slaperigheid</a:t>
            </a:r>
            <a:r>
              <a:rPr lang="en-US" dirty="0"/>
              <a:t> </a:t>
            </a:r>
            <a:r>
              <a:rPr lang="en-US" dirty="0" err="1"/>
              <a:t>overdag</a:t>
            </a:r>
            <a:r>
              <a:rPr lang="en-US" dirty="0"/>
              <a:t> </a:t>
            </a:r>
            <a:r>
              <a:rPr lang="en-US" dirty="0" err="1"/>
              <a:t>bijwerking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bijvoorbeeld</a:t>
            </a:r>
            <a:r>
              <a:rPr lang="en-US" dirty="0"/>
              <a:t> bij </a:t>
            </a:r>
            <a:r>
              <a:rPr lang="en-US" dirty="0" err="1"/>
              <a:t>antipsychotica</a:t>
            </a:r>
            <a:r>
              <a:rPr lang="en-US" dirty="0"/>
              <a:t>: ‘s </a:t>
            </a:r>
            <a:r>
              <a:rPr lang="en-US" dirty="0" err="1"/>
              <a:t>avonds</a:t>
            </a:r>
            <a:r>
              <a:rPr lang="en-US" dirty="0"/>
              <a:t> </a:t>
            </a:r>
            <a:r>
              <a:rPr lang="en-US" dirty="0" err="1"/>
              <a:t>innemen</a:t>
            </a:r>
            <a:r>
              <a:rPr lang="en-US" dirty="0"/>
              <a:t>)</a:t>
            </a:r>
          </a:p>
          <a:p>
            <a:pPr marL="4000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Supplementen</a:t>
            </a:r>
            <a:r>
              <a:rPr lang="en-US" dirty="0"/>
              <a:t>: </a:t>
            </a:r>
            <a:r>
              <a:rPr lang="en-US" dirty="0" err="1"/>
              <a:t>tijd</a:t>
            </a:r>
            <a:r>
              <a:rPr lang="en-US" dirty="0"/>
              <a:t> van </a:t>
            </a:r>
            <a:r>
              <a:rPr lang="en-US" dirty="0" err="1"/>
              <a:t>inname</a:t>
            </a:r>
            <a:endParaRPr lang="en-US" dirty="0"/>
          </a:p>
          <a:p>
            <a:pPr marL="4000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ParkinsonNet </a:t>
            </a:r>
            <a:r>
              <a:rPr lang="en-US" dirty="0" err="1"/>
              <a:t>fysio</a:t>
            </a:r>
            <a:r>
              <a:rPr lang="en-US" dirty="0"/>
              <a:t>/ergo: </a:t>
            </a:r>
            <a:r>
              <a:rPr lang="en-US" dirty="0" err="1"/>
              <a:t>bewegen</a:t>
            </a:r>
            <a:r>
              <a:rPr lang="en-US" dirty="0"/>
              <a:t> in en </a:t>
            </a:r>
            <a:r>
              <a:rPr lang="en-US" dirty="0" err="1"/>
              <a:t>uit</a:t>
            </a:r>
            <a:r>
              <a:rPr lang="en-US" dirty="0"/>
              <a:t> bed</a:t>
            </a:r>
          </a:p>
          <a:p>
            <a:pPr marL="4000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Hard </a:t>
            </a:r>
            <a:r>
              <a:rPr lang="en-US" dirty="0" err="1"/>
              <a:t>matras</a:t>
            </a:r>
            <a:endParaRPr lang="en-US" dirty="0"/>
          </a:p>
          <a:p>
            <a:pPr marL="4000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Satijnen</a:t>
            </a:r>
            <a:r>
              <a:rPr lang="en-US" dirty="0"/>
              <a:t> </a:t>
            </a:r>
            <a:r>
              <a:rPr lang="en-US" dirty="0" err="1"/>
              <a:t>laken</a:t>
            </a:r>
            <a:r>
              <a:rPr lang="en-US" dirty="0"/>
              <a:t> of </a:t>
            </a:r>
            <a:r>
              <a:rPr lang="en-US" dirty="0" err="1"/>
              <a:t>pyjama</a:t>
            </a:r>
            <a:r>
              <a:rPr lang="en-US" dirty="0"/>
              <a:t> (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beiden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)</a:t>
            </a:r>
          </a:p>
          <a:p>
            <a:pPr marL="4000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ym typeface="Wingdings" panose="05000000000000000000" pitchFamily="2" charset="2"/>
              </a:rPr>
              <a:t>Lichaamsbeweging</a:t>
            </a:r>
            <a:endParaRPr lang="en-US" dirty="0">
              <a:sym typeface="Wingdings" panose="05000000000000000000" pitchFamily="2" charset="2"/>
            </a:endParaRPr>
          </a:p>
          <a:p>
            <a:pPr marL="4000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ym typeface="Wingdings" panose="05000000000000000000" pitchFamily="2" charset="2"/>
              </a:rPr>
              <a:t>Mentale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activiteiten</a:t>
            </a:r>
            <a:endParaRPr lang="en-US" dirty="0">
              <a:sym typeface="Wingdings" panose="05000000000000000000" pitchFamily="2" charset="2"/>
            </a:endParaRPr>
          </a:p>
          <a:p>
            <a:pPr marL="4000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ym typeface="Wingdings" panose="05000000000000000000" pitchFamily="2" charset="2"/>
              </a:rPr>
              <a:t>Niet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laat</a:t>
            </a:r>
            <a:r>
              <a:rPr lang="en-US" dirty="0">
                <a:sym typeface="Wingdings" panose="05000000000000000000" pitchFamily="2" charset="2"/>
              </a:rPr>
              <a:t> eten en </a:t>
            </a:r>
            <a:r>
              <a:rPr lang="en-US" dirty="0" err="1">
                <a:sym typeface="Wingdings" panose="05000000000000000000" pitchFamily="2" charset="2"/>
              </a:rPr>
              <a:t>cafeïnehoudende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dranken</a:t>
            </a:r>
            <a:r>
              <a:rPr lang="en-US" dirty="0">
                <a:sym typeface="Wingdings" panose="05000000000000000000" pitchFamily="2" charset="2"/>
              </a:rPr>
              <a:t> of alcohol</a:t>
            </a:r>
            <a:endParaRPr lang="en-US" dirty="0"/>
          </a:p>
          <a:p>
            <a:pPr marL="114300">
              <a:lnSpc>
                <a:spcPct val="120000"/>
              </a:lnSpc>
              <a:spcAft>
                <a:spcPts val="600"/>
              </a:spcAft>
            </a:pPr>
            <a:endParaRPr lang="en-US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 descr="A purple and white rectangle&#10;&#10;Description automatically generated">
            <a:extLst>
              <a:ext uri="{FF2B5EF4-FFF2-40B4-BE49-F238E27FC236}">
                <a16:creationId xmlns:a16="http://schemas.microsoft.com/office/drawing/2014/main" id="{EFDBC0AB-B8FA-C721-0328-60CE32996C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73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7917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431</Words>
  <Application>Microsoft Office PowerPoint</Application>
  <PresentationFormat>On-screen Show (4:3)</PresentationFormat>
  <Paragraphs>111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AlwynNewRounded-LightItalic</vt:lpstr>
      <vt:lpstr>Aptos</vt:lpstr>
      <vt:lpstr>Arial</vt:lpstr>
      <vt:lpstr>Neue Haas Grotesk Text Pro</vt:lpstr>
      <vt:lpstr>Wingdings</vt:lpstr>
      <vt:lpstr>VanillaVTI</vt:lpstr>
      <vt:lpstr>Parkinson   Kennis geeft keuze</vt:lpstr>
      <vt:lpstr>Slapen</vt:lpstr>
      <vt:lpstr>Dopamine</vt:lpstr>
      <vt:lpstr>Slaapproblemen</vt:lpstr>
      <vt:lpstr>Slaapproblemen</vt:lpstr>
      <vt:lpstr>Gevolgen</vt:lpstr>
      <vt:lpstr>PowerPoint Presentation</vt:lpstr>
      <vt:lpstr>Slapen √</vt:lpstr>
      <vt:lpstr>Slapen √</vt:lpstr>
      <vt:lpstr>Slapen √</vt:lpstr>
      <vt:lpstr>Meer dan 40 symptomen</vt:lpstr>
      <vt:lpstr>Bedankt!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Monique Thoonsen</dc:creator>
  <cp:lastModifiedBy>Monique Thoonsen</cp:lastModifiedBy>
  <cp:revision>17</cp:revision>
  <dcterms:created xsi:type="dcterms:W3CDTF">2024-04-04T08:55:07Z</dcterms:created>
  <dcterms:modified xsi:type="dcterms:W3CDTF">2024-11-20T14:01:41Z</dcterms:modified>
</cp:coreProperties>
</file>