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y="5143500" cx="9144000"/>
  <p:notesSz cx="6858000" cy="9144000"/>
  <p:embeddedFontLst>
    <p:embeddedFont>
      <p:font typeface="Amatic SC"/>
      <p:regular r:id="rId17"/>
      <p:bold r:id="rId18"/>
    </p:embeddedFont>
    <p:embeddedFont>
      <p:font typeface="Source Code Pro"/>
      <p:regular r:id="rId19"/>
      <p:bold r:id="rId20"/>
      <p:italic r:id="rId21"/>
      <p:boldItalic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SourceCodePro-bold.fntdata"/><Relationship Id="rId11" Type="http://schemas.openxmlformats.org/officeDocument/2006/relationships/slide" Target="slides/slide6.xml"/><Relationship Id="rId22" Type="http://schemas.openxmlformats.org/officeDocument/2006/relationships/font" Target="fonts/SourceCodePro-boldItalic.fntdata"/><Relationship Id="rId10" Type="http://schemas.openxmlformats.org/officeDocument/2006/relationships/slide" Target="slides/slide5.xml"/><Relationship Id="rId21" Type="http://schemas.openxmlformats.org/officeDocument/2006/relationships/font" Target="fonts/SourceCodePro-italic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font" Target="fonts/AmaticSC-regular.fntdata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font" Target="fonts/SourceCodePro-regular.fntdata"/><Relationship Id="rId6" Type="http://schemas.openxmlformats.org/officeDocument/2006/relationships/slide" Target="slides/slide1.xml"/><Relationship Id="rId18" Type="http://schemas.openxmlformats.org/officeDocument/2006/relationships/font" Target="fonts/AmaticSC-bold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Google Shape;54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7dee021c3a_0_1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7dee021c3a_0_1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7dfa7d9549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7dfa7d9549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7de43fc0f3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7de43fc0f3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7dfbef26aa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7dfbef26aa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7de43fc0f3_0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7de43fc0f3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7de43fc0f3_0_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7de43fc0f3_0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7dee021c3a_0_1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7dee021c3a_0_1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7de43fc0f3_0_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7de43fc0f3_0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7dee021c3a_0_1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7dee021c3a_0_1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7dfbef26aa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7dfbef26aa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342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 txBox="1"/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2pPr>
            <a:lvl3pPr lvl="2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3pPr>
            <a:lvl4pPr lvl="3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4pPr>
            <a:lvl5pPr lvl="4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5pPr>
            <a:lvl6pPr lvl="5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6pPr>
            <a:lvl7pPr lvl="6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7pPr>
            <a:lvl8pPr lvl="7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8pPr>
            <a:lvl9pPr lvl="8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1"/>
          <p:cNvSpPr txBox="1"/>
          <p:nvPr>
            <p:ph hasCustomPrompt="1" type="title"/>
          </p:nvPr>
        </p:nvSpPr>
        <p:spPr>
          <a:xfrm>
            <a:off x="311700" y="1240275"/>
            <a:ext cx="8520600" cy="1981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9pPr>
          </a:lstStyle>
          <a:p>
            <a:r>
              <a:t>xx%</a:t>
            </a:r>
          </a:p>
        </p:txBody>
      </p:sp>
      <p:sp>
        <p:nvSpPr>
          <p:cNvPr id="48" name="Google Shape;48;p11"/>
          <p:cNvSpPr txBox="1"/>
          <p:nvPr>
            <p:ph idx="1" type="body"/>
          </p:nvPr>
        </p:nvSpPr>
        <p:spPr>
          <a:xfrm>
            <a:off x="311700" y="33046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9pPr>
          </a:lstStyle>
          <a:p/>
        </p:txBody>
      </p:sp>
      <p:sp>
        <p:nvSpPr>
          <p:cNvPr id="49" name="Google Shape;49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bg>
      <p:bgPr>
        <a:solidFill>
          <a:schemeClr val="dk1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/>
          <p:nvPr>
            <p:ph type="title"/>
          </p:nvPr>
        </p:nvSpPr>
        <p:spPr>
          <a:xfrm>
            <a:off x="2802750" y="802500"/>
            <a:ext cx="3538500" cy="3538500"/>
          </a:xfrm>
          <a:prstGeom prst="rect">
            <a:avLst/>
          </a:prstGeom>
          <a:solidFill>
            <a:srgbClr val="FFFFFF"/>
          </a:solidFill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23" name="Google Shape;23;p5"/>
          <p:cNvSpPr txBox="1"/>
          <p:nvPr>
            <p:ph idx="1" type="body"/>
          </p:nvPr>
        </p:nvSpPr>
        <p:spPr>
          <a:xfrm>
            <a:off x="311700" y="1228675"/>
            <a:ext cx="39999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2" type="body"/>
          </p:nvPr>
        </p:nvSpPr>
        <p:spPr>
          <a:xfrm>
            <a:off x="4832400" y="1228675"/>
            <a:ext cx="39999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5" name="Google Shape;25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 txBox="1"/>
          <p:nvPr>
            <p:ph type="title"/>
          </p:nvPr>
        </p:nvSpPr>
        <p:spPr>
          <a:xfrm>
            <a:off x="304800" y="309350"/>
            <a:ext cx="8537700" cy="748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/>
        </p:txBody>
      </p:sp>
      <p:sp>
        <p:nvSpPr>
          <p:cNvPr id="28" name="Google Shape;28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9pPr>
          </a:lstStyle>
          <a:p/>
        </p:txBody>
      </p:sp>
      <p:sp>
        <p:nvSpPr>
          <p:cNvPr id="31" name="Google Shape;31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2" name="Google Shape;32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accent4"/>
        </a:solidFill>
      </p:bgPr>
    </p:bg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5" name="Google Shape;35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38" name="Google Shape;38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2857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9" name="Google Shape;39;p9"/>
          <p:cNvSpPr txBox="1"/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/>
        </p:txBody>
      </p:sp>
      <p:sp>
        <p:nvSpPr>
          <p:cNvPr id="40" name="Google Shape;40;p9"/>
          <p:cNvSpPr txBox="1"/>
          <p:nvPr>
            <p:ph idx="1" type="subTitle"/>
          </p:nvPr>
        </p:nvSpPr>
        <p:spPr>
          <a:xfrm>
            <a:off x="265500" y="2845223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41" name="Google Shape;41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9pPr>
          </a:lstStyle>
          <a:p/>
        </p:txBody>
      </p:sp>
      <p:sp>
        <p:nvSpPr>
          <p:cNvPr id="42" name="Google Shape;42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/>
          <p:nvPr>
            <p:ph idx="1" type="body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matic SC"/>
              <a:buNone/>
              <a:defRPr b="1" sz="24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</a:lstStyle>
          <a:p/>
        </p:txBody>
      </p:sp>
      <p:sp>
        <p:nvSpPr>
          <p:cNvPr id="45" name="Google Shape;45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each-day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Source Code Pro"/>
              <a:buChar char="●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hyperlink" Target="http://www.eddiebeweegt.nl" TargetMode="External"/><Relationship Id="rId4" Type="http://schemas.openxmlformats.org/officeDocument/2006/relationships/hyperlink" Target="http://www.fitstap.nl" TargetMode="External"/><Relationship Id="rId5" Type="http://schemas.openxmlformats.org/officeDocument/2006/relationships/image" Target="../media/image2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3"/>
          <p:cNvSpPr txBox="1"/>
          <p:nvPr>
            <p:ph type="ctrTitle"/>
          </p:nvPr>
        </p:nvSpPr>
        <p:spPr>
          <a:xfrm>
            <a:off x="311700" y="532075"/>
            <a:ext cx="8520600" cy="2265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13"/>
          <p:cNvSpPr txBox="1"/>
          <p:nvPr>
            <p:ph idx="1" type="subTitle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Parkinson Café  18-2-2020</a:t>
            </a:r>
            <a:r>
              <a:rPr lang="nl"/>
              <a:t> </a:t>
            </a:r>
            <a:endParaRPr/>
          </a:p>
        </p:txBody>
      </p:sp>
      <p:pic>
        <p:nvPicPr>
          <p:cNvPr id="58" name="Google Shape;58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18025" y="689500"/>
            <a:ext cx="2337875" cy="19990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2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Heb je </a:t>
            </a:r>
            <a:r>
              <a:rPr lang="nl"/>
              <a:t>interesse</a:t>
            </a:r>
            <a:r>
              <a:rPr lang="nl"/>
              <a:t>?</a:t>
            </a:r>
            <a:endParaRPr/>
          </a:p>
        </p:txBody>
      </p:sp>
      <p:sp>
        <p:nvSpPr>
          <p:cNvPr id="113" name="Google Shape;113;p22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nl" sz="1400"/>
              <a:t>Schrijf je naam/mailadres op en ik stuur je de info.</a:t>
            </a:r>
            <a:endParaRPr sz="14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nl" sz="1400"/>
              <a:t>           Je kunt altijd nog nee zeggen.</a:t>
            </a:r>
            <a:endParaRPr sz="14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3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Verdere info over Fitstap</a:t>
            </a:r>
            <a:endParaRPr/>
          </a:p>
        </p:txBody>
      </p:sp>
      <p:sp>
        <p:nvSpPr>
          <p:cNvPr id="119" name="Google Shape;119;p23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website: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nl" u="sng">
                <a:solidFill>
                  <a:schemeClr val="hlink"/>
                </a:solidFill>
                <a:hlinkClick r:id="rId3"/>
              </a:rPr>
              <a:t>www.eddiebeweegt.nl</a:t>
            </a:r>
            <a:r>
              <a:rPr lang="nl"/>
              <a:t>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nl"/>
              <a:t>of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nl" u="sng">
                <a:solidFill>
                  <a:schemeClr val="hlink"/>
                </a:solidFill>
                <a:hlinkClick r:id="rId4"/>
              </a:rPr>
              <a:t>www.fitstap.nl</a:t>
            </a:r>
            <a:r>
              <a:rPr lang="nl"/>
              <a:t> </a:t>
            </a:r>
            <a:endParaRPr/>
          </a:p>
        </p:txBody>
      </p:sp>
      <p:pic>
        <p:nvPicPr>
          <p:cNvPr descr="C:\Users\Eigenaar\Desktop\EddieBeweegt.jpg" id="120" name="Google Shape;120;p2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131800" y="2356175"/>
            <a:ext cx="2818425" cy="1830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4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Wie ben ik?</a:t>
            </a:r>
            <a:endParaRPr/>
          </a:p>
        </p:txBody>
      </p:sp>
      <p:sp>
        <p:nvSpPr>
          <p:cNvPr id="64" name="Google Shape;64;p14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 sz="1400"/>
              <a:t>Eddie Heerings</a:t>
            </a:r>
            <a:endParaRPr sz="1400"/>
          </a:p>
          <a:p>
            <a:pPr indent="-317500" lvl="0" marL="457200" rtl="0" algn="l">
              <a:spcBef>
                <a:spcPts val="1600"/>
              </a:spcBef>
              <a:spcAft>
                <a:spcPts val="0"/>
              </a:spcAft>
              <a:buSzPts val="1400"/>
              <a:buChar char="●"/>
            </a:pPr>
            <a:r>
              <a:rPr lang="nl" sz="1400"/>
              <a:t>werkzaam in onderwijs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nl" sz="1400"/>
              <a:t>hardlooptrainer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nl" sz="1400"/>
              <a:t>wandeltrainer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nl" sz="1400"/>
              <a:t>Fitstapcoach o.a e-learning parkinson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nl" sz="1400"/>
              <a:t>kids running trainer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nl" sz="1400"/>
              <a:t>eigen bedrijf: </a:t>
            </a:r>
            <a:r>
              <a:rPr b="1" lang="nl" sz="1400"/>
              <a:t>Eddie Beweegt</a:t>
            </a:r>
            <a:endParaRPr b="1" sz="14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descr="C:\Users\Eigenaar\Desktop\EddieBeweegt.jpg" id="65" name="Google Shape;65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39525" y="1848425"/>
            <a:ext cx="2818425" cy="1830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Programma vandaag</a:t>
            </a:r>
            <a:endParaRPr/>
          </a:p>
        </p:txBody>
      </p:sp>
      <p:sp>
        <p:nvSpPr>
          <p:cNvPr id="71" name="Google Shape;71;p15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l"/>
              <a:t>presentatie Fitstap  ongeveer 30 minuten tussendoor een activiteit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l"/>
              <a:t>pauze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l"/>
              <a:t>programma buiten, 20 minuten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l"/>
              <a:t>afronding/vragen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6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Wat is Fitstap?</a:t>
            </a:r>
            <a:endParaRPr/>
          </a:p>
        </p:txBody>
      </p:sp>
      <p:sp>
        <p:nvSpPr>
          <p:cNvPr id="77" name="Google Shape;77;p16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l"/>
              <a:t>P</a:t>
            </a:r>
            <a:r>
              <a:rPr lang="nl" sz="1400"/>
              <a:t>rogramma ontwikkeld door KNWB. Nu erkend als werkzame interventie.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nl" sz="1400"/>
              <a:t>12 weken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nl" sz="1400"/>
              <a:t>Elke week een training van Fitstapcoach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nl" sz="1400"/>
              <a:t>Gebruik app op telefoon.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nl" sz="1400"/>
              <a:t>In app elke week opdrachten op gebied van : Bewegen, leefstijl, cognitieve fitness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nl" sz="1400"/>
              <a:t>De Fitstapcoach begeleidt proces</a:t>
            </a:r>
            <a:endParaRPr sz="1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7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Fitstap en Parkinson	</a:t>
            </a:r>
            <a:endParaRPr/>
          </a:p>
        </p:txBody>
      </p:sp>
      <p:sp>
        <p:nvSpPr>
          <p:cNvPr id="83" name="Google Shape;83;p17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 sz="1400"/>
              <a:t>Regelmatig bewegen is positief. Aangetoond bij diverse onderzoeken o.a Radboud UMC in 2019.</a:t>
            </a:r>
            <a:endParaRPr sz="1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nl" sz="1400"/>
              <a:t>Denk aan: </a:t>
            </a:r>
            <a:endParaRPr sz="1400"/>
          </a:p>
          <a:p>
            <a:pPr indent="-317500" lvl="0" marL="457200" rtl="0" algn="l">
              <a:spcBef>
                <a:spcPts val="1600"/>
              </a:spcBef>
              <a:spcAft>
                <a:spcPts val="0"/>
              </a:spcAft>
              <a:buSzPts val="1400"/>
              <a:buChar char="●"/>
            </a:pPr>
            <a:r>
              <a:rPr lang="nl" sz="1400"/>
              <a:t>Welbevinden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nl" sz="1400"/>
              <a:t>Effecten Parkinson vertragen.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nl" sz="1400"/>
              <a:t>Conditie op peil houden.</a:t>
            </a:r>
            <a:endParaRPr sz="14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8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Welke sport/beweging is aan te bevelen?</a:t>
            </a:r>
            <a:endParaRPr/>
          </a:p>
        </p:txBody>
      </p:sp>
      <p:sp>
        <p:nvSpPr>
          <p:cNvPr id="89" name="Google Shape;89;p18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Font typeface="Calibri"/>
              <a:buChar char="●"/>
            </a:pPr>
            <a:r>
              <a:rPr lang="nl" sz="1400">
                <a:solidFill>
                  <a:srgbClr val="666666"/>
                </a:solidFill>
                <a:highlight>
                  <a:srgbClr val="FFFFFF"/>
                </a:highlight>
              </a:rPr>
              <a:t>Plezier is belangrijkste, je houdt het langer vol.</a:t>
            </a:r>
            <a:endParaRPr sz="1400">
              <a:solidFill>
                <a:srgbClr val="666666"/>
              </a:solidFill>
              <a:highlight>
                <a:srgbClr val="FFFFFF"/>
              </a:highlight>
            </a:endParaRPr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Font typeface="Calibri"/>
              <a:buChar char="●"/>
            </a:pPr>
            <a:r>
              <a:rPr lang="nl" sz="1400">
                <a:solidFill>
                  <a:srgbClr val="666666"/>
                </a:solidFill>
                <a:highlight>
                  <a:srgbClr val="FFFFFF"/>
                </a:highlight>
              </a:rPr>
              <a:t>Heb je altijd gesport en lukt het nog...ga gewoon door.</a:t>
            </a:r>
            <a:endParaRPr sz="1400">
              <a:solidFill>
                <a:srgbClr val="666666"/>
              </a:solidFill>
              <a:highlight>
                <a:srgbClr val="FFFFFF"/>
              </a:highlight>
            </a:endParaRPr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Font typeface="Calibri"/>
              <a:buChar char="●"/>
            </a:pPr>
            <a:r>
              <a:rPr lang="nl" sz="1400">
                <a:solidFill>
                  <a:srgbClr val="666666"/>
                </a:solidFill>
                <a:highlight>
                  <a:srgbClr val="FFFFFF"/>
                </a:highlight>
              </a:rPr>
              <a:t>wandelen, thuis sporten, aqua-fit, fietsen…………….allemaal aan te bevelen maar..schat het vooral zelf in.</a:t>
            </a:r>
            <a:endParaRPr sz="1400">
              <a:solidFill>
                <a:srgbClr val="666666"/>
              </a:solidFill>
              <a:highlight>
                <a:srgbClr val="FFFFFF"/>
              </a:highligh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9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En nu actie</a:t>
            </a:r>
            <a:endParaRPr/>
          </a:p>
        </p:txBody>
      </p:sp>
      <p:sp>
        <p:nvSpPr>
          <p:cNvPr id="95" name="Google Shape;95;p19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nl" sz="1400"/>
              <a:t>Cognitieve fitness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nl" sz="1400"/>
              <a:t>Training van de hersenen.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nl" sz="1400"/>
              <a:t>In Fitstap d.m.w. spel.</a:t>
            </a:r>
            <a:endParaRPr sz="14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0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Kosten programma</a:t>
            </a:r>
            <a:endParaRPr/>
          </a:p>
        </p:txBody>
      </p:sp>
      <p:sp>
        <p:nvSpPr>
          <p:cNvPr id="101" name="Google Shape;101;p20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 sz="1400"/>
              <a:t>Kosten z</a:t>
            </a:r>
            <a:r>
              <a:rPr lang="nl" sz="1400"/>
              <a:t>ijn </a:t>
            </a:r>
            <a:r>
              <a:rPr b="1" lang="nl" sz="1400"/>
              <a:t>95 euro </a:t>
            </a:r>
            <a:r>
              <a:rPr lang="nl" sz="1400"/>
              <a:t>waarin inbegrepen:</a:t>
            </a:r>
            <a:endParaRPr sz="1400"/>
          </a:p>
          <a:p>
            <a:pPr indent="-317500" lvl="0" marL="457200" rtl="0" algn="l">
              <a:spcBef>
                <a:spcPts val="1600"/>
              </a:spcBef>
              <a:spcAft>
                <a:spcPts val="0"/>
              </a:spcAft>
              <a:buSzPts val="1400"/>
              <a:buChar char="●"/>
            </a:pPr>
            <a:r>
              <a:rPr lang="nl" sz="1400"/>
              <a:t>Gebruik van de oefeningen in de app.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nl" sz="1400"/>
              <a:t>Elke week een training gedurende 12 weken.</a:t>
            </a:r>
            <a:endParaRPr sz="14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l" sz="1400"/>
              <a:t>Na elke training bespreken wat de opdrachten zijn die gemaakt kunnen worden.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1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start programma</a:t>
            </a:r>
            <a:endParaRPr/>
          </a:p>
        </p:txBody>
      </p:sp>
      <p:sp>
        <p:nvSpPr>
          <p:cNvPr id="107" name="Google Shape;107;p21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Mogelijkheid programma: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nl"/>
              <a:t>vrijdagen van half maart tot half juni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nl"/>
              <a:t>10.00-11.00 uur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nl"/>
              <a:t>Start Driebergen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Beach Day">
  <a:themeElements>
    <a:clrScheme name="Beach Day">
      <a:dk1>
        <a:srgbClr val="00FDC8"/>
      </a:dk1>
      <a:lt1>
        <a:srgbClr val="FFFFFF"/>
      </a:lt1>
      <a:dk2>
        <a:srgbClr val="666666"/>
      </a:dk2>
      <a:lt2>
        <a:srgbClr val="EEEEEE"/>
      </a:lt2>
      <a:accent1>
        <a:srgbClr val="212121"/>
      </a:accent1>
      <a:accent2>
        <a:srgbClr val="455A64"/>
      </a:accent2>
      <a:accent3>
        <a:srgbClr val="78909C"/>
      </a:accent3>
      <a:accent4>
        <a:srgbClr val="7C7CE0"/>
      </a:accent4>
      <a:accent5>
        <a:srgbClr val="DB4437"/>
      </a:accent5>
      <a:accent6>
        <a:srgbClr val="F6CD4C"/>
      </a:accent6>
      <a:hlink>
        <a:srgbClr val="DB4437"/>
      </a:hlink>
      <a:folHlink>
        <a:srgbClr val="DB443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