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9" r:id="rId6"/>
    <p:sldId id="259" r:id="rId7"/>
    <p:sldId id="258" r:id="rId8"/>
    <p:sldId id="260" r:id="rId9"/>
    <p:sldId id="266" r:id="rId10"/>
    <p:sldId id="267" r:id="rId11"/>
    <p:sldId id="268" r:id="rId12"/>
    <p:sldId id="264" r:id="rId13"/>
    <p:sldId id="26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8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69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7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82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96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21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43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8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49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44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78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36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F0B0-3340-49DC-AA26-CB50AA02D38D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4D4B-D4BF-477F-92AC-ABDE949C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79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kinson-vereniging.nl/l/library/download/urn:uuid:eb95a019-60a5-45ef-bdd4-d61fa4819d4c/parkinson+%28extra+behandelingen%29.pdf?" TargetMode="External"/><Relationship Id="rId3" Type="http://schemas.openxmlformats.org/officeDocument/2006/relationships/image" Target="../media/image2.png"/><Relationship Id="rId7" Type="http://schemas.openxmlformats.org/officeDocument/2006/relationships/hyperlink" Target="file:///\\rkz.tlan\shares\UserDownloads\wvdmeu\Downloads\Brochure%20A4_Geavanceerde%20therapiee%25CC%2588n_nw_v6%20(1)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radboudumc.nl/patientenzorg/aandoeningen/ziekte-van-parkinson/lopen-met-parkins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parkinson-vereniging.nl/archief/bericht/2025/03/04/orchestra-studie-gestopt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accent1">
                    <a:lumMod val="50000"/>
                  </a:schemeClr>
                </a:solidFill>
              </a:rPr>
              <a:t>Parkinsoncafe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800" dirty="0" smtClean="0"/>
              <a:t>Heemskerk - Beverwijk</a:t>
            </a:r>
            <a:endParaRPr lang="nl-NL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23973"/>
          </a:xfrm>
        </p:spPr>
        <p:txBody>
          <a:bodyPr/>
          <a:lstStyle/>
          <a:p>
            <a:r>
              <a:rPr lang="nl-NL" dirty="0" smtClean="0"/>
              <a:t>14 juli 2025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Subcutaan/intestinaal </a:t>
            </a:r>
            <a:r>
              <a:rPr lang="nl-NL" dirty="0" err="1" smtClean="0"/>
              <a:t>duodopa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7172" name="Picture 4" descr="onvoldoende effect behandeling 1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44" y="3568977"/>
            <a:ext cx="2510837" cy="19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688" y="654788"/>
            <a:ext cx="2511593" cy="2485700"/>
          </a:xfrm>
          <a:prstGeom prst="rect">
            <a:avLst/>
          </a:prstGeom>
        </p:spPr>
      </p:pic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572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Voordelen</a:t>
            </a:r>
          </a:p>
          <a:p>
            <a:r>
              <a:rPr lang="nl-NL" sz="2400" dirty="0" smtClean="0"/>
              <a:t>Geen orale levodopa meer</a:t>
            </a:r>
          </a:p>
          <a:p>
            <a:r>
              <a:rPr lang="nl-NL" sz="2400" dirty="0" smtClean="0"/>
              <a:t>Mogelijkheid om uit te proberen (en weer te stoppen)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Nadelen</a:t>
            </a:r>
          </a:p>
          <a:p>
            <a:r>
              <a:rPr lang="nl-NL" sz="2400" dirty="0" smtClean="0"/>
              <a:t>Dragen van pomp</a:t>
            </a:r>
          </a:p>
          <a:p>
            <a:r>
              <a:rPr lang="nl-NL" sz="2400" dirty="0" smtClean="0"/>
              <a:t>Huidproblemen /  problemen met PEG-sonde</a:t>
            </a:r>
            <a:endParaRPr lang="nl-NL" sz="2000" dirty="0" smtClean="0"/>
          </a:p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71987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Apomorfine</a:t>
            </a:r>
            <a:r>
              <a:rPr lang="nl-NL" dirty="0" smtClean="0"/>
              <a:t> subcutaan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606" y="556913"/>
            <a:ext cx="1946830" cy="292556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606" y="3922295"/>
            <a:ext cx="2675686" cy="1767391"/>
          </a:xfrm>
          <a:prstGeom prst="rect">
            <a:avLst/>
          </a:prstGeom>
        </p:spPr>
      </p:pic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572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Voordelen</a:t>
            </a:r>
          </a:p>
          <a:p>
            <a:r>
              <a:rPr lang="nl-NL" sz="2400" dirty="0" smtClean="0"/>
              <a:t>Verminderen levodopa medicatie</a:t>
            </a:r>
          </a:p>
          <a:p>
            <a:r>
              <a:rPr lang="nl-NL" sz="2400" dirty="0" smtClean="0"/>
              <a:t>Mogelijkheid om uit te proberen (en weer te stoppen)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Nadelen</a:t>
            </a:r>
          </a:p>
          <a:p>
            <a:r>
              <a:rPr lang="nl-NL" sz="2400" dirty="0" smtClean="0"/>
              <a:t>Dragen van pomp</a:t>
            </a:r>
          </a:p>
          <a:p>
            <a:r>
              <a:rPr lang="nl-NL" sz="2400" dirty="0" smtClean="0"/>
              <a:t>Huidproblemen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 err="1" smtClean="0"/>
              <a:t>Apo</a:t>
            </a:r>
            <a:r>
              <a:rPr lang="nl-NL" sz="2400" dirty="0" smtClean="0"/>
              <a:t>-go -&gt; als het nodig een injectie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44417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Keuzekaart en folder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55478"/>
            <a:ext cx="4853870" cy="32817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576" y="550828"/>
            <a:ext cx="3283550" cy="428638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534576" y="5037658"/>
            <a:ext cx="4365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hlinkClick r:id="rId7" action="ppaction://hlinkfile"/>
              </a:rPr>
              <a:t>folder geavanceerde therapieën</a:t>
            </a:r>
            <a:endParaRPr lang="nl-NL" sz="1200" dirty="0"/>
          </a:p>
        </p:txBody>
      </p:sp>
      <p:sp>
        <p:nvSpPr>
          <p:cNvPr id="7" name="Rechthoek 6"/>
          <p:cNvSpPr/>
          <p:nvPr/>
        </p:nvSpPr>
        <p:spPr>
          <a:xfrm>
            <a:off x="424069" y="4924622"/>
            <a:ext cx="5168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1200" dirty="0" smtClean="0">
                <a:hlinkClick r:id="rId8"/>
              </a:rPr>
              <a:t>keuzekaart geavanceerde therapieën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90991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Freezing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99944" y="405899"/>
            <a:ext cx="3819055" cy="54017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411" y="1572963"/>
            <a:ext cx="3128405" cy="271629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21072" y="46219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7"/>
              </a:rPr>
              <a:t> Radboud Nijmegen, lopen-met-</a:t>
            </a:r>
            <a:r>
              <a:rPr lang="nl-NL" dirty="0" err="1" smtClean="0">
                <a:hlinkClick r:id="rId7"/>
              </a:rPr>
              <a:t>parkinson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412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gaan we het over hebben?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Nieuwe ontwikkelingen</a:t>
            </a:r>
          </a:p>
          <a:p>
            <a:r>
              <a:rPr lang="nl-NL" dirty="0" smtClean="0"/>
              <a:t>Geavanceerde therapieën </a:t>
            </a:r>
          </a:p>
          <a:p>
            <a:pPr marL="457200" lvl="1" indent="0">
              <a:buNone/>
            </a:pPr>
            <a:r>
              <a:rPr lang="nl-NL" dirty="0" smtClean="0"/>
              <a:t>diepe hersenstimulatie, pomp-therapieën</a:t>
            </a:r>
          </a:p>
          <a:p>
            <a:r>
              <a:rPr lang="nl-NL" dirty="0" err="1" smtClean="0"/>
              <a:t>Freezing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4904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8398042" y="1205999"/>
            <a:ext cx="29557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Onderzoeken naar nieuwe medicatie bij </a:t>
            </a:r>
            <a:r>
              <a:rPr lang="nl-NL" dirty="0"/>
              <a:t>P</a:t>
            </a:r>
            <a:r>
              <a:rPr lang="nl-NL" dirty="0" smtClean="0"/>
              <a:t>arkinson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47" y="597888"/>
            <a:ext cx="6859058" cy="51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7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286000" y="365126"/>
            <a:ext cx="6439989" cy="784406"/>
          </a:xfrm>
        </p:spPr>
        <p:txBody>
          <a:bodyPr/>
          <a:lstStyle/>
          <a:p>
            <a:r>
              <a:rPr lang="nl-NL" dirty="0" smtClean="0"/>
              <a:t>Verwijderen eiwitstapeling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6730094" y="2841437"/>
            <a:ext cx="4659086" cy="2839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UCB0599, de symptomen </a:t>
            </a:r>
            <a:r>
              <a:rPr lang="nl-NL" dirty="0" smtClean="0"/>
              <a:t>van Parkinson </a:t>
            </a:r>
            <a:r>
              <a:rPr lang="nl-NL" dirty="0"/>
              <a:t>zou kunnen vertragen door de vorming van </a:t>
            </a:r>
            <a:r>
              <a:rPr lang="nl-NL" dirty="0" err="1"/>
              <a:t>Lewy</a:t>
            </a:r>
            <a:r>
              <a:rPr lang="nl-NL" dirty="0"/>
              <a:t>-lichaampjes in de </a:t>
            </a:r>
            <a:r>
              <a:rPr lang="nl-NL" dirty="0" smtClean="0"/>
              <a:t>hersenen </a:t>
            </a:r>
            <a:r>
              <a:rPr lang="nl-NL" dirty="0"/>
              <a:t>te </a:t>
            </a:r>
            <a:r>
              <a:rPr lang="nl-NL" dirty="0" smtClean="0"/>
              <a:t>voorkomen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>
                <a:hlinkClick r:id="rId5"/>
              </a:rPr>
              <a:t>Orchestra</a:t>
            </a:r>
            <a:r>
              <a:rPr lang="nl-NL" dirty="0">
                <a:hlinkClick r:id="rId5"/>
              </a:rPr>
              <a:t>-studie gestopt - Parkinson Vereniging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63" y="1159892"/>
            <a:ext cx="3784282" cy="258540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166" y="1200195"/>
            <a:ext cx="4174672" cy="1928360"/>
          </a:xfrm>
          <a:prstGeom prst="rect">
            <a:avLst/>
          </a:prstGeom>
        </p:spPr>
      </p:pic>
      <p:sp>
        <p:nvSpPr>
          <p:cNvPr id="10" name="Tijdelijke aanduiding voor inhoud 8"/>
          <p:cNvSpPr txBox="1">
            <a:spLocks/>
          </p:cNvSpPr>
          <p:nvPr/>
        </p:nvSpPr>
        <p:spPr>
          <a:xfrm>
            <a:off x="546197" y="4018597"/>
            <a:ext cx="4659086" cy="283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antistof die zich bindt aan het eiwit alfa-</a:t>
            </a:r>
            <a:r>
              <a:rPr lang="nl-NL" dirty="0" err="1" smtClean="0"/>
              <a:t>synucleïne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20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Genetische varianten</a:t>
            </a: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839788" y="2069259"/>
            <a:ext cx="5157787" cy="823912"/>
          </a:xfrm>
        </p:spPr>
        <p:txBody>
          <a:bodyPr/>
          <a:lstStyle/>
          <a:p>
            <a:r>
              <a:rPr lang="nl-NL" dirty="0" smtClean="0"/>
              <a:t>LRKK2 eiwit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839788" y="2864886"/>
            <a:ext cx="5157787" cy="3684588"/>
          </a:xfrm>
        </p:spPr>
        <p:txBody>
          <a:bodyPr/>
          <a:lstStyle/>
          <a:p>
            <a:r>
              <a:rPr lang="nl-NL" dirty="0" smtClean="0"/>
              <a:t>Klein deel van Parkinson patiënten is er een afwijking in het erfelijk materiaal van dit eiwit (2-6%)</a:t>
            </a:r>
          </a:p>
          <a:p>
            <a:r>
              <a:rPr lang="nl-NL" dirty="0" smtClean="0"/>
              <a:t>Onderzoek naar medicijn dat eiwit afbreekt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GBA1 gen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Aanwezig bij 5-10 %</a:t>
            </a:r>
          </a:p>
          <a:p>
            <a:r>
              <a:rPr lang="nl-NL" dirty="0" err="1" smtClean="0"/>
              <a:t>Ambroxol</a:t>
            </a:r>
            <a:r>
              <a:rPr lang="nl-NL" dirty="0" smtClean="0"/>
              <a:t>, slijmverdunner</a:t>
            </a:r>
          </a:p>
          <a:p>
            <a:r>
              <a:rPr lang="nl-NL" dirty="0" smtClean="0"/>
              <a:t>Effect op het niet functionerende eiwit</a:t>
            </a:r>
            <a:endParaRPr lang="nl-NL" dirty="0"/>
          </a:p>
        </p:txBody>
      </p:sp>
      <p:sp>
        <p:nvSpPr>
          <p:cNvPr id="10" name="AutoShape 2" descr="Het medicijn Ambroxol bij de ziekte van Parkinson – de GREAT-studi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601" y="561703"/>
            <a:ext cx="2878218" cy="179083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448" y="2144269"/>
            <a:ext cx="1910935" cy="6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5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838200" y="16673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Wanneer kunnen geavanceerde therapieën helpen?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Instellen medicatie lukt niet goed</a:t>
            </a:r>
          </a:p>
          <a:p>
            <a:pPr lvl="2"/>
            <a:r>
              <a:rPr lang="nl-NL" sz="2400" dirty="0" smtClean="0"/>
              <a:t>Bijwerkingen</a:t>
            </a:r>
          </a:p>
          <a:p>
            <a:pPr lvl="2"/>
            <a:r>
              <a:rPr lang="nl-NL" sz="2400" dirty="0" smtClean="0"/>
              <a:t>Uitwerken van medicatie</a:t>
            </a:r>
          </a:p>
          <a:p>
            <a:pPr lvl="2"/>
            <a:r>
              <a:rPr lang="nl-NL" sz="2400" dirty="0" err="1"/>
              <a:t>Dyskinesieën</a:t>
            </a:r>
            <a:r>
              <a:rPr lang="nl-NL" sz="2400" dirty="0" smtClean="0"/>
              <a:t> (overbeweeglijkheid)</a:t>
            </a:r>
          </a:p>
          <a:p>
            <a:pPr lvl="1"/>
            <a:r>
              <a:rPr lang="nl-NL" dirty="0" smtClean="0"/>
              <a:t>Op voorgrond staan van tremor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Nooit beter dan je beste ‘on’ op medicatie</a:t>
            </a:r>
            <a:endParaRPr lang="nl-NL" dirty="0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Geavanceerde therapieën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539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Problemen die geavanceerde therapie in de weg staan</a:t>
            </a:r>
            <a:endParaRPr lang="nl-NL" sz="3600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022" y="1752861"/>
            <a:ext cx="6435956" cy="36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5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Geavanceerde therapieën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12" y="2466474"/>
            <a:ext cx="3002084" cy="2857500"/>
          </a:xfrm>
          <a:prstGeom prst="rect">
            <a:avLst/>
          </a:prstGeom>
        </p:spPr>
      </p:pic>
      <p:pic>
        <p:nvPicPr>
          <p:cNvPr id="7172" name="Picture 4" descr="onvoldoende effect behandeling 1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03" y="4401123"/>
            <a:ext cx="1777667" cy="137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2365" y="2466474"/>
            <a:ext cx="1736305" cy="171840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38200" y="2021305"/>
            <a:ext cx="280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Diepe hersenstimulatie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429626" y="2021305"/>
            <a:ext cx="33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Subcutaan/intestinaal </a:t>
            </a:r>
            <a:r>
              <a:rPr lang="nl-NL" dirty="0" err="1" smtClean="0"/>
              <a:t>duodopa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7806490" y="2021305"/>
            <a:ext cx="33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Apomorfine</a:t>
            </a:r>
            <a:r>
              <a:rPr lang="nl-NL" dirty="0" smtClean="0"/>
              <a:t> subcutaan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977" y="2545003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2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18693"/>
            <a:ext cx="1442358" cy="7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kinson Verenig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" y="5807675"/>
            <a:ext cx="1989438" cy="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id:image001.png@01DB608E.C2CCDD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3" y="6240162"/>
            <a:ext cx="2473411" cy="5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Diepe hersenstimulatie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572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Voordelen</a:t>
            </a:r>
          </a:p>
          <a:p>
            <a:r>
              <a:rPr lang="nl-NL" sz="2400" dirty="0" smtClean="0"/>
              <a:t>Minder medicatie nodig</a:t>
            </a:r>
          </a:p>
          <a:p>
            <a:r>
              <a:rPr lang="nl-NL" sz="2400" dirty="0" smtClean="0"/>
              <a:t>Goed effect op tremor</a:t>
            </a:r>
          </a:p>
          <a:p>
            <a:r>
              <a:rPr lang="nl-NL" sz="2400" dirty="0" smtClean="0"/>
              <a:t>Langdurig effect</a:t>
            </a:r>
            <a:endParaRPr lang="nl-NL" dirty="0"/>
          </a:p>
          <a:p>
            <a:pPr marL="0" indent="0">
              <a:buNone/>
            </a:pPr>
            <a:r>
              <a:rPr lang="nl-NL" sz="2400" dirty="0" smtClean="0"/>
              <a:t>Nadelen</a:t>
            </a:r>
          </a:p>
          <a:p>
            <a:r>
              <a:rPr lang="nl-NL" sz="2400" dirty="0" smtClean="0"/>
              <a:t>Risico van operatie</a:t>
            </a:r>
          </a:p>
          <a:p>
            <a:r>
              <a:rPr lang="nl-NL" sz="2400" dirty="0" smtClean="0"/>
              <a:t>Bijwerkingen</a:t>
            </a:r>
          </a:p>
          <a:p>
            <a:pPr lvl="1"/>
            <a:r>
              <a:rPr lang="nl-NL" sz="2000" dirty="0" smtClean="0"/>
              <a:t>Slechtere spraak, balansproblemen</a:t>
            </a:r>
          </a:p>
          <a:p>
            <a:pPr lvl="1"/>
            <a:r>
              <a:rPr lang="nl-NL" sz="2000" dirty="0" smtClean="0"/>
              <a:t>Problemen met stimulator</a:t>
            </a:r>
          </a:p>
          <a:p>
            <a:pPr lvl="1"/>
            <a:r>
              <a:rPr lang="nl-NL" sz="2000" dirty="0" smtClean="0"/>
              <a:t>Stemmingsproblemen, gedragsproblemen</a:t>
            </a:r>
          </a:p>
          <a:p>
            <a:pPr lvl="1"/>
            <a:endParaRPr lang="nl-NL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299" y="804278"/>
            <a:ext cx="5039112" cy="47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03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261</Words>
  <Application>Microsoft Office PowerPoint</Application>
  <PresentationFormat>Breedbeeld</PresentationFormat>
  <Paragraphs>70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Parkinsoncafe  Heemskerk - Beverwijk</vt:lpstr>
      <vt:lpstr>Waar gaan we het over hebben?</vt:lpstr>
      <vt:lpstr>PowerPoint-presentatie</vt:lpstr>
      <vt:lpstr>Verwijderen eiwitstapeling</vt:lpstr>
      <vt:lpstr>Genetische varianten</vt:lpstr>
      <vt:lpstr>Geavanceerde therapieën</vt:lpstr>
      <vt:lpstr>Problemen die geavanceerde therapie in de weg staan</vt:lpstr>
      <vt:lpstr>Geavanceerde therapieën</vt:lpstr>
      <vt:lpstr>Diepe hersenstimulatie </vt:lpstr>
      <vt:lpstr>Subcutaan/intestinaal duodopa </vt:lpstr>
      <vt:lpstr>Apomorfine subcutaan </vt:lpstr>
      <vt:lpstr>Keuzekaart en folder</vt:lpstr>
      <vt:lpstr>Freezing</vt:lpstr>
    </vt:vector>
  </TitlesOfParts>
  <Company>Rode Kruis Ziekenhuis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Parkinsoncafe  Heemskerk - Beverwijk</dc:title>
  <dc:creator>Willem van der Meulen</dc:creator>
  <cp:lastModifiedBy>Willem van der Meulen</cp:lastModifiedBy>
  <cp:revision>12</cp:revision>
  <dcterms:created xsi:type="dcterms:W3CDTF">2025-07-13T11:05:42Z</dcterms:created>
  <dcterms:modified xsi:type="dcterms:W3CDTF">2025-07-14T10:23:00Z</dcterms:modified>
</cp:coreProperties>
</file>