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5"/>
  </p:notesMasterIdLst>
  <p:sldIdLst>
    <p:sldId id="257" r:id="rId2"/>
    <p:sldId id="258" r:id="rId3"/>
    <p:sldId id="305" r:id="rId4"/>
    <p:sldId id="306" r:id="rId5"/>
    <p:sldId id="261" r:id="rId6"/>
    <p:sldId id="262" r:id="rId7"/>
    <p:sldId id="263" r:id="rId8"/>
    <p:sldId id="264" r:id="rId9"/>
    <p:sldId id="267" r:id="rId10"/>
    <p:sldId id="268" r:id="rId11"/>
    <p:sldId id="273" r:id="rId12"/>
    <p:sldId id="272" r:id="rId13"/>
    <p:sldId id="276" r:id="rId14"/>
    <p:sldId id="275" r:id="rId15"/>
    <p:sldId id="274" r:id="rId16"/>
    <p:sldId id="269" r:id="rId17"/>
    <p:sldId id="271" r:id="rId18"/>
    <p:sldId id="279" r:id="rId19"/>
    <p:sldId id="278" r:id="rId20"/>
    <p:sldId id="286" r:id="rId21"/>
    <p:sldId id="284" r:id="rId22"/>
    <p:sldId id="281" r:id="rId23"/>
    <p:sldId id="294" r:id="rId24"/>
  </p:sldIdLst>
  <p:sldSz cx="12192000" cy="6858000"/>
  <p:notesSz cx="6792913" cy="9925050"/>
  <p:defaultTextStyle>
    <a:defPPr>
      <a:defRPr lang="nl-NL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686F8DC-332D-44D7-99BB-DF43A1BB62AB}" v="36" dt="2025-09-18T07:41:36.25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2" autoAdjust="0"/>
    <p:restoredTop sz="94606" autoAdjust="0"/>
  </p:normalViewPr>
  <p:slideViewPr>
    <p:cSldViewPr snapToGrid="0">
      <p:cViewPr varScale="1">
        <p:scale>
          <a:sx n="62" d="100"/>
          <a:sy n="62" d="100"/>
        </p:scale>
        <p:origin x="801" y="261"/>
      </p:cViewPr>
      <p:guideLst/>
    </p:cSldViewPr>
  </p:slideViewPr>
  <p:outlineViewPr>
    <p:cViewPr>
      <p:scale>
        <a:sx n="33" d="100"/>
        <a:sy n="33" d="100"/>
      </p:scale>
      <p:origin x="0" y="-33326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Relationship Id="rId30" Type="http://schemas.microsoft.com/office/2015/10/relationships/revisionInfo" Target="revisionInfo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322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48100" y="0"/>
            <a:ext cx="294322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E9315F1-3E13-4C47-8F34-AF0BECA48A50}" type="datetimeFigureOut">
              <a:rPr lang="nl-NL" smtClean="0"/>
              <a:t>24-3-2026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4713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4013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9428163"/>
            <a:ext cx="294322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48100" y="9428163"/>
            <a:ext cx="294322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D29DDCA-22C4-45C9-A22A-19331B8B33F5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913221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D29DDCA-22C4-45C9-A22A-19331B8B33F5}" type="slidenum">
              <a:rPr lang="nl-NL" smtClean="0"/>
              <a:t>1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429312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6E1D16A7-481A-FF3B-D705-2335D34853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D2D969-A00C-4105-9ABE-2B7C9A3E2C75}" type="datetimeFigureOut">
              <a:rPr lang="nl-NL"/>
              <a:pPr>
                <a:defRPr/>
              </a:pPr>
              <a:t>24-3-2026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9E86F966-01EB-3EB9-0B34-4CAB0AA355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28F5EF8C-C758-C546-3C05-4A919B74EC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4F1D13-7F8D-4E22-B598-023747EB0C82}" type="slidenum">
              <a:rPr lang="nl-NL"/>
              <a:pPr>
                <a:defRPr/>
              </a:pPr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4927132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51F0AFAC-8FA0-CE4A-0ACE-7389015073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74DD96-6743-4BC7-80DE-26A9CC69D4B8}" type="datetimeFigureOut">
              <a:rPr lang="nl-NL"/>
              <a:pPr>
                <a:defRPr/>
              </a:pPr>
              <a:t>24-3-2026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AA83EF9E-E5E7-F3B4-1E33-94C1756168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AA32D72F-FF83-C981-5170-7BA7DB100E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5F2C21-CC12-44F8-9B82-9F6AB9A47EA0}" type="slidenum">
              <a:rPr lang="nl-NL"/>
              <a:pPr>
                <a:defRPr/>
              </a:pPr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404862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88DD9668-2005-A030-9AB0-7E077DC8EE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45DA9F-7385-4F94-ACB8-01BF72133E12}" type="datetimeFigureOut">
              <a:rPr lang="nl-NL"/>
              <a:pPr>
                <a:defRPr/>
              </a:pPr>
              <a:t>24-3-2026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D7848F73-09E1-DA64-0CFF-01A5EBFEB6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E6057DE7-7584-CFC4-B1B5-9B9EC1CEF8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8DE53B-16F5-4B3F-9879-97A7971A3E69}" type="slidenum">
              <a:rPr lang="nl-NL"/>
              <a:pPr>
                <a:defRPr/>
              </a:pPr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941922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A1215684-A4A3-58A3-B2E5-23C4FB5606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3A9B1A-9574-4B20-911F-26BFBA984623}" type="datetimeFigureOut">
              <a:rPr lang="nl-NL"/>
              <a:pPr>
                <a:defRPr/>
              </a:pPr>
              <a:t>24-3-2026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741248DF-8805-9DDB-BFC9-31D8BA9D96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C07065D8-F875-130A-5F5D-8734716704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70E198-C6F1-4E6D-A7CA-AFEB4EC2D9B1}" type="slidenum">
              <a:rPr lang="nl-NL"/>
              <a:pPr>
                <a:defRPr/>
              </a:pPr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293033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BDEBDD61-4AB1-81D4-0D68-9156A84E49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F4D701-D84C-40B4-AC5A-7B931185ED44}" type="datetimeFigureOut">
              <a:rPr lang="nl-NL"/>
              <a:pPr>
                <a:defRPr/>
              </a:pPr>
              <a:t>24-3-2026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40A1CDFE-EB45-1FB7-AEC1-38124DBEAA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3D267044-2E3C-FF47-3718-F08F632306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99F680-80CC-493B-A02D-D893A2359198}" type="slidenum">
              <a:rPr lang="nl-NL"/>
              <a:pPr>
                <a:defRPr/>
              </a:pPr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085902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3">
            <a:extLst>
              <a:ext uri="{FF2B5EF4-FFF2-40B4-BE49-F238E27FC236}">
                <a16:creationId xmlns:a16="http://schemas.microsoft.com/office/drawing/2014/main" id="{5BEE7E37-22A4-3776-EB9B-A0C0355D87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D23FD4-B021-4514-9D48-AD93F2E20A64}" type="datetimeFigureOut">
              <a:rPr lang="nl-NL"/>
              <a:pPr>
                <a:defRPr/>
              </a:pPr>
              <a:t>24-3-2026</a:t>
            </a:fld>
            <a:endParaRPr lang="nl-NL"/>
          </a:p>
        </p:txBody>
      </p:sp>
      <p:sp>
        <p:nvSpPr>
          <p:cNvPr id="6" name="Tijdelijke aanduiding voor voettekst 4">
            <a:extLst>
              <a:ext uri="{FF2B5EF4-FFF2-40B4-BE49-F238E27FC236}">
                <a16:creationId xmlns:a16="http://schemas.microsoft.com/office/drawing/2014/main" id="{FF84E3C1-C03F-EA1F-4982-AC2E791585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Tijdelijke aanduiding voor dianummer 5">
            <a:extLst>
              <a:ext uri="{FF2B5EF4-FFF2-40B4-BE49-F238E27FC236}">
                <a16:creationId xmlns:a16="http://schemas.microsoft.com/office/drawing/2014/main" id="{213993C5-C1B3-2756-580A-22733014E7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28ADA1-DF3A-4052-A6D5-C8F899BDA015}" type="slidenum">
              <a:rPr lang="nl-NL"/>
              <a:pPr>
                <a:defRPr/>
              </a:pPr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4507794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3">
            <a:extLst>
              <a:ext uri="{FF2B5EF4-FFF2-40B4-BE49-F238E27FC236}">
                <a16:creationId xmlns:a16="http://schemas.microsoft.com/office/drawing/2014/main" id="{179D0D85-1117-FA8A-F2DC-535053E921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6893DE-343E-4C38-B9AD-4629EFEC80AF}" type="datetimeFigureOut">
              <a:rPr lang="nl-NL"/>
              <a:pPr>
                <a:defRPr/>
              </a:pPr>
              <a:t>24-3-2026</a:t>
            </a:fld>
            <a:endParaRPr lang="nl-NL"/>
          </a:p>
        </p:txBody>
      </p:sp>
      <p:sp>
        <p:nvSpPr>
          <p:cNvPr id="8" name="Tijdelijke aanduiding voor voettekst 4">
            <a:extLst>
              <a:ext uri="{FF2B5EF4-FFF2-40B4-BE49-F238E27FC236}">
                <a16:creationId xmlns:a16="http://schemas.microsoft.com/office/drawing/2014/main" id="{C7C22204-BFC4-A01D-5BCC-4C1FA29221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9" name="Tijdelijke aanduiding voor dianummer 5">
            <a:extLst>
              <a:ext uri="{FF2B5EF4-FFF2-40B4-BE49-F238E27FC236}">
                <a16:creationId xmlns:a16="http://schemas.microsoft.com/office/drawing/2014/main" id="{375CFA40-DC50-6282-E7E3-5FC98C17CA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F05F11-7EBD-41B0-A0E4-FFD8779EA421}" type="slidenum">
              <a:rPr lang="nl-NL"/>
              <a:pPr>
                <a:defRPr/>
              </a:pPr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3008732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datum 3">
            <a:extLst>
              <a:ext uri="{FF2B5EF4-FFF2-40B4-BE49-F238E27FC236}">
                <a16:creationId xmlns:a16="http://schemas.microsoft.com/office/drawing/2014/main" id="{94A95D28-EDC0-3580-CADE-0CE051151F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AE1C77-18C3-4D77-8E22-E50EB316DB03}" type="datetimeFigureOut">
              <a:rPr lang="nl-NL"/>
              <a:pPr>
                <a:defRPr/>
              </a:pPr>
              <a:t>24-3-2026</a:t>
            </a:fld>
            <a:endParaRPr lang="nl-NL"/>
          </a:p>
        </p:txBody>
      </p:sp>
      <p:sp>
        <p:nvSpPr>
          <p:cNvPr id="4" name="Tijdelijke aanduiding voor voettekst 4">
            <a:extLst>
              <a:ext uri="{FF2B5EF4-FFF2-40B4-BE49-F238E27FC236}">
                <a16:creationId xmlns:a16="http://schemas.microsoft.com/office/drawing/2014/main" id="{E8B5A7EC-02A4-EBDE-9890-AF4A527762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Tijdelijke aanduiding voor dianummer 5">
            <a:extLst>
              <a:ext uri="{FF2B5EF4-FFF2-40B4-BE49-F238E27FC236}">
                <a16:creationId xmlns:a16="http://schemas.microsoft.com/office/drawing/2014/main" id="{6CD5CA95-9749-4F90-34B1-88365F45CB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C015BB-0E28-4E3F-9038-C957D4A92EAA}" type="slidenum">
              <a:rPr lang="nl-NL"/>
              <a:pPr>
                <a:defRPr/>
              </a:pPr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2146991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3">
            <a:extLst>
              <a:ext uri="{FF2B5EF4-FFF2-40B4-BE49-F238E27FC236}">
                <a16:creationId xmlns:a16="http://schemas.microsoft.com/office/drawing/2014/main" id="{A22897F9-5C24-B93B-E117-21E68CA1F0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F552C1-1335-482B-8F72-79281B17A44D}" type="datetimeFigureOut">
              <a:rPr lang="nl-NL"/>
              <a:pPr>
                <a:defRPr/>
              </a:pPr>
              <a:t>24-3-2026</a:t>
            </a:fld>
            <a:endParaRPr lang="nl-NL"/>
          </a:p>
        </p:txBody>
      </p:sp>
      <p:sp>
        <p:nvSpPr>
          <p:cNvPr id="3" name="Tijdelijke aanduiding voor voettekst 4">
            <a:extLst>
              <a:ext uri="{FF2B5EF4-FFF2-40B4-BE49-F238E27FC236}">
                <a16:creationId xmlns:a16="http://schemas.microsoft.com/office/drawing/2014/main" id="{31CC456A-FC05-FD6A-BFD8-A378F7681F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Tijdelijke aanduiding voor dianummer 5">
            <a:extLst>
              <a:ext uri="{FF2B5EF4-FFF2-40B4-BE49-F238E27FC236}">
                <a16:creationId xmlns:a16="http://schemas.microsoft.com/office/drawing/2014/main" id="{E150DF1E-1140-5231-2074-F6C25D6E86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8D23BE-BD66-4324-ABAE-2D11791542C6}" type="slidenum">
              <a:rPr lang="nl-NL"/>
              <a:pPr>
                <a:defRPr/>
              </a:pPr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614102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3">
            <a:extLst>
              <a:ext uri="{FF2B5EF4-FFF2-40B4-BE49-F238E27FC236}">
                <a16:creationId xmlns:a16="http://schemas.microsoft.com/office/drawing/2014/main" id="{3E090D64-DE7E-A75D-A0A5-63680316EA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EC66A2-98F8-4DAD-BDBE-EFB963D2C5B7}" type="datetimeFigureOut">
              <a:rPr lang="nl-NL"/>
              <a:pPr>
                <a:defRPr/>
              </a:pPr>
              <a:t>24-3-2026</a:t>
            </a:fld>
            <a:endParaRPr lang="nl-NL"/>
          </a:p>
        </p:txBody>
      </p:sp>
      <p:sp>
        <p:nvSpPr>
          <p:cNvPr id="6" name="Tijdelijke aanduiding voor voettekst 4">
            <a:extLst>
              <a:ext uri="{FF2B5EF4-FFF2-40B4-BE49-F238E27FC236}">
                <a16:creationId xmlns:a16="http://schemas.microsoft.com/office/drawing/2014/main" id="{088E254E-9E03-94FC-5B99-3344672309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Tijdelijke aanduiding voor dianummer 5">
            <a:extLst>
              <a:ext uri="{FF2B5EF4-FFF2-40B4-BE49-F238E27FC236}">
                <a16:creationId xmlns:a16="http://schemas.microsoft.com/office/drawing/2014/main" id="{DC3E8F82-9E77-D3C5-70E9-BFC133EFAF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CAF636-906A-489F-ABAD-7073081A8BCC}" type="slidenum">
              <a:rPr lang="nl-NL"/>
              <a:pPr>
                <a:defRPr/>
              </a:pPr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727238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nl-NL" noProof="0"/>
              <a:t>Klik op het pictogram als u een afbeelding wilt toevoegen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3">
            <a:extLst>
              <a:ext uri="{FF2B5EF4-FFF2-40B4-BE49-F238E27FC236}">
                <a16:creationId xmlns:a16="http://schemas.microsoft.com/office/drawing/2014/main" id="{3FBE6F87-08AE-F0D4-85F6-52A3832B4B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936FD4-482C-4D96-915B-6744CDD04B37}" type="datetimeFigureOut">
              <a:rPr lang="nl-NL"/>
              <a:pPr>
                <a:defRPr/>
              </a:pPr>
              <a:t>24-3-2026</a:t>
            </a:fld>
            <a:endParaRPr lang="nl-NL"/>
          </a:p>
        </p:txBody>
      </p:sp>
      <p:sp>
        <p:nvSpPr>
          <p:cNvPr id="6" name="Tijdelijke aanduiding voor voettekst 4">
            <a:extLst>
              <a:ext uri="{FF2B5EF4-FFF2-40B4-BE49-F238E27FC236}">
                <a16:creationId xmlns:a16="http://schemas.microsoft.com/office/drawing/2014/main" id="{B6B4360E-6068-6DFD-8A19-6EE3814A80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Tijdelijke aanduiding voor dianummer 5">
            <a:extLst>
              <a:ext uri="{FF2B5EF4-FFF2-40B4-BE49-F238E27FC236}">
                <a16:creationId xmlns:a16="http://schemas.microsoft.com/office/drawing/2014/main" id="{F35122CB-F2AA-E7F1-ADF3-48981CC25D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7C1088-AC6C-4DEF-8139-EE9480415750}" type="slidenum">
              <a:rPr lang="nl-NL"/>
              <a:pPr>
                <a:defRPr/>
              </a:pPr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47029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jdelijke aanduiding voor titel 1">
            <a:extLst>
              <a:ext uri="{FF2B5EF4-FFF2-40B4-BE49-F238E27FC236}">
                <a16:creationId xmlns:a16="http://schemas.microsoft.com/office/drawing/2014/main" id="{71BE1F9C-7C1B-1078-103F-6B4F26E74E0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/>
              <a:t>Klik om stijl te bewerken</a:t>
            </a:r>
          </a:p>
        </p:txBody>
      </p:sp>
      <p:sp>
        <p:nvSpPr>
          <p:cNvPr id="1027" name="Tijdelijke aanduiding voor tekst 2">
            <a:extLst>
              <a:ext uri="{FF2B5EF4-FFF2-40B4-BE49-F238E27FC236}">
                <a16:creationId xmlns:a16="http://schemas.microsoft.com/office/drawing/2014/main" id="{EF585F7A-CA02-90A4-6E01-529410C05F1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/>
              <a:t>Klikken om de tekststijl van het model te bewerken</a:t>
            </a:r>
          </a:p>
          <a:p>
            <a:pPr lvl="1"/>
            <a:r>
              <a:rPr lang="nl-NL" altLang="nl-NL"/>
              <a:t>Tweede niveau</a:t>
            </a:r>
          </a:p>
          <a:p>
            <a:pPr lvl="2"/>
            <a:r>
              <a:rPr lang="nl-NL" altLang="nl-NL"/>
              <a:t>Derde niveau</a:t>
            </a:r>
          </a:p>
          <a:p>
            <a:pPr lvl="3"/>
            <a:r>
              <a:rPr lang="nl-NL" altLang="nl-NL"/>
              <a:t>Vierde niveau</a:t>
            </a:r>
          </a:p>
          <a:p>
            <a:pPr lvl="4"/>
            <a:r>
              <a:rPr lang="nl-NL" alt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CC0C49AD-B48C-A83D-6EFC-92A085CFEFC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30AFFE63-C705-4F91-B57F-399A327DE9E5}" type="datetimeFigureOut">
              <a:rPr lang="nl-NL"/>
              <a:pPr>
                <a:defRPr/>
              </a:pPr>
              <a:t>24-3-2026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7EB1B69F-2CAD-0BFF-52FA-BEE9D2D7D7C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A85559F9-D8DD-FF14-73EA-BA6C129D37A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33BFD464-1014-4E68-A52A-3299BC1EEAA1}" type="slidenum">
              <a:rPr lang="nl-NL"/>
              <a:pPr>
                <a:defRPr/>
              </a:pPr>
              <a:t>‹#›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1" fontAlgn="base" hangingPunct="1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9" name="Tijdelijke aanduiding voor inhoud 5">
            <a:extLst>
              <a:ext uri="{FF2B5EF4-FFF2-40B4-BE49-F238E27FC236}">
                <a16:creationId xmlns:a16="http://schemas.microsoft.com/office/drawing/2014/main" id="{7384AE2E-245A-EF3B-7616-8D0930CC2D40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0" y="72736"/>
            <a:ext cx="12192000" cy="6858000"/>
          </a:xfrm>
        </p:spPr>
      </p:pic>
      <p:sp>
        <p:nvSpPr>
          <p:cNvPr id="2050" name="Titel 1">
            <a:extLst>
              <a:ext uri="{FF2B5EF4-FFF2-40B4-BE49-F238E27FC236}">
                <a16:creationId xmlns:a16="http://schemas.microsoft.com/office/drawing/2014/main" id="{E5583F9B-E669-5B66-CF90-38532A69E2C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38200" y="4294188"/>
            <a:ext cx="10515600" cy="1325562"/>
          </a:xfrm>
        </p:spPr>
        <p:txBody>
          <a:bodyPr/>
          <a:lstStyle/>
          <a:p>
            <a:pPr algn="ctr"/>
            <a:r>
              <a:rPr lang="nl-NL" altLang="nl-NL" b="1" dirty="0">
                <a:solidFill>
                  <a:schemeClr val="bg1"/>
                </a:solidFill>
              </a:rPr>
              <a:t>Autorijden met </a:t>
            </a:r>
            <a:r>
              <a:rPr lang="nl-NL" altLang="nl-NL" b="1" dirty="0" err="1">
                <a:solidFill>
                  <a:schemeClr val="bg1"/>
                </a:solidFill>
              </a:rPr>
              <a:t>parkinson</a:t>
            </a:r>
            <a:endParaRPr lang="nl-NL" altLang="nl-NL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3" name="Afbeelding 4">
            <a:extLst>
              <a:ext uri="{FF2B5EF4-FFF2-40B4-BE49-F238E27FC236}">
                <a16:creationId xmlns:a16="http://schemas.microsoft.com/office/drawing/2014/main" id="{8A5853A4-25F0-0E48-13FC-BAD7963DB6E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5474F95B-948B-07CA-4960-2A9CEAEA23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b="1" err="1">
                <a:solidFill>
                  <a:schemeClr val="accent3">
                    <a:lumMod val="75000"/>
                  </a:schemeClr>
                </a:solidFill>
              </a:rPr>
              <a:t>Rijtest</a:t>
            </a:r>
            <a:r>
              <a:rPr lang="nl-NL" b="1">
                <a:solidFill>
                  <a:schemeClr val="accent3">
                    <a:lumMod val="75000"/>
                  </a:schemeClr>
                </a:solidFill>
              </a:rPr>
              <a:t> is maatwerk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A04930C7-42FC-355C-3063-5FB675BA70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err="1"/>
              <a:t>Rijtest</a:t>
            </a:r>
            <a:r>
              <a:rPr lang="nl-NL" dirty="0"/>
              <a:t> is </a:t>
            </a:r>
            <a:r>
              <a:rPr lang="nl-NL" b="1" dirty="0"/>
              <a:t>maatwerk</a:t>
            </a:r>
            <a:r>
              <a:rPr lang="nl-NL" dirty="0"/>
              <a:t>;</a:t>
            </a:r>
          </a:p>
          <a:p>
            <a:r>
              <a:rPr lang="nl-NL" dirty="0"/>
              <a:t>Afhankelijk van je situatie nadruk op ‘</a:t>
            </a:r>
            <a:r>
              <a:rPr lang="nl-NL" b="1" dirty="0"/>
              <a:t>zien</a:t>
            </a:r>
            <a:r>
              <a:rPr lang="nl-NL" dirty="0"/>
              <a:t>’, ‘</a:t>
            </a:r>
            <a:r>
              <a:rPr lang="nl-NL" b="1" dirty="0"/>
              <a:t>denken</a:t>
            </a:r>
            <a:r>
              <a:rPr lang="nl-NL" dirty="0"/>
              <a:t>’ of ‘</a:t>
            </a:r>
            <a:r>
              <a:rPr lang="nl-NL" b="1" dirty="0"/>
              <a:t>doen</a:t>
            </a:r>
            <a:r>
              <a:rPr lang="nl-NL" dirty="0"/>
              <a:t>’;</a:t>
            </a:r>
          </a:p>
          <a:p>
            <a:pPr marL="0" indent="0">
              <a:buNone/>
            </a:pPr>
            <a:endParaRPr lang="nl-NL" dirty="0"/>
          </a:p>
          <a:p>
            <a:r>
              <a:rPr lang="nl-NL" b="1" dirty="0"/>
              <a:t>Zien</a:t>
            </a:r>
            <a:r>
              <a:rPr lang="nl-NL" dirty="0"/>
              <a:t>: bij lage gezichtsscherpte of klein gezichtsveld:</a:t>
            </a:r>
          </a:p>
          <a:p>
            <a:pPr marL="0" indent="0">
              <a:buNone/>
            </a:pPr>
            <a:r>
              <a:rPr lang="nl-NL" dirty="0"/>
              <a:t>      -positie kiezen op de weg, rekening houden met obstakels,</a:t>
            </a:r>
          </a:p>
          <a:p>
            <a:pPr marL="0" indent="0">
              <a:buNone/>
            </a:pPr>
            <a:r>
              <a:rPr lang="nl-NL" dirty="0"/>
              <a:t>      -weloverwogen besluiten nemen zonder verkeer te hinderen,</a:t>
            </a:r>
          </a:p>
          <a:p>
            <a:pPr marL="0" indent="0">
              <a:buNone/>
            </a:pPr>
            <a:r>
              <a:rPr lang="nl-NL" dirty="0"/>
              <a:t>      -aandacht verdelen: bediening en besturing van auto en verkeer,</a:t>
            </a:r>
          </a:p>
          <a:p>
            <a:pPr marL="0" indent="0">
              <a:buNone/>
            </a:pPr>
            <a:r>
              <a:rPr lang="nl-NL" dirty="0"/>
              <a:t>      -waarnemen/oriënteren.</a:t>
            </a:r>
          </a:p>
        </p:txBody>
      </p:sp>
    </p:spTree>
    <p:extLst>
      <p:ext uri="{BB962C8B-B14F-4D97-AF65-F5344CB8AC3E}">
        <p14:creationId xmlns:p14="http://schemas.microsoft.com/office/powerpoint/2010/main" val="23493863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3" name="Afbeelding 4">
            <a:extLst>
              <a:ext uri="{FF2B5EF4-FFF2-40B4-BE49-F238E27FC236}">
                <a16:creationId xmlns:a16="http://schemas.microsoft.com/office/drawing/2014/main" id="{8A5853A4-25F0-0E48-13FC-BAD7963DB6E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5474F95B-948B-07CA-4960-2A9CEAEA23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b="1" dirty="0" err="1">
                <a:solidFill>
                  <a:schemeClr val="accent3">
                    <a:lumMod val="75000"/>
                  </a:schemeClr>
                </a:solidFill>
              </a:rPr>
              <a:t>Rijtest</a:t>
            </a:r>
            <a:r>
              <a:rPr lang="nl-NL" b="1" dirty="0">
                <a:solidFill>
                  <a:schemeClr val="accent3">
                    <a:lumMod val="75000"/>
                  </a:schemeClr>
                </a:solidFill>
              </a:rPr>
              <a:t> met nadruk op ´denken´ (1)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A04930C7-42FC-355C-3063-5FB675BA70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dirty="0"/>
              <a:t>Autorijden vereist: </a:t>
            </a:r>
          </a:p>
          <a:p>
            <a:r>
              <a:rPr lang="nl-NL" dirty="0"/>
              <a:t>snel beslissen op het juiste moment;</a:t>
            </a:r>
          </a:p>
          <a:p>
            <a:r>
              <a:rPr lang="nl-NL" dirty="0"/>
              <a:t>ingewikkeld denkproces.</a:t>
            </a:r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r>
              <a:rPr lang="nl-NL" dirty="0"/>
              <a:t>Minder goed kan zijn:</a:t>
            </a:r>
          </a:p>
          <a:p>
            <a:r>
              <a:rPr lang="nl-NL" dirty="0"/>
              <a:t>geheugen;</a:t>
            </a:r>
          </a:p>
          <a:p>
            <a:r>
              <a:rPr lang="nl-NL" dirty="0"/>
              <a:t>informatieverwerking; </a:t>
            </a:r>
          </a:p>
          <a:p>
            <a:r>
              <a:rPr lang="nl-NL" dirty="0"/>
              <a:t>concentratie.</a:t>
            </a:r>
          </a:p>
        </p:txBody>
      </p:sp>
    </p:spTree>
    <p:extLst>
      <p:ext uri="{BB962C8B-B14F-4D97-AF65-F5344CB8AC3E}">
        <p14:creationId xmlns:p14="http://schemas.microsoft.com/office/powerpoint/2010/main" val="16391546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3" name="Afbeelding 4">
            <a:extLst>
              <a:ext uri="{FF2B5EF4-FFF2-40B4-BE49-F238E27FC236}">
                <a16:creationId xmlns:a16="http://schemas.microsoft.com/office/drawing/2014/main" id="{8A5853A4-25F0-0E48-13FC-BAD7963DB6E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5474F95B-948B-07CA-4960-2A9CEAEA23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b="1" dirty="0">
                <a:solidFill>
                  <a:schemeClr val="accent3">
                    <a:lumMod val="75000"/>
                  </a:schemeClr>
                </a:solidFill>
              </a:rPr>
              <a:t>Neurologische aandoening: ´denken´ (2)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A04930C7-42FC-355C-3063-5FB675BA70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dirty="0"/>
              <a:t>Deskundige let tijdens </a:t>
            </a:r>
            <a:r>
              <a:rPr lang="nl-NL" dirty="0" err="1"/>
              <a:t>rijtest</a:t>
            </a:r>
            <a:r>
              <a:rPr lang="nl-NL" dirty="0"/>
              <a:t> bij nadruk op </a:t>
            </a:r>
            <a:r>
              <a:rPr lang="nl-NL" b="1" dirty="0"/>
              <a:t>denken</a:t>
            </a:r>
            <a:r>
              <a:rPr lang="nl-NL" dirty="0"/>
              <a:t> op:</a:t>
            </a:r>
          </a:p>
          <a:p>
            <a:r>
              <a:rPr lang="nl-NL" dirty="0"/>
              <a:t>volgehouden aandacht,</a:t>
            </a:r>
          </a:p>
          <a:p>
            <a:r>
              <a:rPr lang="nl-NL" dirty="0"/>
              <a:t>selectieve aandacht,</a:t>
            </a:r>
          </a:p>
          <a:p>
            <a:r>
              <a:rPr lang="nl-NL" dirty="0"/>
              <a:t>verdeelde aandacht,</a:t>
            </a:r>
          </a:p>
          <a:p>
            <a:r>
              <a:rPr lang="nl-NL" dirty="0"/>
              <a:t>besluitvorming,</a:t>
            </a:r>
          </a:p>
          <a:p>
            <a:r>
              <a:rPr lang="nl-NL" dirty="0"/>
              <a:t>oriëntatie,</a:t>
            </a:r>
          </a:p>
          <a:p>
            <a:r>
              <a:rPr lang="nl-NL" dirty="0"/>
              <a:t>bedienen/besturen, verkeersregels/tekens,</a:t>
            </a:r>
          </a:p>
          <a:p>
            <a:r>
              <a:rPr lang="nl-NL" dirty="0"/>
              <a:t>gevaarherkenning.</a:t>
            </a:r>
          </a:p>
        </p:txBody>
      </p:sp>
    </p:spTree>
    <p:extLst>
      <p:ext uri="{BB962C8B-B14F-4D97-AF65-F5344CB8AC3E}">
        <p14:creationId xmlns:p14="http://schemas.microsoft.com/office/powerpoint/2010/main" val="10118887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3" name="Afbeelding 4">
            <a:extLst>
              <a:ext uri="{FF2B5EF4-FFF2-40B4-BE49-F238E27FC236}">
                <a16:creationId xmlns:a16="http://schemas.microsoft.com/office/drawing/2014/main" id="{8A5853A4-25F0-0E48-13FC-BAD7963DB6E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5474F95B-948B-07CA-4960-2A9CEAEA23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b="1" err="1">
                <a:solidFill>
                  <a:schemeClr val="accent3">
                    <a:lumMod val="75000"/>
                  </a:schemeClr>
                </a:solidFill>
              </a:rPr>
              <a:t>Rijtest</a:t>
            </a:r>
            <a:r>
              <a:rPr lang="nl-NL" b="1">
                <a:solidFill>
                  <a:schemeClr val="accent3">
                    <a:lumMod val="75000"/>
                  </a:schemeClr>
                </a:solidFill>
              </a:rPr>
              <a:t> met nadruk op ´doen´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A04930C7-42FC-355C-3063-5FB675BA70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dirty="0"/>
              <a:t>De deskundige let bij </a:t>
            </a:r>
            <a:r>
              <a:rPr lang="nl-NL" b="1" dirty="0"/>
              <a:t>doen</a:t>
            </a:r>
            <a:r>
              <a:rPr lang="nl-NL" dirty="0"/>
              <a:t> op de volgende zaken: </a:t>
            </a:r>
          </a:p>
          <a:p>
            <a:r>
              <a:rPr lang="nl-NL" dirty="0"/>
              <a:t>Lichamelijke beperking maakt vloeiend en krachtig sturen moeilijker;</a:t>
            </a:r>
          </a:p>
          <a:p>
            <a:r>
              <a:rPr lang="nl-NL" dirty="0"/>
              <a:t>Bedienen van schakelaars en parkeerrem wordt moeilijker;</a:t>
            </a:r>
          </a:p>
          <a:p>
            <a:r>
              <a:rPr lang="nl-NL" dirty="0"/>
              <a:t>Schakelen naar een andere versnelling is lastiger;</a:t>
            </a:r>
          </a:p>
          <a:p>
            <a:pPr marL="0" indent="0">
              <a:buNone/>
            </a:pPr>
            <a:endParaRPr lang="nl-NL" dirty="0"/>
          </a:p>
          <a:p>
            <a:r>
              <a:rPr lang="nl-NL" dirty="0"/>
              <a:t>Als je benen niet goed kunt gebruiken, let de deskundige op:</a:t>
            </a:r>
          </a:p>
          <a:p>
            <a:pPr marL="0" indent="0">
              <a:buNone/>
            </a:pPr>
            <a:r>
              <a:rPr lang="nl-NL" dirty="0"/>
              <a:t>-gaspedaal bedienen, gedoseerd gas geven, wisselen tussen gas- en rempedaal, rempedaal bedienen, krachtig remmen of gedoseerd, koppeling bedienen en gedoseerd koppelen.</a:t>
            </a:r>
          </a:p>
        </p:txBody>
      </p:sp>
    </p:spTree>
    <p:extLst>
      <p:ext uri="{BB962C8B-B14F-4D97-AF65-F5344CB8AC3E}">
        <p14:creationId xmlns:p14="http://schemas.microsoft.com/office/powerpoint/2010/main" val="12343085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3" name="Afbeelding 4">
            <a:extLst>
              <a:ext uri="{FF2B5EF4-FFF2-40B4-BE49-F238E27FC236}">
                <a16:creationId xmlns:a16="http://schemas.microsoft.com/office/drawing/2014/main" id="{8A5853A4-25F0-0E48-13FC-BAD7963DB6E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5474F95B-948B-07CA-4960-2A9CEAEA23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b="1">
                <a:solidFill>
                  <a:schemeClr val="accent3">
                    <a:lumMod val="75000"/>
                  </a:schemeClr>
                </a:solidFill>
              </a:rPr>
              <a:t>Als lichaam en nek niet goed draaien: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A04930C7-42FC-355C-3063-5FB675BA70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/>
              <a:t>met hulp van spiegels voor, achter en naast de auto zien;</a:t>
            </a:r>
          </a:p>
          <a:p>
            <a:r>
              <a:rPr lang="nl-NL"/>
              <a:t>blik snel kunnen verplaatsen;</a:t>
            </a:r>
          </a:p>
          <a:p>
            <a:r>
              <a:rPr lang="nl-NL"/>
              <a:t>niet slingeren tijdens het kijken;</a:t>
            </a:r>
          </a:p>
          <a:p>
            <a:r>
              <a:rPr lang="nl-NL"/>
              <a:t>overig verkeer niet hinderen;</a:t>
            </a:r>
          </a:p>
          <a:p>
            <a:r>
              <a:rPr lang="nl-NL"/>
              <a:t>geen gevaar zijn voor andere weggebruikers.</a:t>
            </a:r>
          </a:p>
        </p:txBody>
      </p:sp>
    </p:spTree>
    <p:extLst>
      <p:ext uri="{BB962C8B-B14F-4D97-AF65-F5344CB8AC3E}">
        <p14:creationId xmlns:p14="http://schemas.microsoft.com/office/powerpoint/2010/main" val="1185438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3" name="Afbeelding 4">
            <a:extLst>
              <a:ext uri="{FF2B5EF4-FFF2-40B4-BE49-F238E27FC236}">
                <a16:creationId xmlns:a16="http://schemas.microsoft.com/office/drawing/2014/main" id="{8A5853A4-25F0-0E48-13FC-BAD7963DB6E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5474F95B-948B-07CA-4960-2A9CEAEA23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b="1">
                <a:solidFill>
                  <a:schemeClr val="accent3">
                    <a:lumMod val="75000"/>
                  </a:schemeClr>
                </a:solidFill>
              </a:rPr>
              <a:t>Rijgeschikt onder voorwaarden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A04930C7-42FC-355C-3063-5FB675BA70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dirty="0"/>
              <a:t>Voorwaarden of beperkende bepalingen staan als code in brief CBR:</a:t>
            </a:r>
          </a:p>
          <a:p>
            <a:r>
              <a:rPr lang="nl-NL" dirty="0"/>
              <a:t>Code 10.02 in brief is hoofdcode 10 op rijbewijs in rechterkolom;</a:t>
            </a:r>
          </a:p>
          <a:p>
            <a:r>
              <a:rPr lang="nl-NL" dirty="0"/>
              <a:t>‘Alleen auto met automatische versnellingsbak’ zegt deze code.</a:t>
            </a:r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r>
              <a:rPr lang="nl-NL" dirty="0"/>
              <a:t>Rijd je met code 10 toch in schakelauto: </a:t>
            </a:r>
          </a:p>
          <a:p>
            <a:pPr marL="0" indent="0">
              <a:buNone/>
            </a:pPr>
            <a:r>
              <a:rPr lang="nl-NL" dirty="0"/>
              <a:t>-dan is je rijbewijs ongeldig;</a:t>
            </a:r>
          </a:p>
          <a:p>
            <a:pPr marL="0" indent="0">
              <a:buNone/>
            </a:pPr>
            <a:r>
              <a:rPr lang="nl-NL" dirty="0"/>
              <a:t>-dan ben je mogelijk onverzekerd.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40595058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3" name="Afbeelding 4">
            <a:extLst>
              <a:ext uri="{FF2B5EF4-FFF2-40B4-BE49-F238E27FC236}">
                <a16:creationId xmlns:a16="http://schemas.microsoft.com/office/drawing/2014/main" id="{8A5853A4-25F0-0E48-13FC-BAD7963DB6E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5474F95B-948B-07CA-4960-2A9CEAEA23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b="1">
                <a:solidFill>
                  <a:schemeClr val="accent3">
                    <a:lumMod val="75000"/>
                  </a:schemeClr>
                </a:solidFill>
              </a:rPr>
              <a:t>Voor aanvragen rijbewijs is nodig:	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A04930C7-42FC-355C-3063-5FB675BA70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/>
              <a:t>Pasfoto,</a:t>
            </a:r>
          </a:p>
          <a:p>
            <a:r>
              <a:rPr lang="nl-NL"/>
              <a:t>Huidig rijbewijs,</a:t>
            </a:r>
          </a:p>
          <a:p>
            <a:r>
              <a:rPr lang="nl-NL"/>
              <a:t>Ingevuld aanvraagformulier,</a:t>
            </a:r>
          </a:p>
          <a:p>
            <a:r>
              <a:rPr lang="nl-NL"/>
              <a:t>Een bedrag voor legeskosten (verschilt per gemeente).</a:t>
            </a:r>
          </a:p>
        </p:txBody>
      </p:sp>
    </p:spTree>
    <p:extLst>
      <p:ext uri="{BB962C8B-B14F-4D97-AF65-F5344CB8AC3E}">
        <p14:creationId xmlns:p14="http://schemas.microsoft.com/office/powerpoint/2010/main" val="11098279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3" name="Afbeelding 4">
            <a:extLst>
              <a:ext uri="{FF2B5EF4-FFF2-40B4-BE49-F238E27FC236}">
                <a16:creationId xmlns:a16="http://schemas.microsoft.com/office/drawing/2014/main" id="{8A5853A4-25F0-0E48-13FC-BAD7963DB6E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5474F95B-948B-07CA-4960-2A9CEAEA23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b="1">
                <a:solidFill>
                  <a:schemeClr val="accent3">
                    <a:lumMod val="75000"/>
                  </a:schemeClr>
                </a:solidFill>
              </a:rPr>
              <a:t>Keuring aangepaste auto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A04930C7-42FC-355C-3063-5FB675BA70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0005" y="1825625"/>
            <a:ext cx="10643795" cy="4351338"/>
          </a:xfrm>
        </p:spPr>
        <p:txBody>
          <a:bodyPr/>
          <a:lstStyle/>
          <a:p>
            <a:pPr marL="0" indent="0">
              <a:buNone/>
            </a:pPr>
            <a:r>
              <a:rPr lang="nl-NL" dirty="0"/>
              <a:t>Wijzigingen aan rem- of stuurinrichting of constructie?</a:t>
            </a:r>
          </a:p>
          <a:p>
            <a:endParaRPr lang="nl-NL" dirty="0"/>
          </a:p>
          <a:p>
            <a:r>
              <a:rPr lang="nl-NL" dirty="0"/>
              <a:t>Dan voldoet auto niet meer aan oorspronkelijke typegoedkeuring.</a:t>
            </a:r>
          </a:p>
          <a:p>
            <a:r>
              <a:rPr lang="nl-NL" dirty="0"/>
              <a:t>Herkeuring door RDW (Rijks Dienst voor het Wegverkeer) noodzakelijk, evenals een aantekening op het kentekenbewijs.</a:t>
            </a:r>
          </a:p>
          <a:p>
            <a:pPr marL="0" indent="0">
              <a:buNone/>
            </a:pP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41626761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3" name="Afbeelding 4">
            <a:extLst>
              <a:ext uri="{FF2B5EF4-FFF2-40B4-BE49-F238E27FC236}">
                <a16:creationId xmlns:a16="http://schemas.microsoft.com/office/drawing/2014/main" id="{8A5853A4-25F0-0E48-13FC-BAD7963DB6E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5474F95B-948B-07CA-4960-2A9CEAEA23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b="1">
                <a:solidFill>
                  <a:schemeClr val="accent3">
                    <a:lumMod val="75000"/>
                  </a:schemeClr>
                </a:solidFill>
              </a:rPr>
              <a:t>Maximale pedaalkracht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A04930C7-42FC-355C-3063-5FB675BA70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Om een auto maximaal te vertragen moet een minimale kracht van 50 kg = 500 Newtonmeter op het rempedaal uitgeoefend worden;</a:t>
            </a:r>
          </a:p>
          <a:p>
            <a:r>
              <a:rPr lang="nl-NL" dirty="0"/>
              <a:t>Als je die druk niet haalt, is aanpassing aan het remsysteem nodig;</a:t>
            </a:r>
          </a:p>
          <a:p>
            <a:r>
              <a:rPr lang="nl-NL" dirty="0"/>
              <a:t>Deze kracht wordt dan als beperkende bepaling op rijbewijs vermeld;  </a:t>
            </a:r>
          </a:p>
        </p:txBody>
      </p:sp>
    </p:spTree>
    <p:extLst>
      <p:ext uri="{BB962C8B-B14F-4D97-AF65-F5344CB8AC3E}">
        <p14:creationId xmlns:p14="http://schemas.microsoft.com/office/powerpoint/2010/main" val="41130187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3" name="Afbeelding 4">
            <a:extLst>
              <a:ext uri="{FF2B5EF4-FFF2-40B4-BE49-F238E27FC236}">
                <a16:creationId xmlns:a16="http://schemas.microsoft.com/office/drawing/2014/main" id="{8A5853A4-25F0-0E48-13FC-BAD7963DB6E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5474F95B-948B-07CA-4960-2A9CEAEA23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b="1" dirty="0" err="1">
                <a:solidFill>
                  <a:schemeClr val="accent3">
                    <a:lumMod val="75000"/>
                  </a:schemeClr>
                </a:solidFill>
              </a:rPr>
              <a:t>Rijtest</a:t>
            </a:r>
            <a:r>
              <a:rPr lang="nl-NL" b="1" dirty="0">
                <a:solidFill>
                  <a:schemeClr val="accent3">
                    <a:lumMod val="75000"/>
                  </a:schemeClr>
                </a:solidFill>
              </a:rPr>
              <a:t> met eigen auto of lesauto?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A04930C7-42FC-355C-3063-5FB675BA70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dirty="0" err="1"/>
              <a:t>Rijtest</a:t>
            </a:r>
            <a:r>
              <a:rPr lang="nl-NL" dirty="0"/>
              <a:t> met eigen auto verdient de voorkeur, tenzij:</a:t>
            </a:r>
          </a:p>
          <a:p>
            <a:r>
              <a:rPr lang="nl-NL" dirty="0"/>
              <a:t>aard en ernst van de aandoening een verhoogd risico opleveren.</a:t>
            </a:r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r>
              <a:rPr lang="nl-NL" dirty="0"/>
              <a:t>Deskundige kent gevolgen voor verkeersveiligheid:</a:t>
            </a:r>
          </a:p>
          <a:p>
            <a:r>
              <a:rPr lang="nl-NL" dirty="0" err="1"/>
              <a:t>Rijtest</a:t>
            </a:r>
            <a:r>
              <a:rPr lang="nl-NL" dirty="0"/>
              <a:t> wordt dan in lesauto afgenomen.</a:t>
            </a:r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r>
              <a:rPr lang="nl-NL" dirty="0"/>
              <a:t>Als je bent uitgenodigd in eigen auto mag je wel met lesauto komen; </a:t>
            </a:r>
          </a:p>
          <a:p>
            <a:r>
              <a:rPr lang="nl-NL" dirty="0" err="1"/>
              <a:t>Rijtest</a:t>
            </a:r>
            <a:r>
              <a:rPr lang="nl-NL" dirty="0"/>
              <a:t> is gratis en reserveer je via mijn.cbr.nl  </a:t>
            </a:r>
          </a:p>
        </p:txBody>
      </p:sp>
    </p:spTree>
    <p:extLst>
      <p:ext uri="{BB962C8B-B14F-4D97-AF65-F5344CB8AC3E}">
        <p14:creationId xmlns:p14="http://schemas.microsoft.com/office/powerpoint/2010/main" val="20727997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3" name="Afbeelding 4">
            <a:extLst>
              <a:ext uri="{FF2B5EF4-FFF2-40B4-BE49-F238E27FC236}">
                <a16:creationId xmlns:a16="http://schemas.microsoft.com/office/drawing/2014/main" id="{8A5853A4-25F0-0E48-13FC-BAD7963DB6E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6327"/>
            <a:ext cx="12192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5474F95B-948B-07CA-4960-2A9CEAEA23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b="1">
                <a:solidFill>
                  <a:schemeClr val="accent3">
                    <a:lumMod val="75000"/>
                  </a:schemeClr>
                </a:solidFill>
              </a:rPr>
              <a:t>Frank Schopman:</a:t>
            </a:r>
            <a:endParaRPr lang="nl-NL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A04930C7-42FC-355C-3063-5FB675BA70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10 jaar </a:t>
            </a:r>
            <a:r>
              <a:rPr lang="nl-NL" dirty="0" err="1"/>
              <a:t>parkinson</a:t>
            </a:r>
            <a:r>
              <a:rPr lang="nl-NL" dirty="0"/>
              <a:t>;</a:t>
            </a:r>
          </a:p>
          <a:p>
            <a:r>
              <a:rPr lang="nl-NL" dirty="0"/>
              <a:t>Lubbers en Kok;</a:t>
            </a:r>
          </a:p>
          <a:p>
            <a:r>
              <a:rPr lang="nl-NL" dirty="0"/>
              <a:t>zeilmagazines; </a:t>
            </a:r>
          </a:p>
          <a:p>
            <a:r>
              <a:rPr lang="nl-NL" dirty="0"/>
              <a:t>docent Nederlands;</a:t>
            </a:r>
          </a:p>
          <a:p>
            <a:pPr marL="0" indent="0">
              <a:buNone/>
            </a:pPr>
            <a:endParaRPr lang="nl-NL" dirty="0"/>
          </a:p>
          <a:p>
            <a:r>
              <a:rPr lang="nl-NL" dirty="0"/>
              <a:t>voorzitter Parkinson Café Almere;</a:t>
            </a:r>
          </a:p>
          <a:p>
            <a:r>
              <a:rPr lang="nl-NL" dirty="0"/>
              <a:t>spreekbeurthouder en standhouder Parkinson Vereniging; </a:t>
            </a:r>
          </a:p>
          <a:p>
            <a:r>
              <a:rPr lang="nl-NL" dirty="0"/>
              <a:t>boek ‘Leven met </a:t>
            </a:r>
            <a:r>
              <a:rPr lang="nl-NL" dirty="0" err="1"/>
              <a:t>parkinson</a:t>
            </a:r>
            <a:r>
              <a:rPr lang="nl-NL" dirty="0"/>
              <a:t>’</a:t>
            </a:r>
          </a:p>
        </p:txBody>
      </p:sp>
    </p:spTree>
    <p:extLst>
      <p:ext uri="{BB962C8B-B14F-4D97-AF65-F5344CB8AC3E}">
        <p14:creationId xmlns:p14="http://schemas.microsoft.com/office/powerpoint/2010/main" val="9662576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3" name="Afbeelding 4">
            <a:extLst>
              <a:ext uri="{FF2B5EF4-FFF2-40B4-BE49-F238E27FC236}">
                <a16:creationId xmlns:a16="http://schemas.microsoft.com/office/drawing/2014/main" id="{8A5853A4-25F0-0E48-13FC-BAD7963DB6E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5474F95B-948B-07CA-4960-2A9CEAEA23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b="1">
                <a:solidFill>
                  <a:schemeClr val="accent3">
                    <a:lumMod val="75000"/>
                  </a:schemeClr>
                </a:solidFill>
              </a:rPr>
              <a:t>Voorwaarden </a:t>
            </a:r>
            <a:r>
              <a:rPr lang="nl-NL" b="1" err="1">
                <a:solidFill>
                  <a:schemeClr val="accent3">
                    <a:lumMod val="75000"/>
                  </a:schemeClr>
                </a:solidFill>
              </a:rPr>
              <a:t>rijtest</a:t>
            </a:r>
            <a:endParaRPr lang="nl-NL" b="1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A04930C7-42FC-355C-3063-5FB675BA70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Onderwerpen tijdens </a:t>
            </a:r>
            <a:r>
              <a:rPr lang="nl-NL" dirty="0" err="1"/>
              <a:t>rijtest</a:t>
            </a:r>
            <a:r>
              <a:rPr lang="nl-NL" dirty="0"/>
              <a:t> afhankelijk van je medische situatie;</a:t>
            </a:r>
          </a:p>
          <a:p>
            <a:r>
              <a:rPr lang="nl-NL" dirty="0"/>
              <a:t>In de meeste gevallen is één </a:t>
            </a:r>
            <a:r>
              <a:rPr lang="nl-NL" dirty="0" err="1"/>
              <a:t>rijtest</a:t>
            </a:r>
            <a:r>
              <a:rPr lang="nl-NL" dirty="0"/>
              <a:t> voldoende, maximaal drie;</a:t>
            </a:r>
          </a:p>
          <a:p>
            <a:pPr marL="0" indent="0">
              <a:buNone/>
            </a:pPr>
            <a:endParaRPr lang="nl-NL" dirty="0"/>
          </a:p>
          <a:p>
            <a:r>
              <a:rPr lang="nl-NL" dirty="0"/>
              <a:t>Tijdens de </a:t>
            </a:r>
            <a:r>
              <a:rPr lang="nl-NL" dirty="0" err="1"/>
              <a:t>rijtest</a:t>
            </a:r>
            <a:r>
              <a:rPr lang="nl-NL" dirty="0"/>
              <a:t> ben je als bestuurder verantwoordelijk;</a:t>
            </a:r>
          </a:p>
          <a:p>
            <a:r>
              <a:rPr lang="nl-NL" dirty="0"/>
              <a:t>Deskundige geeft aanwijzingen voor de te volgen route;</a:t>
            </a:r>
          </a:p>
          <a:p>
            <a:pPr marL="0" indent="0">
              <a:buNone/>
            </a:pPr>
            <a:endParaRPr lang="nl-NL" dirty="0"/>
          </a:p>
          <a:p>
            <a:r>
              <a:rPr lang="nl-NL" dirty="0"/>
              <a:t>Oproep voor de </a:t>
            </a:r>
            <a:r>
              <a:rPr lang="nl-NL" dirty="0" err="1"/>
              <a:t>rijtest</a:t>
            </a:r>
            <a:r>
              <a:rPr lang="nl-NL" dirty="0"/>
              <a:t> en je rijbewijs meenemen naar de </a:t>
            </a:r>
            <a:r>
              <a:rPr lang="nl-NL" dirty="0" err="1"/>
              <a:t>rijtest</a:t>
            </a:r>
            <a:r>
              <a:rPr lang="nl-NL" dirty="0"/>
              <a:t>;</a:t>
            </a:r>
          </a:p>
          <a:p>
            <a:r>
              <a:rPr lang="nl-NL" dirty="0"/>
              <a:t>Arts CBR neemt binnen vier weken een beslissing.</a:t>
            </a:r>
          </a:p>
        </p:txBody>
      </p:sp>
    </p:spTree>
    <p:extLst>
      <p:ext uri="{BB962C8B-B14F-4D97-AF65-F5344CB8AC3E}">
        <p14:creationId xmlns:p14="http://schemas.microsoft.com/office/powerpoint/2010/main" val="23681240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3" name="Afbeelding 4">
            <a:extLst>
              <a:ext uri="{FF2B5EF4-FFF2-40B4-BE49-F238E27FC236}">
                <a16:creationId xmlns:a16="http://schemas.microsoft.com/office/drawing/2014/main" id="{8A5853A4-25F0-0E48-13FC-BAD7963DB6E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5474F95B-948B-07CA-4960-2A9CEAEA23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b="1">
                <a:solidFill>
                  <a:schemeClr val="accent3">
                    <a:lumMod val="75000"/>
                  </a:schemeClr>
                </a:solidFill>
              </a:rPr>
              <a:t>Rijden met medicijnen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A04930C7-42FC-355C-3063-5FB675BA70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Medicijngebruik kan gevaarlijk zijn;</a:t>
            </a:r>
          </a:p>
          <a:p>
            <a:r>
              <a:rPr lang="nl-NL" dirty="0"/>
              <a:t>Je kunt bijvoorbeeld traag, duizelig of slaperig worden;</a:t>
            </a:r>
          </a:p>
          <a:p>
            <a:r>
              <a:rPr lang="nl-NL" dirty="0"/>
              <a:t>Je rijdt dan minder veilig en de kans op een ongeluk is groter;</a:t>
            </a:r>
          </a:p>
          <a:p>
            <a:r>
              <a:rPr lang="nl-NL" dirty="0"/>
              <a:t>Elk jaar zijn er verkeersdoden door medicatie;</a:t>
            </a:r>
          </a:p>
          <a:p>
            <a:r>
              <a:rPr lang="nl-NL" dirty="0"/>
              <a:t>Kijk op rijveiligmetmedicijnen.nl met welk medicijn je kunt rijden;</a:t>
            </a:r>
          </a:p>
          <a:p>
            <a:r>
              <a:rPr lang="nl-NL" dirty="0"/>
              <a:t>Bekijk de verpakking. Een gele sticker waarschuwt: ‘Dit geneesmiddel kan het reactievermogen verminderen’.</a:t>
            </a:r>
          </a:p>
          <a:p>
            <a:r>
              <a:rPr lang="nl-NL" dirty="0"/>
              <a:t>Lees de bijsluiter, kopje: ‘Rijvaardigheid en het gebruik van machines’</a:t>
            </a:r>
          </a:p>
        </p:txBody>
      </p:sp>
    </p:spTree>
    <p:extLst>
      <p:ext uri="{BB962C8B-B14F-4D97-AF65-F5344CB8AC3E}">
        <p14:creationId xmlns:p14="http://schemas.microsoft.com/office/powerpoint/2010/main" val="24343273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3" name="Afbeelding 4">
            <a:extLst>
              <a:ext uri="{FF2B5EF4-FFF2-40B4-BE49-F238E27FC236}">
                <a16:creationId xmlns:a16="http://schemas.microsoft.com/office/drawing/2014/main" id="{8A5853A4-25F0-0E48-13FC-BAD7963DB6E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5474F95B-948B-07CA-4960-2A9CEAEA23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b="1" dirty="0">
                <a:solidFill>
                  <a:schemeClr val="accent3">
                    <a:lumMod val="75000"/>
                  </a:schemeClr>
                </a:solidFill>
              </a:rPr>
              <a:t>Website rijveiligmetmedicijnen.nl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A04930C7-42FC-355C-3063-5FB675BA70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Categorie 0: je mag autorijden.</a:t>
            </a:r>
          </a:p>
          <a:p>
            <a:r>
              <a:rPr lang="nl-NL" dirty="0"/>
              <a:t>Categorie I: je mag alleen rijden als je geen last hebt van sufheid, slaperigheid, duizeligheid of slecht zien.</a:t>
            </a:r>
          </a:p>
          <a:p>
            <a:r>
              <a:rPr lang="nl-NL" dirty="0"/>
              <a:t>Categorie II: je mag de eerste dagen of weken niet rijden.</a:t>
            </a:r>
          </a:p>
          <a:p>
            <a:r>
              <a:rPr lang="nl-NL" dirty="0"/>
              <a:t>Categorie III: je mag niet rijden zolang je dit medicijn gebruikt. Met sommige medicijnen uit categorie III kun je na een bepaalde tijd wel rijden. </a:t>
            </a:r>
          </a:p>
        </p:txBody>
      </p:sp>
    </p:spTree>
    <p:extLst>
      <p:ext uri="{BB962C8B-B14F-4D97-AF65-F5344CB8AC3E}">
        <p14:creationId xmlns:p14="http://schemas.microsoft.com/office/powerpoint/2010/main" val="29268934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9" name="Tijdelijke aanduiding voor inhoud 5">
            <a:extLst>
              <a:ext uri="{FF2B5EF4-FFF2-40B4-BE49-F238E27FC236}">
                <a16:creationId xmlns:a16="http://schemas.microsoft.com/office/drawing/2014/main" id="{7384AE2E-245A-EF3B-7616-8D0930CC2D40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0" y="0"/>
            <a:ext cx="12192000" cy="6858000"/>
          </a:xfrm>
        </p:spPr>
      </p:pic>
      <p:sp>
        <p:nvSpPr>
          <p:cNvPr id="2050" name="Titel 1">
            <a:extLst>
              <a:ext uri="{FF2B5EF4-FFF2-40B4-BE49-F238E27FC236}">
                <a16:creationId xmlns:a16="http://schemas.microsoft.com/office/drawing/2014/main" id="{E5583F9B-E669-5B66-CF90-38532A69E2C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838200" y="4294188"/>
            <a:ext cx="10515600" cy="1325562"/>
          </a:xfrm>
        </p:spPr>
        <p:txBody>
          <a:bodyPr/>
          <a:lstStyle/>
          <a:p>
            <a:pPr algn="ctr"/>
            <a:r>
              <a:rPr lang="nl-NL" altLang="nl-NL" b="1">
                <a:solidFill>
                  <a:schemeClr val="bg1"/>
                </a:solidFill>
              </a:rPr>
              <a:t>Bedankt voor uw aandacht!</a:t>
            </a:r>
          </a:p>
        </p:txBody>
      </p:sp>
    </p:spTree>
    <p:extLst>
      <p:ext uri="{BB962C8B-B14F-4D97-AF65-F5344CB8AC3E}">
        <p14:creationId xmlns:p14="http://schemas.microsoft.com/office/powerpoint/2010/main" val="15637292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3" name="Afbeelding 4">
            <a:extLst>
              <a:ext uri="{FF2B5EF4-FFF2-40B4-BE49-F238E27FC236}">
                <a16:creationId xmlns:a16="http://schemas.microsoft.com/office/drawing/2014/main" id="{8A5853A4-25F0-0E48-13FC-BAD7963DB6E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5474F95B-948B-07CA-4960-2A9CEAEA23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b="1" dirty="0">
                <a:solidFill>
                  <a:schemeClr val="accent3">
                    <a:lumMod val="75000"/>
                  </a:schemeClr>
                </a:solidFill>
              </a:rPr>
              <a:t>Wanneer rijbewijsverlenging aanvragen?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A04930C7-42FC-355C-3063-5FB675BA70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25625"/>
            <a:ext cx="10921181" cy="4351338"/>
          </a:xfrm>
        </p:spPr>
        <p:txBody>
          <a:bodyPr/>
          <a:lstStyle/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endParaRPr lang="nl-NL" dirty="0"/>
          </a:p>
          <a:p>
            <a:r>
              <a:rPr lang="nl-NL" dirty="0"/>
              <a:t>Kort na diagnose?</a:t>
            </a:r>
          </a:p>
          <a:p>
            <a:r>
              <a:rPr lang="nl-NL" dirty="0"/>
              <a:t>Als rijden niet meer goed gaat?</a:t>
            </a:r>
          </a:p>
          <a:p>
            <a:r>
              <a:rPr lang="nl-NL" dirty="0"/>
              <a:t>Vijf maanden voordat rijbewijs verloopt?</a:t>
            </a:r>
          </a:p>
          <a:p>
            <a:r>
              <a:rPr lang="nl-NL" dirty="0"/>
              <a:t>Geen verlenging, liever stoppen.</a:t>
            </a:r>
          </a:p>
        </p:txBody>
      </p:sp>
    </p:spTree>
    <p:extLst>
      <p:ext uri="{BB962C8B-B14F-4D97-AF65-F5344CB8AC3E}">
        <p14:creationId xmlns:p14="http://schemas.microsoft.com/office/powerpoint/2010/main" val="38839711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3" name="Afbeelding 4">
            <a:extLst>
              <a:ext uri="{FF2B5EF4-FFF2-40B4-BE49-F238E27FC236}">
                <a16:creationId xmlns:a16="http://schemas.microsoft.com/office/drawing/2014/main" id="{8A5853A4-25F0-0E48-13FC-BAD7963DB6E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5474F95B-948B-07CA-4960-2A9CEAEA23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b="1" dirty="0">
                <a:solidFill>
                  <a:schemeClr val="accent3">
                    <a:lumMod val="75000"/>
                  </a:schemeClr>
                </a:solidFill>
              </a:rPr>
              <a:t>Wanneer verloopt je rijbewijs?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A04930C7-42FC-355C-3063-5FB675BA70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754032" cy="4351338"/>
          </a:xfrm>
        </p:spPr>
        <p:txBody>
          <a:bodyPr/>
          <a:lstStyle/>
          <a:p>
            <a:r>
              <a:rPr lang="nl-NL" dirty="0"/>
              <a:t>Kijk op achterkant rijbewijs </a:t>
            </a:r>
          </a:p>
          <a:p>
            <a:pPr marL="0" indent="0">
              <a:buNone/>
            </a:pPr>
            <a:r>
              <a:rPr lang="nl-NL" dirty="0"/>
              <a:t>   bij categorie B (=auto) </a:t>
            </a:r>
          </a:p>
          <a:p>
            <a:pPr marL="0" indent="0">
              <a:buNone/>
            </a:pPr>
            <a:r>
              <a:rPr lang="nl-NL" dirty="0"/>
              <a:t>   naar een datum zo ver mogelijk rechts van B</a:t>
            </a:r>
          </a:p>
        </p:txBody>
      </p:sp>
    </p:spTree>
    <p:extLst>
      <p:ext uri="{BB962C8B-B14F-4D97-AF65-F5344CB8AC3E}">
        <p14:creationId xmlns:p14="http://schemas.microsoft.com/office/powerpoint/2010/main" val="6490926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3" name="Afbeelding 4">
            <a:extLst>
              <a:ext uri="{FF2B5EF4-FFF2-40B4-BE49-F238E27FC236}">
                <a16:creationId xmlns:a16="http://schemas.microsoft.com/office/drawing/2014/main" id="{8A5853A4-25F0-0E48-13FC-BAD7963DB6E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5474F95B-948B-07CA-4960-2A9CEAEA23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b="1">
                <a:solidFill>
                  <a:schemeClr val="accent3">
                    <a:lumMod val="75000"/>
                  </a:schemeClr>
                </a:solidFill>
              </a:rPr>
              <a:t>Autorijden met </a:t>
            </a:r>
            <a:r>
              <a:rPr lang="nl-NL" b="1" err="1">
                <a:solidFill>
                  <a:schemeClr val="accent3">
                    <a:lumMod val="75000"/>
                  </a:schemeClr>
                </a:solidFill>
              </a:rPr>
              <a:t>parkinson</a:t>
            </a:r>
            <a:endParaRPr lang="nl-NL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A04930C7-42FC-355C-3063-5FB675BA70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dirty="0"/>
              <a:t>Parkinson:</a:t>
            </a:r>
          </a:p>
          <a:p>
            <a:r>
              <a:rPr lang="nl-NL" dirty="0"/>
              <a:t>kan invloed hebben op autorijden </a:t>
            </a:r>
          </a:p>
          <a:p>
            <a:r>
              <a:rPr lang="nl-NL" dirty="0"/>
              <a:t>kan gevaarlijk zijn in het verkeer</a:t>
            </a:r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r>
              <a:rPr lang="nl-NL" dirty="0"/>
              <a:t>Je kunt moeite hebben met:</a:t>
            </a:r>
          </a:p>
          <a:p>
            <a:r>
              <a:rPr lang="nl-NL" dirty="0"/>
              <a:t>bewegen</a:t>
            </a:r>
          </a:p>
          <a:p>
            <a:r>
              <a:rPr lang="nl-NL" dirty="0"/>
              <a:t>concentratie </a:t>
            </a:r>
          </a:p>
          <a:p>
            <a:r>
              <a:rPr lang="nl-NL" dirty="0"/>
              <a:t>geheugen.</a:t>
            </a:r>
          </a:p>
          <a:p>
            <a:pPr marL="0" indent="0">
              <a:buNone/>
            </a:pPr>
            <a:endParaRPr lang="nl-NL" dirty="0"/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6249407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3" name="Afbeelding 4">
            <a:extLst>
              <a:ext uri="{FF2B5EF4-FFF2-40B4-BE49-F238E27FC236}">
                <a16:creationId xmlns:a16="http://schemas.microsoft.com/office/drawing/2014/main" id="{8A5853A4-25F0-0E48-13FC-BAD7963DB6E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5474F95B-948B-07CA-4960-2A9CEAEA23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b="1">
                <a:solidFill>
                  <a:schemeClr val="accent3">
                    <a:lumMod val="75000"/>
                  </a:schemeClr>
                </a:solidFill>
              </a:rPr>
              <a:t>Daarom extra regels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A04930C7-42FC-355C-3063-5FB675BA70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dirty="0"/>
              <a:t>5 maanden voor rijbewijs verloopt:</a:t>
            </a:r>
          </a:p>
          <a:p>
            <a:r>
              <a:rPr lang="nl-NL" dirty="0"/>
              <a:t>stuur Gezondheidsverklaring in op mijn.cbr.nl </a:t>
            </a:r>
          </a:p>
          <a:p>
            <a:r>
              <a:rPr lang="nl-NL" dirty="0"/>
              <a:t>keuring door neuroloog; eventueel keuringsarts</a:t>
            </a:r>
          </a:p>
          <a:p>
            <a:pPr marL="0" indent="0">
              <a:buNone/>
            </a:pPr>
            <a:endParaRPr lang="nl-NL" dirty="0"/>
          </a:p>
          <a:p>
            <a:r>
              <a:rPr lang="nl-NL" dirty="0"/>
              <a:t>CBR beoordeelt: </a:t>
            </a:r>
          </a:p>
          <a:p>
            <a:pPr marL="0" indent="0">
              <a:buNone/>
            </a:pPr>
            <a:r>
              <a:rPr lang="nl-NL" dirty="0"/>
              <a:t>   -rijgeschiktheid,  </a:t>
            </a:r>
          </a:p>
          <a:p>
            <a:pPr marL="0" indent="0">
              <a:buNone/>
            </a:pPr>
            <a:r>
              <a:rPr lang="nl-NL" dirty="0"/>
              <a:t>   -noodzaak van een </a:t>
            </a:r>
            <a:r>
              <a:rPr lang="nl-NL" dirty="0" err="1"/>
              <a:t>rijtest</a:t>
            </a:r>
            <a:r>
              <a:rPr lang="nl-NL" dirty="0"/>
              <a:t>,</a:t>
            </a:r>
          </a:p>
          <a:p>
            <a:pPr marL="0" indent="0">
              <a:buNone/>
            </a:pPr>
            <a:r>
              <a:rPr lang="nl-NL" dirty="0"/>
              <a:t>   -adviezen over aanpassingen aan je auto.</a:t>
            </a:r>
          </a:p>
          <a:p>
            <a:pPr marL="0" indent="0">
              <a:buNone/>
            </a:pPr>
            <a:r>
              <a:rPr lang="nl-NL" dirty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27643967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3" name="Afbeelding 4">
            <a:extLst>
              <a:ext uri="{FF2B5EF4-FFF2-40B4-BE49-F238E27FC236}">
                <a16:creationId xmlns:a16="http://schemas.microsoft.com/office/drawing/2014/main" id="{8A5853A4-25F0-0E48-13FC-BAD7963DB6E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5474F95B-948B-07CA-4960-2A9CEAEA23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b="1">
                <a:solidFill>
                  <a:schemeClr val="accent3">
                    <a:lumMod val="75000"/>
                  </a:schemeClr>
                </a:solidFill>
              </a:rPr>
              <a:t>Kosten: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A04930C7-42FC-355C-3063-5FB675BA70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27464"/>
            <a:ext cx="10515600" cy="4649499"/>
          </a:xfrm>
        </p:spPr>
        <p:txBody>
          <a:bodyPr/>
          <a:lstStyle/>
          <a:p>
            <a:r>
              <a:rPr lang="nl-NL" dirty="0"/>
              <a:t>Gezondheidsverklaring op site van CBR: € 45,25. </a:t>
            </a:r>
          </a:p>
          <a:p>
            <a:pPr marL="0" indent="0">
              <a:buNone/>
            </a:pPr>
            <a:endParaRPr lang="nl-NL" dirty="0"/>
          </a:p>
          <a:p>
            <a:r>
              <a:rPr lang="nl-NL" dirty="0"/>
              <a:t>Onderzoek neuroloog van 30 minuten betaal je zelf:</a:t>
            </a:r>
          </a:p>
          <a:p>
            <a:pPr marL="0" indent="0">
              <a:buNone/>
            </a:pPr>
            <a:r>
              <a:rPr lang="nl-NL" dirty="0"/>
              <a:t>	-15 minuten keuring (directe tijd), toeslag?</a:t>
            </a:r>
          </a:p>
          <a:p>
            <a:pPr marL="0" indent="0">
              <a:buNone/>
            </a:pPr>
            <a:r>
              <a:rPr lang="nl-NL" dirty="0"/>
              <a:t>           -15 minuten opstellen rapport (indirecte tijd), toeslag?</a:t>
            </a:r>
          </a:p>
          <a:p>
            <a:pPr marL="0" indent="0">
              <a:buNone/>
            </a:pPr>
            <a:r>
              <a:rPr lang="nl-NL" dirty="0"/>
              <a:t> </a:t>
            </a:r>
          </a:p>
          <a:p>
            <a:r>
              <a:rPr lang="nl-NL" dirty="0"/>
              <a:t>Huur lesauto indien geen eigen auto; </a:t>
            </a:r>
          </a:p>
          <a:p>
            <a:r>
              <a:rPr lang="nl-NL" dirty="0"/>
              <a:t>Aanpassingen auto;</a:t>
            </a:r>
          </a:p>
          <a:p>
            <a:r>
              <a:rPr lang="nl-NL" dirty="0"/>
              <a:t>Leges rijbewijs, pasfoto’s.</a:t>
            </a:r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8878621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3" name="Afbeelding 4">
            <a:extLst>
              <a:ext uri="{FF2B5EF4-FFF2-40B4-BE49-F238E27FC236}">
                <a16:creationId xmlns:a16="http://schemas.microsoft.com/office/drawing/2014/main" id="{8A5853A4-25F0-0E48-13FC-BAD7963DB6E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0391"/>
            <a:ext cx="12192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5474F95B-948B-07CA-4960-2A9CEAEA23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b="1" dirty="0" err="1">
                <a:solidFill>
                  <a:schemeClr val="accent3">
                    <a:lumMod val="75000"/>
                  </a:schemeClr>
                </a:solidFill>
              </a:rPr>
              <a:t>Rijtest</a:t>
            </a:r>
            <a:r>
              <a:rPr lang="nl-NL" b="1" dirty="0">
                <a:solidFill>
                  <a:schemeClr val="accent3">
                    <a:lumMod val="75000"/>
                  </a:schemeClr>
                </a:solidFill>
              </a:rPr>
              <a:t> (gratis)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A04930C7-42FC-355C-3063-5FB675BA70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dirty="0"/>
              <a:t>CBR beoordeelt of je: </a:t>
            </a:r>
          </a:p>
          <a:p>
            <a:r>
              <a:rPr lang="nl-NL" dirty="0"/>
              <a:t>op veilige en verantwoorde manier rijdt;</a:t>
            </a:r>
          </a:p>
          <a:p>
            <a:r>
              <a:rPr lang="nl-NL" dirty="0"/>
              <a:t>de auto goed kunt bedienen en besturen. </a:t>
            </a:r>
          </a:p>
          <a:p>
            <a:pPr marL="0" indent="0">
              <a:buNone/>
            </a:pPr>
            <a:endParaRPr lang="nl-NL" dirty="0"/>
          </a:p>
          <a:p>
            <a:r>
              <a:rPr lang="nl-NL" dirty="0"/>
              <a:t>Deskundige kijkt of beperking gecompenseerd kan worden door:</a:t>
            </a:r>
          </a:p>
          <a:p>
            <a:pPr marL="0" indent="0">
              <a:buNone/>
            </a:pPr>
            <a:r>
              <a:rPr lang="nl-NL" dirty="0"/>
              <a:t>   -extra rijlessen</a:t>
            </a:r>
          </a:p>
          <a:p>
            <a:pPr marL="0" indent="0">
              <a:buNone/>
            </a:pPr>
            <a:r>
              <a:rPr lang="nl-NL" dirty="0"/>
              <a:t>   -technische aanpassingen</a:t>
            </a:r>
          </a:p>
          <a:p>
            <a:pPr marL="0" indent="0">
              <a:buNone/>
            </a:pPr>
            <a:r>
              <a:rPr lang="nl-NL" dirty="0"/>
              <a:t>   -orthopedisch hulpmiddel.</a:t>
            </a:r>
          </a:p>
        </p:txBody>
      </p:sp>
    </p:spTree>
    <p:extLst>
      <p:ext uri="{BB962C8B-B14F-4D97-AF65-F5344CB8AC3E}">
        <p14:creationId xmlns:p14="http://schemas.microsoft.com/office/powerpoint/2010/main" val="8379688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3" name="Afbeelding 4">
            <a:extLst>
              <a:ext uri="{FF2B5EF4-FFF2-40B4-BE49-F238E27FC236}">
                <a16:creationId xmlns:a16="http://schemas.microsoft.com/office/drawing/2014/main" id="{8A5853A4-25F0-0E48-13FC-BAD7963DB6E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5474F95B-948B-07CA-4960-2A9CEAEA23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b="1">
                <a:solidFill>
                  <a:schemeClr val="accent3">
                    <a:lumMod val="75000"/>
                  </a:schemeClr>
                </a:solidFill>
              </a:rPr>
              <a:t>Wat kan CBR beslissen?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A04930C7-42FC-355C-3063-5FB675BA70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dirty="0"/>
              <a:t>CBR: </a:t>
            </a:r>
          </a:p>
          <a:p>
            <a:r>
              <a:rPr lang="nl-NL" dirty="0"/>
              <a:t>beoordeelt of je geestelijk en lichamelijk kunt rijden;</a:t>
            </a:r>
          </a:p>
          <a:p>
            <a:r>
              <a:rPr lang="nl-NL" dirty="0"/>
              <a:t>kijkt naar Gezondheidsverklaring, info neuroloog, eventueel keuringsarts en resultaat rijtest.</a:t>
            </a:r>
          </a:p>
          <a:p>
            <a:pPr marL="0" indent="0">
              <a:buNone/>
            </a:pPr>
            <a:endParaRPr lang="nl-NL" dirty="0"/>
          </a:p>
          <a:p>
            <a:r>
              <a:rPr lang="nl-NL" dirty="0"/>
              <a:t>Er zijn drie uitkomsten, je bent:</a:t>
            </a:r>
          </a:p>
          <a:p>
            <a:pPr marL="0" indent="0">
              <a:buNone/>
            </a:pPr>
            <a:r>
              <a:rPr lang="nl-NL" dirty="0"/>
              <a:t>       -rijgeschikt </a:t>
            </a:r>
            <a:r>
              <a:rPr lang="nl-NL" u="sng" dirty="0"/>
              <a:t>voor bepaalde tijd</a:t>
            </a:r>
            <a:r>
              <a:rPr lang="nl-NL" dirty="0"/>
              <a:t>: 1, 3 of 5 jaar;</a:t>
            </a:r>
          </a:p>
          <a:p>
            <a:pPr marL="0" indent="0">
              <a:buNone/>
            </a:pPr>
            <a:r>
              <a:rPr lang="nl-NL" dirty="0"/>
              <a:t>       -rijgeschikt </a:t>
            </a:r>
            <a:r>
              <a:rPr lang="nl-NL" u="sng" dirty="0"/>
              <a:t>onder voorwaarden</a:t>
            </a:r>
            <a:r>
              <a:rPr lang="nl-NL" dirty="0"/>
              <a:t>: pas auto aan, draag bril.</a:t>
            </a:r>
          </a:p>
          <a:p>
            <a:pPr marL="0" indent="0">
              <a:buNone/>
            </a:pPr>
            <a:r>
              <a:rPr lang="nl-NL" dirty="0"/>
              <a:t>       -</a:t>
            </a:r>
            <a:r>
              <a:rPr lang="nl-NL" u="sng" dirty="0"/>
              <a:t>niet</a:t>
            </a:r>
            <a:r>
              <a:rPr lang="nl-NL" dirty="0"/>
              <a:t> rijgeschikt, je rijbewijs wordt ongeldig.</a:t>
            </a:r>
          </a:p>
        </p:txBody>
      </p:sp>
    </p:spTree>
    <p:extLst>
      <p:ext uri="{BB962C8B-B14F-4D97-AF65-F5344CB8AC3E}">
        <p14:creationId xmlns:p14="http://schemas.microsoft.com/office/powerpoint/2010/main" val="15284243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theme/theme1.xml><?xml version="1.0" encoding="utf-8"?>
<a:theme xmlns:a="http://schemas.openxmlformats.org/drawingml/2006/main" name="Kantoorthema">
  <a:themeElements>
    <a:clrScheme name="Aangepast 6">
      <a:dk1>
        <a:srgbClr val="000000"/>
      </a:dk1>
      <a:lt1>
        <a:srgbClr val="FFFFFF"/>
      </a:lt1>
      <a:dk2>
        <a:srgbClr val="A64657"/>
      </a:dk2>
      <a:lt2>
        <a:srgbClr val="E7E6E6"/>
      </a:lt2>
      <a:accent1>
        <a:srgbClr val="A64758"/>
      </a:accent1>
      <a:accent2>
        <a:srgbClr val="8EC045"/>
      </a:accent2>
      <a:accent3>
        <a:srgbClr val="2FA8E1"/>
      </a:accent3>
      <a:accent4>
        <a:srgbClr val="D2A3AB"/>
      </a:accent4>
      <a:accent5>
        <a:srgbClr val="97D3F0"/>
      </a:accent5>
      <a:accent6>
        <a:srgbClr val="C5DEA1"/>
      </a:accent6>
      <a:hlink>
        <a:srgbClr val="2FA8E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e11" id="{C5D8649E-37F9-B64C-A43C-915EFAA8FBAF}" vid="{AA4E4821-41C3-114E-B692-8C769650B06A}"/>
    </a:ext>
  </a:extLst>
</a:theme>
</file>

<file path=ppt/theme/theme2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PPT Parkinson_Cafe (3)</Template>
  <TotalTime>0</TotalTime>
  <Words>1083</Words>
  <Application>Microsoft Office PowerPoint</Application>
  <PresentationFormat>Widescreen</PresentationFormat>
  <Paragraphs>165</Paragraphs>
  <Slides>23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8" baseType="lpstr">
      <vt:lpstr>Aptos</vt:lpstr>
      <vt:lpstr>Arial</vt:lpstr>
      <vt:lpstr>Calibri</vt:lpstr>
      <vt:lpstr>Calibri Light</vt:lpstr>
      <vt:lpstr>Kantoorthema</vt:lpstr>
      <vt:lpstr>Autorijden met parkinson</vt:lpstr>
      <vt:lpstr>Frank Schopman:</vt:lpstr>
      <vt:lpstr>Wanneer rijbewijsverlenging aanvragen?</vt:lpstr>
      <vt:lpstr>Wanneer verloopt je rijbewijs?</vt:lpstr>
      <vt:lpstr>Autorijden met parkinson</vt:lpstr>
      <vt:lpstr>Daarom extra regels</vt:lpstr>
      <vt:lpstr>Kosten:</vt:lpstr>
      <vt:lpstr>Rijtest (gratis)</vt:lpstr>
      <vt:lpstr>Wat kan CBR beslissen?</vt:lpstr>
      <vt:lpstr>Rijtest is maatwerk</vt:lpstr>
      <vt:lpstr>Rijtest met nadruk op ´denken´ (1)</vt:lpstr>
      <vt:lpstr>Neurologische aandoening: ´denken´ (2)</vt:lpstr>
      <vt:lpstr>Rijtest met nadruk op ´doen´</vt:lpstr>
      <vt:lpstr>Als lichaam en nek niet goed draaien:</vt:lpstr>
      <vt:lpstr>Rijgeschikt onder voorwaarden</vt:lpstr>
      <vt:lpstr>Voor aanvragen rijbewijs is nodig: </vt:lpstr>
      <vt:lpstr>Keuring aangepaste auto</vt:lpstr>
      <vt:lpstr>Maximale pedaalkracht</vt:lpstr>
      <vt:lpstr>Rijtest met eigen auto of lesauto?</vt:lpstr>
      <vt:lpstr>Voorwaarden rijtest</vt:lpstr>
      <vt:lpstr>Rijden met medicijnen</vt:lpstr>
      <vt:lpstr>Website rijveiligmetmedicijnen.nl</vt:lpstr>
      <vt:lpstr>Bedankt voor uw aandacht!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Autorijden met parkinson</dc:title>
  <dc:creator>Frank Schopman</dc:creator>
  <cp:lastModifiedBy>Monique Thoonsen</cp:lastModifiedBy>
  <cp:revision>13</cp:revision>
  <cp:lastPrinted>2024-11-29T14:57:57Z</cp:lastPrinted>
  <dcterms:created xsi:type="dcterms:W3CDTF">2023-03-07T13:22:11Z</dcterms:created>
  <dcterms:modified xsi:type="dcterms:W3CDTF">2026-03-24T10:05:10Z</dcterms:modified>
</cp:coreProperties>
</file>