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40" r:id="rId2"/>
  </p:sldMasterIdLst>
  <p:notesMasterIdLst>
    <p:notesMasterId r:id="rId33"/>
  </p:notesMasterIdLst>
  <p:handoutMasterIdLst>
    <p:handoutMasterId r:id="rId34"/>
  </p:handoutMasterIdLst>
  <p:sldIdLst>
    <p:sldId id="322" r:id="rId3"/>
    <p:sldId id="375" r:id="rId4"/>
    <p:sldId id="374" r:id="rId5"/>
    <p:sldId id="323" r:id="rId6"/>
    <p:sldId id="339" r:id="rId7"/>
    <p:sldId id="344" r:id="rId8"/>
    <p:sldId id="349" r:id="rId9"/>
    <p:sldId id="348" r:id="rId10"/>
    <p:sldId id="346" r:id="rId11"/>
    <p:sldId id="371" r:id="rId12"/>
    <p:sldId id="359" r:id="rId13"/>
    <p:sldId id="350" r:id="rId14"/>
    <p:sldId id="372" r:id="rId15"/>
    <p:sldId id="328" r:id="rId16"/>
    <p:sldId id="314" r:id="rId17"/>
    <p:sldId id="361" r:id="rId18"/>
    <p:sldId id="370" r:id="rId19"/>
    <p:sldId id="369" r:id="rId20"/>
    <p:sldId id="293" r:id="rId21"/>
    <p:sldId id="353" r:id="rId22"/>
    <p:sldId id="298" r:id="rId23"/>
    <p:sldId id="268" r:id="rId24"/>
    <p:sldId id="355" r:id="rId25"/>
    <p:sldId id="376" r:id="rId26"/>
    <p:sldId id="356" r:id="rId27"/>
    <p:sldId id="329" r:id="rId28"/>
    <p:sldId id="367" r:id="rId29"/>
    <p:sldId id="362" r:id="rId30"/>
    <p:sldId id="365" r:id="rId31"/>
    <p:sldId id="309" r:id="rId32"/>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ie Kolthof" initials="EK" lastIdx="1" clrIdx="0">
    <p:extLst>
      <p:ext uri="{19B8F6BF-5375-455C-9EA6-DF929625EA0E}">
        <p15:presenceInfo xmlns:p15="http://schemas.microsoft.com/office/powerpoint/2012/main" userId="S-1-5-21-3942159474-984186493-1990781785-34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127" autoAdjust="0"/>
    <p:restoredTop sz="78363" autoAdjust="0"/>
  </p:normalViewPr>
  <p:slideViewPr>
    <p:cSldViewPr>
      <p:cViewPr varScale="1">
        <p:scale>
          <a:sx n="78" d="100"/>
          <a:sy n="78" d="100"/>
        </p:scale>
        <p:origin x="2172"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E48D3CD-13FE-441B-B936-CCE3E0B65A21}" type="slidenum">
              <a:rPr lang="nl-NL"/>
              <a:pPr>
                <a:defRPr/>
              </a:pPr>
              <a:t>‹nr.›</a:t>
            </a:fld>
            <a:endParaRPr lang="nl-NL"/>
          </a:p>
        </p:txBody>
      </p:sp>
    </p:spTree>
    <p:extLst>
      <p:ext uri="{BB962C8B-B14F-4D97-AF65-F5344CB8AC3E}">
        <p14:creationId xmlns:p14="http://schemas.microsoft.com/office/powerpoint/2010/main" val="1571473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atin typeface="Arial" charset="0"/>
              </a:defRPr>
            </a:lvl1pPr>
          </a:lstStyle>
          <a:p>
            <a:pPr>
              <a:defRPr/>
            </a:pPr>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atin typeface="Arial" charset="0"/>
              </a:defRPr>
            </a:lvl1pPr>
          </a:lstStyle>
          <a:p>
            <a:pPr>
              <a:defRPr/>
            </a:pPr>
            <a:fld id="{57BBC648-7448-462A-ADBE-B66CB8D48F7E}" type="datetimeFigureOut">
              <a:rPr lang="nl-NL"/>
              <a:pPr>
                <a:defRPr/>
              </a:pPr>
              <a:t>25-3-2026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smtClean="0">
                <a:latin typeface="Arial" charset="0"/>
              </a:defRPr>
            </a:lvl1pPr>
          </a:lstStyle>
          <a:p>
            <a:pPr>
              <a:defRPr/>
            </a:pPr>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smtClean="0">
                <a:latin typeface="Arial" charset="0"/>
              </a:defRPr>
            </a:lvl1pPr>
          </a:lstStyle>
          <a:p>
            <a:pPr>
              <a:defRPr/>
            </a:pPr>
            <a:fld id="{75E59047-617A-4703-8C3B-A4C66087B4D1}" type="slidenum">
              <a:rPr lang="nl-NL"/>
              <a:pPr>
                <a:defRPr/>
              </a:pPr>
              <a:t>‹nr.›</a:t>
            </a:fld>
            <a:endParaRPr lang="nl-NL"/>
          </a:p>
        </p:txBody>
      </p:sp>
    </p:spTree>
    <p:extLst>
      <p:ext uri="{BB962C8B-B14F-4D97-AF65-F5344CB8AC3E}">
        <p14:creationId xmlns:p14="http://schemas.microsoft.com/office/powerpoint/2010/main" val="42113094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1</a:t>
            </a:fld>
            <a:endParaRPr lang="nl-NL"/>
          </a:p>
        </p:txBody>
      </p:sp>
    </p:spTree>
    <p:extLst>
      <p:ext uri="{BB962C8B-B14F-4D97-AF65-F5344CB8AC3E}">
        <p14:creationId xmlns:p14="http://schemas.microsoft.com/office/powerpoint/2010/main" val="188347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12</a:t>
            </a:fld>
            <a:endParaRPr lang="nl-NL"/>
          </a:p>
        </p:txBody>
      </p:sp>
    </p:spTree>
    <p:extLst>
      <p:ext uri="{BB962C8B-B14F-4D97-AF65-F5344CB8AC3E}">
        <p14:creationId xmlns:p14="http://schemas.microsoft.com/office/powerpoint/2010/main" val="84034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solidFill>
                  <a:schemeClr val="accent4">
                    <a:lumMod val="10000"/>
                  </a:schemeClr>
                </a:solidFill>
                <a:latin typeface="Calibri" panose="020F0502020204030204" pitchFamily="34" charset="0"/>
                <a:cs typeface="Calibri" panose="020F0502020204030204" pitchFamily="34" charset="0"/>
              </a:rPr>
              <a:t>Het keukentafelgesprek is een persoonlijke gesprek tussen een inwoner en de gemeente om samen te bekijken welke ondersteuning nodig is. Tijdens dit gesprek wordt duidelijk wat iemand zelf kan, welke hulp vanuit het eigen netwerk mogelijk is en of algemene voorzieningen voldoende zijn of dat er maatwerkondersteuning nodig is. Het gesprek maakt deel uit van het </a:t>
            </a:r>
            <a:r>
              <a:rPr lang="nl-NL" sz="1200" dirty="0" err="1">
                <a:solidFill>
                  <a:schemeClr val="accent4">
                    <a:lumMod val="10000"/>
                  </a:schemeClr>
                </a:solidFill>
                <a:latin typeface="Calibri" panose="020F0502020204030204" pitchFamily="34" charset="0"/>
                <a:cs typeface="Calibri" panose="020F0502020204030204" pitchFamily="34" charset="0"/>
              </a:rPr>
              <a:t>Wmo</a:t>
            </a:r>
            <a:r>
              <a:rPr lang="nl-NL" sz="1200" dirty="0">
                <a:solidFill>
                  <a:schemeClr val="accent4">
                    <a:lumMod val="10000"/>
                  </a:schemeClr>
                </a:solidFill>
                <a:latin typeface="Calibri" panose="020F0502020204030204" pitchFamily="34" charset="0"/>
                <a:cs typeface="Calibri" panose="020F0502020204030204" pitchFamily="34" charset="0"/>
              </a:rPr>
              <a:t>‑onderzoek dat de gemeente verplicht moet uitvoeren bij een hulpvraag. </a:t>
            </a:r>
          </a:p>
          <a:p>
            <a:endParaRPr lang="nl-NL" dirty="0"/>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14</a:t>
            </a:fld>
            <a:endParaRPr lang="nl-NL"/>
          </a:p>
        </p:txBody>
      </p:sp>
    </p:spTree>
    <p:extLst>
      <p:ext uri="{BB962C8B-B14F-4D97-AF65-F5344CB8AC3E}">
        <p14:creationId xmlns:p14="http://schemas.microsoft.com/office/powerpoint/2010/main" val="163926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15</a:t>
            </a:fld>
            <a:endParaRPr lang="nl-NL"/>
          </a:p>
        </p:txBody>
      </p:sp>
    </p:spTree>
    <p:extLst>
      <p:ext uri="{BB962C8B-B14F-4D97-AF65-F5344CB8AC3E}">
        <p14:creationId xmlns:p14="http://schemas.microsoft.com/office/powerpoint/2010/main" val="185430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16</a:t>
            </a:fld>
            <a:endParaRPr lang="nl-NL"/>
          </a:p>
        </p:txBody>
      </p:sp>
    </p:spTree>
    <p:extLst>
      <p:ext uri="{BB962C8B-B14F-4D97-AF65-F5344CB8AC3E}">
        <p14:creationId xmlns:p14="http://schemas.microsoft.com/office/powerpoint/2010/main" val="275045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Zijn er in </a:t>
            </a:r>
            <a:r>
              <a:rPr lang="nl-NL" dirty="0" err="1"/>
              <a:t>Blauwhus</a:t>
            </a:r>
            <a:r>
              <a:rPr lang="nl-NL" dirty="0"/>
              <a:t> ook vrijwilligers initiatieven. </a:t>
            </a:r>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17</a:t>
            </a:fld>
            <a:endParaRPr lang="nl-NL"/>
          </a:p>
        </p:txBody>
      </p:sp>
    </p:spTree>
    <p:extLst>
      <p:ext uri="{BB962C8B-B14F-4D97-AF65-F5344CB8AC3E}">
        <p14:creationId xmlns:p14="http://schemas.microsoft.com/office/powerpoint/2010/main" val="178947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19</a:t>
            </a:fld>
            <a:endParaRPr lang="nl-NL"/>
          </a:p>
        </p:txBody>
      </p:sp>
    </p:spTree>
    <p:extLst>
      <p:ext uri="{BB962C8B-B14F-4D97-AF65-F5344CB8AC3E}">
        <p14:creationId xmlns:p14="http://schemas.microsoft.com/office/powerpoint/2010/main" val="253161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Kleine woningaanpassingen via de website zelf aanschaffen. Zelf direct langdurig geen andere oplossing/woning ..</a:t>
            </a:r>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20</a:t>
            </a:fld>
            <a:endParaRPr lang="nl-NL"/>
          </a:p>
        </p:txBody>
      </p:sp>
    </p:spTree>
    <p:extLst>
      <p:ext uri="{BB962C8B-B14F-4D97-AF65-F5344CB8AC3E}">
        <p14:creationId xmlns:p14="http://schemas.microsoft.com/office/powerpoint/2010/main" val="128634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21</a:t>
            </a:fld>
            <a:endParaRPr lang="nl-NL"/>
          </a:p>
        </p:txBody>
      </p:sp>
    </p:spTree>
    <p:extLst>
      <p:ext uri="{BB962C8B-B14F-4D97-AF65-F5344CB8AC3E}">
        <p14:creationId xmlns:p14="http://schemas.microsoft.com/office/powerpoint/2010/main" val="418144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Aanvragen via de website</a:t>
            </a:r>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22</a:t>
            </a:fld>
            <a:endParaRPr lang="nl-NL"/>
          </a:p>
        </p:txBody>
      </p:sp>
    </p:spTree>
    <p:extLst>
      <p:ext uri="{BB962C8B-B14F-4D97-AF65-F5344CB8AC3E}">
        <p14:creationId xmlns:p14="http://schemas.microsoft.com/office/powerpoint/2010/main" val="175515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26</a:t>
            </a:fld>
            <a:endParaRPr lang="nl-NL"/>
          </a:p>
        </p:txBody>
      </p:sp>
    </p:spTree>
    <p:extLst>
      <p:ext uri="{BB962C8B-B14F-4D97-AF65-F5344CB8AC3E}">
        <p14:creationId xmlns:p14="http://schemas.microsoft.com/office/powerpoint/2010/main" val="415355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2</a:t>
            </a:fld>
            <a:endParaRPr lang="nl-NL"/>
          </a:p>
        </p:txBody>
      </p:sp>
    </p:spTree>
    <p:extLst>
      <p:ext uri="{BB962C8B-B14F-4D97-AF65-F5344CB8AC3E}">
        <p14:creationId xmlns:p14="http://schemas.microsoft.com/office/powerpoint/2010/main" val="3978985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29</a:t>
            </a:fld>
            <a:endParaRPr lang="nl-NL"/>
          </a:p>
        </p:txBody>
      </p:sp>
    </p:spTree>
    <p:extLst>
      <p:ext uri="{BB962C8B-B14F-4D97-AF65-F5344CB8AC3E}">
        <p14:creationId xmlns:p14="http://schemas.microsoft.com/office/powerpoint/2010/main" val="267646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30</a:t>
            </a:fld>
            <a:endParaRPr lang="nl-NL"/>
          </a:p>
        </p:txBody>
      </p:sp>
    </p:spTree>
    <p:extLst>
      <p:ext uri="{BB962C8B-B14F-4D97-AF65-F5344CB8AC3E}">
        <p14:creationId xmlns:p14="http://schemas.microsoft.com/office/powerpoint/2010/main" val="210989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32E8-671E-B621-EE6E-49CE2E5906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5345141-3A02-3549-84B3-C5AF606B7C5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61704EC-BF95-D1E1-60AE-F1DF55E3CF0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018C8C7-DAB0-9BC9-FF90-8206E500950E}"/>
              </a:ext>
            </a:extLst>
          </p:cNvPr>
          <p:cNvSpPr>
            <a:spLocks noGrp="1"/>
          </p:cNvSpPr>
          <p:nvPr>
            <p:ph type="sldNum" sz="quarter" idx="10"/>
          </p:nvPr>
        </p:nvSpPr>
        <p:spPr/>
        <p:txBody>
          <a:bodyPr/>
          <a:lstStyle/>
          <a:p>
            <a:pPr>
              <a:defRPr/>
            </a:pPr>
            <a:fld id="{75E59047-617A-4703-8C3B-A4C66087B4D1}" type="slidenum">
              <a:rPr lang="nl-NL" smtClean="0"/>
              <a:pPr>
                <a:defRPr/>
              </a:pPr>
              <a:t>3</a:t>
            </a:fld>
            <a:endParaRPr lang="nl-NL"/>
          </a:p>
        </p:txBody>
      </p:sp>
    </p:spTree>
    <p:extLst>
      <p:ext uri="{BB962C8B-B14F-4D97-AF65-F5344CB8AC3E}">
        <p14:creationId xmlns:p14="http://schemas.microsoft.com/office/powerpoint/2010/main" val="367863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dirty="0"/>
              <a:t>WMO 2015 is ontstaan na afschaffen AWBZ. WMO 2007 voor Wonen rollen en vervoer. Begeleiding en dagbesteding CIZ AWBZ/Zorgkantoor.</a:t>
            </a:r>
            <a:br>
              <a:rPr lang="nl-NL" dirty="0"/>
            </a:br>
            <a:br>
              <a:rPr lang="nl-NL" dirty="0"/>
            </a:br>
            <a:endParaRPr lang="nl-NL" dirty="0"/>
          </a:p>
        </p:txBody>
      </p:sp>
      <p:sp>
        <p:nvSpPr>
          <p:cNvPr id="4" name="Tijdelijke aanduiding voor dianummer 3"/>
          <p:cNvSpPr>
            <a:spLocks noGrp="1"/>
          </p:cNvSpPr>
          <p:nvPr>
            <p:ph type="sldNum" sz="quarter" idx="10"/>
          </p:nvPr>
        </p:nvSpPr>
        <p:spPr/>
        <p:txBody>
          <a:bodyPr/>
          <a:lstStyle/>
          <a:p>
            <a:pPr>
              <a:defRPr/>
            </a:pPr>
            <a:fld id="{75E59047-617A-4703-8C3B-A4C66087B4D1}" type="slidenum">
              <a:rPr lang="nl-NL" smtClean="0"/>
              <a:pPr>
                <a:defRPr/>
              </a:pPr>
              <a:t>4</a:t>
            </a:fld>
            <a:endParaRPr lang="nl-NL"/>
          </a:p>
        </p:txBody>
      </p:sp>
    </p:spTree>
    <p:extLst>
      <p:ext uri="{BB962C8B-B14F-4D97-AF65-F5344CB8AC3E}">
        <p14:creationId xmlns:p14="http://schemas.microsoft.com/office/powerpoint/2010/main" val="134750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 is ingedeeld in 4 gebieden</a:t>
            </a:r>
          </a:p>
          <a:p>
            <a:r>
              <a:rPr lang="nl-NL" dirty="0"/>
              <a:t>Sneek Noord</a:t>
            </a:r>
          </a:p>
          <a:p>
            <a:r>
              <a:rPr lang="nl-NL" dirty="0"/>
              <a:t>Sneek Zuid</a:t>
            </a:r>
          </a:p>
          <a:p>
            <a:r>
              <a:rPr lang="nl-NL" dirty="0"/>
              <a:t>Bolsward </a:t>
            </a:r>
          </a:p>
          <a:p>
            <a:r>
              <a:rPr lang="nl-NL" dirty="0"/>
              <a:t>Buitengebied</a:t>
            </a:r>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5</a:t>
            </a:fld>
            <a:endParaRPr lang="nl-NL"/>
          </a:p>
        </p:txBody>
      </p:sp>
    </p:spTree>
    <p:extLst>
      <p:ext uri="{BB962C8B-B14F-4D97-AF65-F5344CB8AC3E}">
        <p14:creationId xmlns:p14="http://schemas.microsoft.com/office/powerpoint/2010/main" val="426936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6</a:t>
            </a:fld>
            <a:endParaRPr lang="nl-NL"/>
          </a:p>
        </p:txBody>
      </p:sp>
    </p:spTree>
    <p:extLst>
      <p:ext uri="{BB962C8B-B14F-4D97-AF65-F5344CB8AC3E}">
        <p14:creationId xmlns:p14="http://schemas.microsoft.com/office/powerpoint/2010/main" val="215675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7</a:t>
            </a:fld>
            <a:endParaRPr lang="nl-NL"/>
          </a:p>
        </p:txBody>
      </p:sp>
    </p:spTree>
    <p:extLst>
      <p:ext uri="{BB962C8B-B14F-4D97-AF65-F5344CB8AC3E}">
        <p14:creationId xmlns:p14="http://schemas.microsoft.com/office/powerpoint/2010/main" val="378064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Doel van de WMO is dat iedereen onbeperkt kan meedoen in de maatschappij waarbij jezelf wel verantwoordelijk bent voor de invulling van je eigen leven. Een ieder wordt gevraagd om naar vermogen een ander te helpen die dit nodig heeft. Samenredzaamheid.</a:t>
            </a:r>
          </a:p>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8</a:t>
            </a:fld>
            <a:endParaRPr lang="nl-NL"/>
          </a:p>
        </p:txBody>
      </p:sp>
    </p:spTree>
    <p:extLst>
      <p:ext uri="{BB962C8B-B14F-4D97-AF65-F5344CB8AC3E}">
        <p14:creationId xmlns:p14="http://schemas.microsoft.com/office/powerpoint/2010/main" val="17030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75E59047-617A-4703-8C3B-A4C66087B4D1}" type="slidenum">
              <a:rPr lang="nl-NL" smtClean="0"/>
              <a:pPr>
                <a:defRPr/>
              </a:pPr>
              <a:t>9</a:t>
            </a:fld>
            <a:endParaRPr lang="nl-NL"/>
          </a:p>
        </p:txBody>
      </p:sp>
    </p:spTree>
    <p:extLst>
      <p:ext uri="{BB962C8B-B14F-4D97-AF65-F5344CB8AC3E}">
        <p14:creationId xmlns:p14="http://schemas.microsoft.com/office/powerpoint/2010/main" val="350468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6054 w 5740"/>
                <a:gd name="T1" fmla="*/ 0 h 4316"/>
                <a:gd name="T2" fmla="*/ 0 w 5740"/>
                <a:gd name="T3" fmla="*/ 0 h 4316"/>
                <a:gd name="T4" fmla="*/ 0 w 5740"/>
                <a:gd name="T5" fmla="*/ 0 h 4316"/>
                <a:gd name="T6" fmla="*/ 6054 w 5740"/>
                <a:gd name="T7" fmla="*/ 0 h 4316"/>
                <a:gd name="T8" fmla="*/ 6054 w 5740"/>
                <a:gd name="T9" fmla="*/ 0 h 4316"/>
                <a:gd name="T10" fmla="*/ 6054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6 w 382"/>
                  <a:gd name="T19" fmla="*/ 96 h 96"/>
                  <a:gd name="T20" fmla="*/ 280 w 382"/>
                  <a:gd name="T21" fmla="*/ 90 h 96"/>
                  <a:gd name="T22" fmla="*/ 328 w 382"/>
                  <a:gd name="T23" fmla="*/ 84 h 96"/>
                  <a:gd name="T24" fmla="*/ 369 w 382"/>
                  <a:gd name="T25" fmla="*/ 66 h 96"/>
                  <a:gd name="T26" fmla="*/ 399 w 382"/>
                  <a:gd name="T27" fmla="*/ 42 h 96"/>
                  <a:gd name="T28" fmla="*/ 393 w 382"/>
                  <a:gd name="T29" fmla="*/ 42 h 96"/>
                  <a:gd name="T30" fmla="*/ 363 w 382"/>
                  <a:gd name="T31" fmla="*/ 66 h 96"/>
                  <a:gd name="T32" fmla="*/ 322 w 382"/>
                  <a:gd name="T33" fmla="*/ 78 h 96"/>
                  <a:gd name="T34" fmla="*/ 280 w 382"/>
                  <a:gd name="T35" fmla="*/ 90 h 96"/>
                  <a:gd name="T36" fmla="*/ 226 w 382"/>
                  <a:gd name="T37" fmla="*/ 96 h 96"/>
                  <a:gd name="T38" fmla="*/ 2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6 w 185"/>
                  <a:gd name="T5" fmla="*/ 36 h 210"/>
                  <a:gd name="T6" fmla="*/ 172 w 185"/>
                  <a:gd name="T7" fmla="*/ 72 h 210"/>
                  <a:gd name="T8" fmla="*/ 178 w 185"/>
                  <a:gd name="T9" fmla="*/ 90 h 210"/>
                  <a:gd name="T10" fmla="*/ 184 w 185"/>
                  <a:gd name="T11" fmla="*/ 114 h 210"/>
                  <a:gd name="T12" fmla="*/ 178 w 185"/>
                  <a:gd name="T13" fmla="*/ 138 h 210"/>
                  <a:gd name="T14" fmla="*/ 166 w 185"/>
                  <a:gd name="T15" fmla="*/ 162 h 210"/>
                  <a:gd name="T16" fmla="*/ 136 w 185"/>
                  <a:gd name="T17" fmla="*/ 180 h 210"/>
                  <a:gd name="T18" fmla="*/ 90 w 185"/>
                  <a:gd name="T19" fmla="*/ 198 h 210"/>
                  <a:gd name="T20" fmla="*/ 113 w 185"/>
                  <a:gd name="T21" fmla="*/ 210 h 210"/>
                  <a:gd name="T22" fmla="*/ 148 w 185"/>
                  <a:gd name="T23" fmla="*/ 192 h 210"/>
                  <a:gd name="T24" fmla="*/ 178 w 185"/>
                  <a:gd name="T25" fmla="*/ 168 h 210"/>
                  <a:gd name="T26" fmla="*/ 196 w 185"/>
                  <a:gd name="T27" fmla="*/ 144 h 210"/>
                  <a:gd name="T28" fmla="*/ 202 w 185"/>
                  <a:gd name="T29" fmla="*/ 114 h 210"/>
                  <a:gd name="T30" fmla="*/ 196 w 185"/>
                  <a:gd name="T31" fmla="*/ 90 h 210"/>
                  <a:gd name="T32" fmla="*/ 190 w 185"/>
                  <a:gd name="T33" fmla="*/ 66 h 210"/>
                  <a:gd name="T34" fmla="*/ 172 w 185"/>
                  <a:gd name="T35" fmla="*/ 48 h 210"/>
                  <a:gd name="T36" fmla="*/ 1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grpSp>
        </p:grpSp>
      </p:grpSp>
      <p:sp>
        <p:nvSpPr>
          <p:cNvPr id="44098"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nl-NL" noProof="0"/>
              <a:t>Klik om het opmaakprofiel te bewerken</a:t>
            </a:r>
          </a:p>
        </p:txBody>
      </p:sp>
      <p:sp>
        <p:nvSpPr>
          <p:cNvPr id="4409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nl-NL"/>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nl-NL"/>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C8B9D161-2AB3-4AD7-82B8-798D49984FA0}" type="slidenum">
              <a:rPr lang="nl-NL"/>
              <a:pPr>
                <a:defRPr/>
              </a:pPr>
              <a:t>‹nr.›</a:t>
            </a:fld>
            <a:endParaRPr lang="nl-NL"/>
          </a:p>
        </p:txBody>
      </p:sp>
    </p:spTree>
    <p:extLst>
      <p:ext uri="{BB962C8B-B14F-4D97-AF65-F5344CB8AC3E}">
        <p14:creationId xmlns:p14="http://schemas.microsoft.com/office/powerpoint/2010/main" val="2409163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9"/>
          <p:cNvSpPr>
            <a:spLocks noGrp="1" noChangeArrowheads="1"/>
          </p:cNvSpPr>
          <p:nvPr>
            <p:ph type="dt" sz="half" idx="10"/>
          </p:nvPr>
        </p:nvSpPr>
        <p:spPr>
          <a:ln/>
        </p:spPr>
        <p:txBody>
          <a:bodyPr/>
          <a:lstStyle>
            <a:lvl1pPr>
              <a:defRPr/>
            </a:lvl1pPr>
          </a:lstStyle>
          <a:p>
            <a:pPr>
              <a:defRPr/>
            </a:pPr>
            <a:endParaRPr lang="nl-NL"/>
          </a:p>
        </p:txBody>
      </p:sp>
      <p:sp>
        <p:nvSpPr>
          <p:cNvPr id="5" name="Rectangle 70"/>
          <p:cNvSpPr>
            <a:spLocks noGrp="1" noChangeArrowheads="1"/>
          </p:cNvSpPr>
          <p:nvPr>
            <p:ph type="ftr" sz="quarter" idx="11"/>
          </p:nvPr>
        </p:nvSpPr>
        <p:spPr>
          <a:ln/>
        </p:spPr>
        <p:txBody>
          <a:bodyPr/>
          <a:lstStyle>
            <a:lvl1pPr>
              <a:defRPr/>
            </a:lvl1pPr>
          </a:lstStyle>
          <a:p>
            <a:pPr>
              <a:defRPr/>
            </a:pPr>
            <a:endParaRPr lang="nl-NL"/>
          </a:p>
        </p:txBody>
      </p:sp>
      <p:sp>
        <p:nvSpPr>
          <p:cNvPr id="6" name="Rectangle 71"/>
          <p:cNvSpPr>
            <a:spLocks noGrp="1" noChangeArrowheads="1"/>
          </p:cNvSpPr>
          <p:nvPr>
            <p:ph type="sldNum" sz="quarter" idx="12"/>
          </p:nvPr>
        </p:nvSpPr>
        <p:spPr>
          <a:ln/>
        </p:spPr>
        <p:txBody>
          <a:bodyPr/>
          <a:lstStyle>
            <a:lvl1pPr>
              <a:defRPr/>
            </a:lvl1pPr>
          </a:lstStyle>
          <a:p>
            <a:pPr>
              <a:defRPr/>
            </a:pPr>
            <a:fld id="{2C4C83EF-C6CB-453F-8EBE-25A4CBF3CB05}" type="slidenum">
              <a:rPr lang="nl-NL"/>
              <a:pPr>
                <a:defRPr/>
              </a:pPr>
              <a:t>‹nr.›</a:t>
            </a:fld>
            <a:endParaRPr lang="nl-NL"/>
          </a:p>
        </p:txBody>
      </p:sp>
    </p:spTree>
    <p:extLst>
      <p:ext uri="{BB962C8B-B14F-4D97-AF65-F5344CB8AC3E}">
        <p14:creationId xmlns:p14="http://schemas.microsoft.com/office/powerpoint/2010/main" val="401689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7813"/>
            <a:ext cx="2057400" cy="58483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7813"/>
            <a:ext cx="6019800" cy="58483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9"/>
          <p:cNvSpPr>
            <a:spLocks noGrp="1" noChangeArrowheads="1"/>
          </p:cNvSpPr>
          <p:nvPr>
            <p:ph type="dt" sz="half" idx="10"/>
          </p:nvPr>
        </p:nvSpPr>
        <p:spPr>
          <a:ln/>
        </p:spPr>
        <p:txBody>
          <a:bodyPr/>
          <a:lstStyle>
            <a:lvl1pPr>
              <a:defRPr/>
            </a:lvl1pPr>
          </a:lstStyle>
          <a:p>
            <a:pPr>
              <a:defRPr/>
            </a:pPr>
            <a:endParaRPr lang="nl-NL"/>
          </a:p>
        </p:txBody>
      </p:sp>
      <p:sp>
        <p:nvSpPr>
          <p:cNvPr id="5" name="Rectangle 70"/>
          <p:cNvSpPr>
            <a:spLocks noGrp="1" noChangeArrowheads="1"/>
          </p:cNvSpPr>
          <p:nvPr>
            <p:ph type="ftr" sz="quarter" idx="11"/>
          </p:nvPr>
        </p:nvSpPr>
        <p:spPr>
          <a:ln/>
        </p:spPr>
        <p:txBody>
          <a:bodyPr/>
          <a:lstStyle>
            <a:lvl1pPr>
              <a:defRPr/>
            </a:lvl1pPr>
          </a:lstStyle>
          <a:p>
            <a:pPr>
              <a:defRPr/>
            </a:pPr>
            <a:endParaRPr lang="nl-NL"/>
          </a:p>
        </p:txBody>
      </p:sp>
      <p:sp>
        <p:nvSpPr>
          <p:cNvPr id="6" name="Rectangle 71"/>
          <p:cNvSpPr>
            <a:spLocks noGrp="1" noChangeArrowheads="1"/>
          </p:cNvSpPr>
          <p:nvPr>
            <p:ph type="sldNum" sz="quarter" idx="12"/>
          </p:nvPr>
        </p:nvSpPr>
        <p:spPr>
          <a:ln/>
        </p:spPr>
        <p:txBody>
          <a:bodyPr/>
          <a:lstStyle>
            <a:lvl1pPr>
              <a:defRPr/>
            </a:lvl1pPr>
          </a:lstStyle>
          <a:p>
            <a:pPr>
              <a:defRPr/>
            </a:pPr>
            <a:fld id="{6FFEE806-A68D-448C-A947-C5452D5AE2E9}" type="slidenum">
              <a:rPr lang="nl-NL"/>
              <a:pPr>
                <a:defRPr/>
              </a:pPr>
              <a:t>‹nr.›</a:t>
            </a:fld>
            <a:endParaRPr lang="nl-NL"/>
          </a:p>
        </p:txBody>
      </p:sp>
    </p:spTree>
    <p:extLst>
      <p:ext uri="{BB962C8B-B14F-4D97-AF65-F5344CB8AC3E}">
        <p14:creationId xmlns:p14="http://schemas.microsoft.com/office/powerpoint/2010/main" val="1370510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el en object bov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a:t>Klik om de stijl te bewerken</a:t>
            </a:r>
          </a:p>
        </p:txBody>
      </p:sp>
      <p:sp>
        <p:nvSpPr>
          <p:cNvPr id="3" name="Tijdelijke aanduiding voor inhoud 2"/>
          <p:cNvSpPr>
            <a:spLocks noGrp="1"/>
          </p:cNvSpPr>
          <p:nvPr>
            <p:ph sz="half" idx="1"/>
          </p:nvPr>
        </p:nvSpPr>
        <p:spPr>
          <a:xfrm>
            <a:off x="457200" y="1600200"/>
            <a:ext cx="8229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3938588"/>
            <a:ext cx="8229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9"/>
          <p:cNvSpPr>
            <a:spLocks noGrp="1" noChangeArrowheads="1"/>
          </p:cNvSpPr>
          <p:nvPr>
            <p:ph type="dt" sz="half" idx="10"/>
          </p:nvPr>
        </p:nvSpPr>
        <p:spPr>
          <a:ln/>
        </p:spPr>
        <p:txBody>
          <a:bodyPr/>
          <a:lstStyle>
            <a:lvl1pPr>
              <a:defRPr/>
            </a:lvl1pPr>
          </a:lstStyle>
          <a:p>
            <a:pPr>
              <a:defRPr/>
            </a:pPr>
            <a:endParaRPr lang="nl-NL"/>
          </a:p>
        </p:txBody>
      </p:sp>
      <p:sp>
        <p:nvSpPr>
          <p:cNvPr id="6" name="Rectangle 70"/>
          <p:cNvSpPr>
            <a:spLocks noGrp="1" noChangeArrowheads="1"/>
          </p:cNvSpPr>
          <p:nvPr>
            <p:ph type="ftr" sz="quarter" idx="11"/>
          </p:nvPr>
        </p:nvSpPr>
        <p:spPr>
          <a:ln/>
        </p:spPr>
        <p:txBody>
          <a:bodyPr/>
          <a:lstStyle>
            <a:lvl1pPr>
              <a:defRPr/>
            </a:lvl1pPr>
          </a:lstStyle>
          <a:p>
            <a:pPr>
              <a:defRPr/>
            </a:pPr>
            <a:endParaRPr lang="nl-NL"/>
          </a:p>
        </p:txBody>
      </p:sp>
      <p:sp>
        <p:nvSpPr>
          <p:cNvPr id="7" name="Rectangle 71"/>
          <p:cNvSpPr>
            <a:spLocks noGrp="1" noChangeArrowheads="1"/>
          </p:cNvSpPr>
          <p:nvPr>
            <p:ph type="sldNum" sz="quarter" idx="12"/>
          </p:nvPr>
        </p:nvSpPr>
        <p:spPr>
          <a:ln/>
        </p:spPr>
        <p:txBody>
          <a:bodyPr/>
          <a:lstStyle>
            <a:lvl1pPr>
              <a:defRPr/>
            </a:lvl1pPr>
          </a:lstStyle>
          <a:p>
            <a:pPr>
              <a:defRPr/>
            </a:pPr>
            <a:fld id="{6B436D18-8CC6-463B-82F7-399EA9DDCAB6}" type="slidenum">
              <a:rPr lang="nl-NL"/>
              <a:pPr>
                <a:defRPr/>
              </a:pPr>
              <a:t>‹nr.›</a:t>
            </a:fld>
            <a:endParaRPr lang="nl-NL"/>
          </a:p>
        </p:txBody>
      </p:sp>
    </p:spTree>
    <p:extLst>
      <p:ext uri="{BB962C8B-B14F-4D97-AF65-F5344CB8AC3E}">
        <p14:creationId xmlns:p14="http://schemas.microsoft.com/office/powerpoint/2010/main" val="84784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el, tekst en mediaclip">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media 3"/>
          <p:cNvSpPr>
            <a:spLocks noGrp="1"/>
          </p:cNvSpPr>
          <p:nvPr>
            <p:ph type="media" sz="half" idx="2"/>
          </p:nvPr>
        </p:nvSpPr>
        <p:spPr>
          <a:xfrm>
            <a:off x="4648200" y="1600200"/>
            <a:ext cx="4038600" cy="4525963"/>
          </a:xfrm>
        </p:spPr>
        <p:txBody>
          <a:bodyPr/>
          <a:lstStyle/>
          <a:p>
            <a:pPr lvl="0"/>
            <a:endParaRPr lang="nl-NL" noProof="0"/>
          </a:p>
        </p:txBody>
      </p:sp>
      <p:sp>
        <p:nvSpPr>
          <p:cNvPr id="5" name="Rectangle 69"/>
          <p:cNvSpPr>
            <a:spLocks noGrp="1" noChangeArrowheads="1"/>
          </p:cNvSpPr>
          <p:nvPr>
            <p:ph type="dt" sz="half" idx="10"/>
          </p:nvPr>
        </p:nvSpPr>
        <p:spPr>
          <a:ln/>
        </p:spPr>
        <p:txBody>
          <a:bodyPr/>
          <a:lstStyle>
            <a:lvl1pPr>
              <a:defRPr/>
            </a:lvl1pPr>
          </a:lstStyle>
          <a:p>
            <a:pPr>
              <a:defRPr/>
            </a:pPr>
            <a:endParaRPr lang="nl-NL"/>
          </a:p>
        </p:txBody>
      </p:sp>
      <p:sp>
        <p:nvSpPr>
          <p:cNvPr id="6" name="Rectangle 70"/>
          <p:cNvSpPr>
            <a:spLocks noGrp="1" noChangeArrowheads="1"/>
          </p:cNvSpPr>
          <p:nvPr>
            <p:ph type="ftr" sz="quarter" idx="11"/>
          </p:nvPr>
        </p:nvSpPr>
        <p:spPr>
          <a:ln/>
        </p:spPr>
        <p:txBody>
          <a:bodyPr/>
          <a:lstStyle>
            <a:lvl1pPr>
              <a:defRPr/>
            </a:lvl1pPr>
          </a:lstStyle>
          <a:p>
            <a:pPr>
              <a:defRPr/>
            </a:pPr>
            <a:endParaRPr lang="nl-NL"/>
          </a:p>
        </p:txBody>
      </p:sp>
      <p:sp>
        <p:nvSpPr>
          <p:cNvPr id="7" name="Rectangle 71"/>
          <p:cNvSpPr>
            <a:spLocks noGrp="1" noChangeArrowheads="1"/>
          </p:cNvSpPr>
          <p:nvPr>
            <p:ph type="sldNum" sz="quarter" idx="12"/>
          </p:nvPr>
        </p:nvSpPr>
        <p:spPr>
          <a:ln/>
        </p:spPr>
        <p:txBody>
          <a:bodyPr/>
          <a:lstStyle>
            <a:lvl1pPr>
              <a:defRPr/>
            </a:lvl1pPr>
          </a:lstStyle>
          <a:p>
            <a:pPr>
              <a:defRPr/>
            </a:pPr>
            <a:fld id="{90C2643E-8BB7-4167-8B6B-48751DC99B5F}" type="slidenum">
              <a:rPr lang="nl-NL"/>
              <a:pPr>
                <a:defRPr/>
              </a:pPr>
              <a:t>‹nr.›</a:t>
            </a:fld>
            <a:endParaRPr lang="nl-NL"/>
          </a:p>
        </p:txBody>
      </p:sp>
    </p:spTree>
    <p:extLst>
      <p:ext uri="{BB962C8B-B14F-4D97-AF65-F5344CB8AC3E}">
        <p14:creationId xmlns:p14="http://schemas.microsoft.com/office/powerpoint/2010/main" val="101337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9"/>
          <p:cNvSpPr>
            <a:spLocks noGrp="1" noChangeArrowheads="1"/>
          </p:cNvSpPr>
          <p:nvPr>
            <p:ph type="dt" sz="half" idx="10"/>
          </p:nvPr>
        </p:nvSpPr>
        <p:spPr>
          <a:ln/>
        </p:spPr>
        <p:txBody>
          <a:bodyPr/>
          <a:lstStyle>
            <a:lvl1pPr>
              <a:defRPr/>
            </a:lvl1pPr>
          </a:lstStyle>
          <a:p>
            <a:pPr>
              <a:defRPr/>
            </a:pPr>
            <a:endParaRPr lang="nl-NL"/>
          </a:p>
        </p:txBody>
      </p:sp>
      <p:sp>
        <p:nvSpPr>
          <p:cNvPr id="6" name="Rectangle 70"/>
          <p:cNvSpPr>
            <a:spLocks noGrp="1" noChangeArrowheads="1"/>
          </p:cNvSpPr>
          <p:nvPr>
            <p:ph type="ftr" sz="quarter" idx="11"/>
          </p:nvPr>
        </p:nvSpPr>
        <p:spPr>
          <a:ln/>
        </p:spPr>
        <p:txBody>
          <a:bodyPr/>
          <a:lstStyle>
            <a:lvl1pPr>
              <a:defRPr/>
            </a:lvl1pPr>
          </a:lstStyle>
          <a:p>
            <a:pPr>
              <a:defRPr/>
            </a:pPr>
            <a:endParaRPr lang="nl-NL"/>
          </a:p>
        </p:txBody>
      </p:sp>
      <p:sp>
        <p:nvSpPr>
          <p:cNvPr id="7" name="Rectangle 71"/>
          <p:cNvSpPr>
            <a:spLocks noGrp="1" noChangeArrowheads="1"/>
          </p:cNvSpPr>
          <p:nvPr>
            <p:ph type="sldNum" sz="quarter" idx="12"/>
          </p:nvPr>
        </p:nvSpPr>
        <p:spPr>
          <a:ln/>
        </p:spPr>
        <p:txBody>
          <a:bodyPr/>
          <a:lstStyle>
            <a:lvl1pPr>
              <a:defRPr/>
            </a:lvl1pPr>
          </a:lstStyle>
          <a:p>
            <a:pPr>
              <a:defRPr/>
            </a:pPr>
            <a:fld id="{128EF3FB-E29E-4384-BAE9-376D49F22774}" type="slidenum">
              <a:rPr lang="nl-NL"/>
              <a:pPr>
                <a:defRPr/>
              </a:pPr>
              <a:t>‹nr.›</a:t>
            </a:fld>
            <a:endParaRPr lang="nl-NL"/>
          </a:p>
        </p:txBody>
      </p:sp>
    </p:spTree>
    <p:extLst>
      <p:ext uri="{BB962C8B-B14F-4D97-AF65-F5344CB8AC3E}">
        <p14:creationId xmlns:p14="http://schemas.microsoft.com/office/powerpoint/2010/main" val="2761612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48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69"/>
          <p:cNvSpPr>
            <a:spLocks noGrp="1" noChangeArrowheads="1"/>
          </p:cNvSpPr>
          <p:nvPr>
            <p:ph type="dt" sz="half" idx="10"/>
          </p:nvPr>
        </p:nvSpPr>
        <p:spPr>
          <a:ln/>
        </p:spPr>
        <p:txBody>
          <a:bodyPr/>
          <a:lstStyle>
            <a:lvl1pPr>
              <a:defRPr/>
            </a:lvl1pPr>
          </a:lstStyle>
          <a:p>
            <a:pPr>
              <a:defRPr/>
            </a:pPr>
            <a:endParaRPr lang="nl-NL"/>
          </a:p>
        </p:txBody>
      </p:sp>
      <p:sp>
        <p:nvSpPr>
          <p:cNvPr id="7" name="Rectangle 70"/>
          <p:cNvSpPr>
            <a:spLocks noGrp="1" noChangeArrowheads="1"/>
          </p:cNvSpPr>
          <p:nvPr>
            <p:ph type="ftr" sz="quarter" idx="11"/>
          </p:nvPr>
        </p:nvSpPr>
        <p:spPr>
          <a:ln/>
        </p:spPr>
        <p:txBody>
          <a:bodyPr/>
          <a:lstStyle>
            <a:lvl1pPr>
              <a:defRPr/>
            </a:lvl1pPr>
          </a:lstStyle>
          <a:p>
            <a:pPr>
              <a:defRPr/>
            </a:pPr>
            <a:endParaRPr lang="nl-NL"/>
          </a:p>
        </p:txBody>
      </p:sp>
      <p:sp>
        <p:nvSpPr>
          <p:cNvPr id="8" name="Rectangle 71"/>
          <p:cNvSpPr>
            <a:spLocks noGrp="1" noChangeArrowheads="1"/>
          </p:cNvSpPr>
          <p:nvPr>
            <p:ph type="sldNum" sz="quarter" idx="12"/>
          </p:nvPr>
        </p:nvSpPr>
        <p:spPr>
          <a:ln/>
        </p:spPr>
        <p:txBody>
          <a:bodyPr/>
          <a:lstStyle>
            <a:lvl1pPr>
              <a:defRPr/>
            </a:lvl1pPr>
          </a:lstStyle>
          <a:p>
            <a:pPr>
              <a:defRPr/>
            </a:pPr>
            <a:fld id="{8E167FBD-A2B5-462C-AC14-7F75F9D2D25D}" type="slidenum">
              <a:rPr lang="nl-NL"/>
              <a:pPr>
                <a:defRPr/>
              </a:pPr>
              <a:t>‹nr.›</a:t>
            </a:fld>
            <a:endParaRPr lang="nl-NL"/>
          </a:p>
        </p:txBody>
      </p:sp>
    </p:spTree>
    <p:extLst>
      <p:ext uri="{BB962C8B-B14F-4D97-AF65-F5344CB8AC3E}">
        <p14:creationId xmlns:p14="http://schemas.microsoft.com/office/powerpoint/2010/main" val="398857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el en tekst bov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nl-NL"/>
              <a:t>Klik om de stijl te bewerken</a:t>
            </a:r>
          </a:p>
        </p:txBody>
      </p:sp>
      <p:sp>
        <p:nvSpPr>
          <p:cNvPr id="3" name="Tijdelijke aanduiding voor tekst 2"/>
          <p:cNvSpPr>
            <a:spLocks noGrp="1"/>
          </p:cNvSpPr>
          <p:nvPr>
            <p:ph type="body" sz="half" idx="1"/>
          </p:nvPr>
        </p:nvSpPr>
        <p:spPr>
          <a:xfrm>
            <a:off x="457200" y="1600200"/>
            <a:ext cx="8229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57200" y="3938588"/>
            <a:ext cx="8229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9"/>
          <p:cNvSpPr>
            <a:spLocks noGrp="1" noChangeArrowheads="1"/>
          </p:cNvSpPr>
          <p:nvPr>
            <p:ph type="dt" sz="half" idx="10"/>
          </p:nvPr>
        </p:nvSpPr>
        <p:spPr>
          <a:ln/>
        </p:spPr>
        <p:txBody>
          <a:bodyPr/>
          <a:lstStyle>
            <a:lvl1pPr>
              <a:defRPr/>
            </a:lvl1pPr>
          </a:lstStyle>
          <a:p>
            <a:pPr>
              <a:defRPr/>
            </a:pPr>
            <a:endParaRPr lang="nl-NL"/>
          </a:p>
        </p:txBody>
      </p:sp>
      <p:sp>
        <p:nvSpPr>
          <p:cNvPr id="6" name="Rectangle 70"/>
          <p:cNvSpPr>
            <a:spLocks noGrp="1" noChangeArrowheads="1"/>
          </p:cNvSpPr>
          <p:nvPr>
            <p:ph type="ftr" sz="quarter" idx="11"/>
          </p:nvPr>
        </p:nvSpPr>
        <p:spPr>
          <a:ln/>
        </p:spPr>
        <p:txBody>
          <a:bodyPr/>
          <a:lstStyle>
            <a:lvl1pPr>
              <a:defRPr/>
            </a:lvl1pPr>
          </a:lstStyle>
          <a:p>
            <a:pPr>
              <a:defRPr/>
            </a:pPr>
            <a:endParaRPr lang="nl-NL"/>
          </a:p>
        </p:txBody>
      </p:sp>
      <p:sp>
        <p:nvSpPr>
          <p:cNvPr id="7" name="Rectangle 71"/>
          <p:cNvSpPr>
            <a:spLocks noGrp="1" noChangeArrowheads="1"/>
          </p:cNvSpPr>
          <p:nvPr>
            <p:ph type="sldNum" sz="quarter" idx="12"/>
          </p:nvPr>
        </p:nvSpPr>
        <p:spPr>
          <a:ln/>
        </p:spPr>
        <p:txBody>
          <a:bodyPr/>
          <a:lstStyle>
            <a:lvl1pPr>
              <a:defRPr/>
            </a:lvl1pPr>
          </a:lstStyle>
          <a:p>
            <a:pPr>
              <a:defRPr/>
            </a:pPr>
            <a:fld id="{2D2336E9-7FE1-4D97-892F-0809386F7D3C}" type="slidenum">
              <a:rPr lang="nl-NL"/>
              <a:pPr>
                <a:defRPr/>
              </a:pPr>
              <a:t>‹nr.›</a:t>
            </a:fld>
            <a:endParaRPr lang="nl-NL"/>
          </a:p>
        </p:txBody>
      </p:sp>
    </p:spTree>
    <p:extLst>
      <p:ext uri="{BB962C8B-B14F-4D97-AF65-F5344CB8AC3E}">
        <p14:creationId xmlns:p14="http://schemas.microsoft.com/office/powerpoint/2010/main" val="379719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5" descr="140813JS362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1971675"/>
            <a:ext cx="975677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6" descr="Visual_GemeenteSWF_Achtergrondvor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546629" y="4226863"/>
            <a:ext cx="7772400" cy="861996"/>
          </a:xfrm>
        </p:spPr>
        <p:txBody>
          <a:bodyPr>
            <a:normAutofit/>
          </a:bodyPr>
          <a:lstStyle>
            <a:lvl1pPr algn="l">
              <a:defRPr sz="4000" baseline="0">
                <a:solidFill>
                  <a:schemeClr val="accent4"/>
                </a:solidFill>
                <a:latin typeface="Calluna Sans Light"/>
              </a:defRPr>
            </a:lvl1pPr>
          </a:lstStyle>
          <a:p>
            <a:r>
              <a:rPr lang="nl-NL"/>
              <a:t>Klik om de stijl te bewerken</a:t>
            </a:r>
            <a:endParaRPr lang="nl-NL" dirty="0"/>
          </a:p>
        </p:txBody>
      </p:sp>
      <p:sp>
        <p:nvSpPr>
          <p:cNvPr id="3" name="Subtitel 2"/>
          <p:cNvSpPr>
            <a:spLocks noGrp="1"/>
          </p:cNvSpPr>
          <p:nvPr>
            <p:ph type="subTitle" idx="1"/>
          </p:nvPr>
        </p:nvSpPr>
        <p:spPr>
          <a:xfrm>
            <a:off x="553968" y="4990962"/>
            <a:ext cx="8142890" cy="776412"/>
          </a:xfrm>
        </p:spPr>
        <p:txBody>
          <a:bodyPr>
            <a:normAutofit/>
          </a:bodyPr>
          <a:lstStyle>
            <a:lvl1pPr marL="0" indent="0" algn="l">
              <a:buNone/>
              <a:defRPr sz="2500" b="0" i="0" baseline="0">
                <a:solidFill>
                  <a:schemeClr val="tx1">
                    <a:tint val="75000"/>
                  </a:schemeClr>
                </a:solidFill>
                <a:latin typeface="Callun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2238304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86438" y="5897563"/>
            <a:ext cx="29098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lgn="l">
              <a:defRPr b="0" i="0" baseline="0">
                <a:solidFill>
                  <a:schemeClr val="accent4"/>
                </a:solidFill>
                <a:latin typeface="Calluna Sans Light"/>
              </a:defRPr>
            </a:lvl1pPr>
          </a:lstStyle>
          <a:p>
            <a:r>
              <a:rPr lang="nl-NL"/>
              <a:t>Klik om de stijl te bewerken</a:t>
            </a:r>
            <a:endParaRPr lang="nl-NL" dirty="0"/>
          </a:p>
        </p:txBody>
      </p:sp>
      <p:sp>
        <p:nvSpPr>
          <p:cNvPr id="3" name="Tijdelijke aanduiding voor inhoud 2"/>
          <p:cNvSpPr>
            <a:spLocks noGrp="1"/>
          </p:cNvSpPr>
          <p:nvPr>
            <p:ph idx="1"/>
          </p:nvPr>
        </p:nvSpPr>
        <p:spPr/>
        <p:txBody>
          <a:bodyPr/>
          <a:lstStyle>
            <a:lvl1pPr>
              <a:buClr>
                <a:schemeClr val="accent4"/>
              </a:buClr>
              <a:defRPr sz="3000">
                <a:solidFill>
                  <a:schemeClr val="bg2"/>
                </a:solidFill>
              </a:defRPr>
            </a:lvl1pPr>
            <a:lvl2pPr>
              <a:buClr>
                <a:schemeClr val="accent4"/>
              </a:buClr>
              <a:defRPr sz="2500">
                <a:solidFill>
                  <a:schemeClr val="bg2"/>
                </a:solidFill>
              </a:defRPr>
            </a:lvl2pPr>
            <a:lvl3pPr>
              <a:buClr>
                <a:schemeClr val="accent4"/>
              </a:buClr>
              <a:defRPr sz="2000">
                <a:solidFill>
                  <a:schemeClr val="bg2"/>
                </a:solidFill>
              </a:defRPr>
            </a:lvl3pPr>
            <a:lvl4pPr>
              <a:buClr>
                <a:schemeClr val="accent4"/>
              </a:buClr>
              <a:defRPr>
                <a:solidFill>
                  <a:schemeClr val="bg2"/>
                </a:solidFill>
              </a:defRPr>
            </a:lvl4pPr>
            <a:lvl5pPr>
              <a:buClr>
                <a:schemeClr val="accent4"/>
              </a:buClr>
              <a:defRPr>
                <a:solidFill>
                  <a:schemeClr val="bg2"/>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61255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69"/>
          <p:cNvSpPr>
            <a:spLocks noGrp="1" noChangeArrowheads="1"/>
          </p:cNvSpPr>
          <p:nvPr>
            <p:ph type="dt" sz="half" idx="10"/>
          </p:nvPr>
        </p:nvSpPr>
        <p:spPr>
          <a:ln/>
        </p:spPr>
        <p:txBody>
          <a:bodyPr/>
          <a:lstStyle>
            <a:lvl1pPr>
              <a:defRPr/>
            </a:lvl1pPr>
          </a:lstStyle>
          <a:p>
            <a:pPr>
              <a:defRPr/>
            </a:pPr>
            <a:endParaRPr lang="nl-NL"/>
          </a:p>
        </p:txBody>
      </p:sp>
      <p:sp>
        <p:nvSpPr>
          <p:cNvPr id="5" name="Rectangle 70"/>
          <p:cNvSpPr>
            <a:spLocks noGrp="1" noChangeArrowheads="1"/>
          </p:cNvSpPr>
          <p:nvPr>
            <p:ph type="ftr" sz="quarter" idx="11"/>
          </p:nvPr>
        </p:nvSpPr>
        <p:spPr>
          <a:ln/>
        </p:spPr>
        <p:txBody>
          <a:bodyPr/>
          <a:lstStyle>
            <a:lvl1pPr>
              <a:defRPr/>
            </a:lvl1pPr>
          </a:lstStyle>
          <a:p>
            <a:pPr>
              <a:defRPr/>
            </a:pPr>
            <a:endParaRPr lang="nl-NL"/>
          </a:p>
        </p:txBody>
      </p:sp>
      <p:sp>
        <p:nvSpPr>
          <p:cNvPr id="6" name="Rectangle 71"/>
          <p:cNvSpPr>
            <a:spLocks noGrp="1" noChangeArrowheads="1"/>
          </p:cNvSpPr>
          <p:nvPr>
            <p:ph type="sldNum" sz="quarter" idx="12"/>
          </p:nvPr>
        </p:nvSpPr>
        <p:spPr>
          <a:ln/>
        </p:spPr>
        <p:txBody>
          <a:bodyPr/>
          <a:lstStyle>
            <a:lvl1pPr>
              <a:defRPr/>
            </a:lvl1pPr>
          </a:lstStyle>
          <a:p>
            <a:pPr>
              <a:defRPr/>
            </a:pPr>
            <a:fld id="{A94A1689-891B-4C63-8AD4-BF36ABA076B4}" type="slidenum">
              <a:rPr lang="nl-NL"/>
              <a:pPr>
                <a:defRPr/>
              </a:pPr>
              <a:t>‹nr.›</a:t>
            </a:fld>
            <a:endParaRPr lang="nl-NL"/>
          </a:p>
        </p:txBody>
      </p:sp>
    </p:spTree>
    <p:extLst>
      <p:ext uri="{BB962C8B-B14F-4D97-AF65-F5344CB8AC3E}">
        <p14:creationId xmlns:p14="http://schemas.microsoft.com/office/powerpoint/2010/main" val="12096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69"/>
          <p:cNvSpPr>
            <a:spLocks noGrp="1" noChangeArrowheads="1"/>
          </p:cNvSpPr>
          <p:nvPr>
            <p:ph type="dt" sz="half" idx="10"/>
          </p:nvPr>
        </p:nvSpPr>
        <p:spPr>
          <a:ln/>
        </p:spPr>
        <p:txBody>
          <a:bodyPr/>
          <a:lstStyle>
            <a:lvl1pPr>
              <a:defRPr/>
            </a:lvl1pPr>
          </a:lstStyle>
          <a:p>
            <a:pPr>
              <a:defRPr/>
            </a:pPr>
            <a:endParaRPr lang="nl-NL"/>
          </a:p>
        </p:txBody>
      </p:sp>
      <p:sp>
        <p:nvSpPr>
          <p:cNvPr id="5" name="Rectangle 70"/>
          <p:cNvSpPr>
            <a:spLocks noGrp="1" noChangeArrowheads="1"/>
          </p:cNvSpPr>
          <p:nvPr>
            <p:ph type="ftr" sz="quarter" idx="11"/>
          </p:nvPr>
        </p:nvSpPr>
        <p:spPr>
          <a:ln/>
        </p:spPr>
        <p:txBody>
          <a:bodyPr/>
          <a:lstStyle>
            <a:lvl1pPr>
              <a:defRPr/>
            </a:lvl1pPr>
          </a:lstStyle>
          <a:p>
            <a:pPr>
              <a:defRPr/>
            </a:pPr>
            <a:endParaRPr lang="nl-NL"/>
          </a:p>
        </p:txBody>
      </p:sp>
      <p:sp>
        <p:nvSpPr>
          <p:cNvPr id="6" name="Rectangle 71"/>
          <p:cNvSpPr>
            <a:spLocks noGrp="1" noChangeArrowheads="1"/>
          </p:cNvSpPr>
          <p:nvPr>
            <p:ph type="sldNum" sz="quarter" idx="12"/>
          </p:nvPr>
        </p:nvSpPr>
        <p:spPr>
          <a:ln/>
        </p:spPr>
        <p:txBody>
          <a:bodyPr/>
          <a:lstStyle>
            <a:lvl1pPr>
              <a:defRPr/>
            </a:lvl1pPr>
          </a:lstStyle>
          <a:p>
            <a:pPr>
              <a:defRPr/>
            </a:pPr>
            <a:fld id="{0D17C77D-DDCD-4329-B318-8E0CF8FAB492}" type="slidenum">
              <a:rPr lang="nl-NL"/>
              <a:pPr>
                <a:defRPr/>
              </a:pPr>
              <a:t>‹nr.›</a:t>
            </a:fld>
            <a:endParaRPr lang="nl-NL"/>
          </a:p>
        </p:txBody>
      </p:sp>
    </p:spTree>
    <p:extLst>
      <p:ext uri="{BB962C8B-B14F-4D97-AF65-F5344CB8AC3E}">
        <p14:creationId xmlns:p14="http://schemas.microsoft.com/office/powerpoint/2010/main" val="398784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69"/>
          <p:cNvSpPr>
            <a:spLocks noGrp="1" noChangeArrowheads="1"/>
          </p:cNvSpPr>
          <p:nvPr>
            <p:ph type="dt" sz="half" idx="10"/>
          </p:nvPr>
        </p:nvSpPr>
        <p:spPr>
          <a:ln/>
        </p:spPr>
        <p:txBody>
          <a:bodyPr/>
          <a:lstStyle>
            <a:lvl1pPr>
              <a:defRPr/>
            </a:lvl1pPr>
          </a:lstStyle>
          <a:p>
            <a:pPr>
              <a:defRPr/>
            </a:pPr>
            <a:endParaRPr lang="nl-NL"/>
          </a:p>
        </p:txBody>
      </p:sp>
      <p:sp>
        <p:nvSpPr>
          <p:cNvPr id="6" name="Rectangle 70"/>
          <p:cNvSpPr>
            <a:spLocks noGrp="1" noChangeArrowheads="1"/>
          </p:cNvSpPr>
          <p:nvPr>
            <p:ph type="ftr" sz="quarter" idx="11"/>
          </p:nvPr>
        </p:nvSpPr>
        <p:spPr>
          <a:ln/>
        </p:spPr>
        <p:txBody>
          <a:bodyPr/>
          <a:lstStyle>
            <a:lvl1pPr>
              <a:defRPr/>
            </a:lvl1pPr>
          </a:lstStyle>
          <a:p>
            <a:pPr>
              <a:defRPr/>
            </a:pPr>
            <a:endParaRPr lang="nl-NL"/>
          </a:p>
        </p:txBody>
      </p:sp>
      <p:sp>
        <p:nvSpPr>
          <p:cNvPr id="7" name="Rectangle 71"/>
          <p:cNvSpPr>
            <a:spLocks noGrp="1" noChangeArrowheads="1"/>
          </p:cNvSpPr>
          <p:nvPr>
            <p:ph type="sldNum" sz="quarter" idx="12"/>
          </p:nvPr>
        </p:nvSpPr>
        <p:spPr>
          <a:ln/>
        </p:spPr>
        <p:txBody>
          <a:bodyPr/>
          <a:lstStyle>
            <a:lvl1pPr>
              <a:defRPr/>
            </a:lvl1pPr>
          </a:lstStyle>
          <a:p>
            <a:pPr>
              <a:defRPr/>
            </a:pPr>
            <a:fld id="{7FB72868-55B1-45ED-9B45-A83C51408173}" type="slidenum">
              <a:rPr lang="nl-NL"/>
              <a:pPr>
                <a:defRPr/>
              </a:pPr>
              <a:t>‹nr.›</a:t>
            </a:fld>
            <a:endParaRPr lang="nl-NL"/>
          </a:p>
        </p:txBody>
      </p:sp>
    </p:spTree>
    <p:extLst>
      <p:ext uri="{BB962C8B-B14F-4D97-AF65-F5344CB8AC3E}">
        <p14:creationId xmlns:p14="http://schemas.microsoft.com/office/powerpoint/2010/main" val="85144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69"/>
          <p:cNvSpPr>
            <a:spLocks noGrp="1" noChangeArrowheads="1"/>
          </p:cNvSpPr>
          <p:nvPr>
            <p:ph type="dt" sz="half" idx="10"/>
          </p:nvPr>
        </p:nvSpPr>
        <p:spPr>
          <a:ln/>
        </p:spPr>
        <p:txBody>
          <a:bodyPr/>
          <a:lstStyle>
            <a:lvl1pPr>
              <a:defRPr/>
            </a:lvl1pPr>
          </a:lstStyle>
          <a:p>
            <a:pPr>
              <a:defRPr/>
            </a:pPr>
            <a:endParaRPr lang="nl-NL"/>
          </a:p>
        </p:txBody>
      </p:sp>
      <p:sp>
        <p:nvSpPr>
          <p:cNvPr id="8" name="Rectangle 70"/>
          <p:cNvSpPr>
            <a:spLocks noGrp="1" noChangeArrowheads="1"/>
          </p:cNvSpPr>
          <p:nvPr>
            <p:ph type="ftr" sz="quarter" idx="11"/>
          </p:nvPr>
        </p:nvSpPr>
        <p:spPr>
          <a:ln/>
        </p:spPr>
        <p:txBody>
          <a:bodyPr/>
          <a:lstStyle>
            <a:lvl1pPr>
              <a:defRPr/>
            </a:lvl1pPr>
          </a:lstStyle>
          <a:p>
            <a:pPr>
              <a:defRPr/>
            </a:pPr>
            <a:endParaRPr lang="nl-NL"/>
          </a:p>
        </p:txBody>
      </p:sp>
      <p:sp>
        <p:nvSpPr>
          <p:cNvPr id="9" name="Rectangle 71"/>
          <p:cNvSpPr>
            <a:spLocks noGrp="1" noChangeArrowheads="1"/>
          </p:cNvSpPr>
          <p:nvPr>
            <p:ph type="sldNum" sz="quarter" idx="12"/>
          </p:nvPr>
        </p:nvSpPr>
        <p:spPr>
          <a:ln/>
        </p:spPr>
        <p:txBody>
          <a:bodyPr/>
          <a:lstStyle>
            <a:lvl1pPr>
              <a:defRPr/>
            </a:lvl1pPr>
          </a:lstStyle>
          <a:p>
            <a:pPr>
              <a:defRPr/>
            </a:pPr>
            <a:fld id="{9D6D0AEB-A3F3-4A74-BD91-82C9CC042230}" type="slidenum">
              <a:rPr lang="nl-NL"/>
              <a:pPr>
                <a:defRPr/>
              </a:pPr>
              <a:t>‹nr.›</a:t>
            </a:fld>
            <a:endParaRPr lang="nl-NL"/>
          </a:p>
        </p:txBody>
      </p:sp>
    </p:spTree>
    <p:extLst>
      <p:ext uri="{BB962C8B-B14F-4D97-AF65-F5344CB8AC3E}">
        <p14:creationId xmlns:p14="http://schemas.microsoft.com/office/powerpoint/2010/main" val="295144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69"/>
          <p:cNvSpPr>
            <a:spLocks noGrp="1" noChangeArrowheads="1"/>
          </p:cNvSpPr>
          <p:nvPr>
            <p:ph type="dt" sz="half" idx="10"/>
          </p:nvPr>
        </p:nvSpPr>
        <p:spPr>
          <a:ln/>
        </p:spPr>
        <p:txBody>
          <a:bodyPr/>
          <a:lstStyle>
            <a:lvl1pPr>
              <a:defRPr/>
            </a:lvl1pPr>
          </a:lstStyle>
          <a:p>
            <a:pPr>
              <a:defRPr/>
            </a:pPr>
            <a:endParaRPr lang="nl-NL"/>
          </a:p>
        </p:txBody>
      </p:sp>
      <p:sp>
        <p:nvSpPr>
          <p:cNvPr id="4" name="Rectangle 70"/>
          <p:cNvSpPr>
            <a:spLocks noGrp="1" noChangeArrowheads="1"/>
          </p:cNvSpPr>
          <p:nvPr>
            <p:ph type="ftr" sz="quarter" idx="11"/>
          </p:nvPr>
        </p:nvSpPr>
        <p:spPr>
          <a:ln/>
        </p:spPr>
        <p:txBody>
          <a:bodyPr/>
          <a:lstStyle>
            <a:lvl1pPr>
              <a:defRPr/>
            </a:lvl1pPr>
          </a:lstStyle>
          <a:p>
            <a:pPr>
              <a:defRPr/>
            </a:pPr>
            <a:endParaRPr lang="nl-NL"/>
          </a:p>
        </p:txBody>
      </p:sp>
      <p:sp>
        <p:nvSpPr>
          <p:cNvPr id="5" name="Rectangle 71"/>
          <p:cNvSpPr>
            <a:spLocks noGrp="1" noChangeArrowheads="1"/>
          </p:cNvSpPr>
          <p:nvPr>
            <p:ph type="sldNum" sz="quarter" idx="12"/>
          </p:nvPr>
        </p:nvSpPr>
        <p:spPr>
          <a:ln/>
        </p:spPr>
        <p:txBody>
          <a:bodyPr/>
          <a:lstStyle>
            <a:lvl1pPr>
              <a:defRPr/>
            </a:lvl1pPr>
          </a:lstStyle>
          <a:p>
            <a:pPr>
              <a:defRPr/>
            </a:pPr>
            <a:fld id="{28611651-0A22-471B-9970-091685A86615}" type="slidenum">
              <a:rPr lang="nl-NL"/>
              <a:pPr>
                <a:defRPr/>
              </a:pPr>
              <a:t>‹nr.›</a:t>
            </a:fld>
            <a:endParaRPr lang="nl-NL"/>
          </a:p>
        </p:txBody>
      </p:sp>
    </p:spTree>
    <p:extLst>
      <p:ext uri="{BB962C8B-B14F-4D97-AF65-F5344CB8AC3E}">
        <p14:creationId xmlns:p14="http://schemas.microsoft.com/office/powerpoint/2010/main" val="188025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nl-NL"/>
          </a:p>
        </p:txBody>
      </p:sp>
      <p:sp>
        <p:nvSpPr>
          <p:cNvPr id="3" name="Rectangle 70"/>
          <p:cNvSpPr>
            <a:spLocks noGrp="1" noChangeArrowheads="1"/>
          </p:cNvSpPr>
          <p:nvPr>
            <p:ph type="ftr" sz="quarter" idx="11"/>
          </p:nvPr>
        </p:nvSpPr>
        <p:spPr>
          <a:ln/>
        </p:spPr>
        <p:txBody>
          <a:bodyPr/>
          <a:lstStyle>
            <a:lvl1pPr>
              <a:defRPr/>
            </a:lvl1pPr>
          </a:lstStyle>
          <a:p>
            <a:pPr>
              <a:defRPr/>
            </a:pPr>
            <a:endParaRPr lang="nl-NL"/>
          </a:p>
        </p:txBody>
      </p:sp>
      <p:sp>
        <p:nvSpPr>
          <p:cNvPr id="4" name="Rectangle 71"/>
          <p:cNvSpPr>
            <a:spLocks noGrp="1" noChangeArrowheads="1"/>
          </p:cNvSpPr>
          <p:nvPr>
            <p:ph type="sldNum" sz="quarter" idx="12"/>
          </p:nvPr>
        </p:nvSpPr>
        <p:spPr>
          <a:ln/>
        </p:spPr>
        <p:txBody>
          <a:bodyPr/>
          <a:lstStyle>
            <a:lvl1pPr>
              <a:defRPr/>
            </a:lvl1pPr>
          </a:lstStyle>
          <a:p>
            <a:pPr>
              <a:defRPr/>
            </a:pPr>
            <a:fld id="{0B0DEF91-21CD-4A2D-9179-21C132AA954E}" type="slidenum">
              <a:rPr lang="nl-NL"/>
              <a:pPr>
                <a:defRPr/>
              </a:pPr>
              <a:t>‹nr.›</a:t>
            </a:fld>
            <a:endParaRPr lang="nl-NL"/>
          </a:p>
        </p:txBody>
      </p:sp>
    </p:spTree>
    <p:extLst>
      <p:ext uri="{BB962C8B-B14F-4D97-AF65-F5344CB8AC3E}">
        <p14:creationId xmlns:p14="http://schemas.microsoft.com/office/powerpoint/2010/main" val="188810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9"/>
          <p:cNvSpPr>
            <a:spLocks noGrp="1" noChangeArrowheads="1"/>
          </p:cNvSpPr>
          <p:nvPr>
            <p:ph type="dt" sz="half" idx="10"/>
          </p:nvPr>
        </p:nvSpPr>
        <p:spPr>
          <a:ln/>
        </p:spPr>
        <p:txBody>
          <a:bodyPr/>
          <a:lstStyle>
            <a:lvl1pPr>
              <a:defRPr/>
            </a:lvl1pPr>
          </a:lstStyle>
          <a:p>
            <a:pPr>
              <a:defRPr/>
            </a:pPr>
            <a:endParaRPr lang="nl-NL"/>
          </a:p>
        </p:txBody>
      </p:sp>
      <p:sp>
        <p:nvSpPr>
          <p:cNvPr id="6" name="Rectangle 70"/>
          <p:cNvSpPr>
            <a:spLocks noGrp="1" noChangeArrowheads="1"/>
          </p:cNvSpPr>
          <p:nvPr>
            <p:ph type="ftr" sz="quarter" idx="11"/>
          </p:nvPr>
        </p:nvSpPr>
        <p:spPr>
          <a:ln/>
        </p:spPr>
        <p:txBody>
          <a:bodyPr/>
          <a:lstStyle>
            <a:lvl1pPr>
              <a:defRPr/>
            </a:lvl1pPr>
          </a:lstStyle>
          <a:p>
            <a:pPr>
              <a:defRPr/>
            </a:pPr>
            <a:endParaRPr lang="nl-NL"/>
          </a:p>
        </p:txBody>
      </p:sp>
      <p:sp>
        <p:nvSpPr>
          <p:cNvPr id="7" name="Rectangle 71"/>
          <p:cNvSpPr>
            <a:spLocks noGrp="1" noChangeArrowheads="1"/>
          </p:cNvSpPr>
          <p:nvPr>
            <p:ph type="sldNum" sz="quarter" idx="12"/>
          </p:nvPr>
        </p:nvSpPr>
        <p:spPr>
          <a:ln/>
        </p:spPr>
        <p:txBody>
          <a:bodyPr/>
          <a:lstStyle>
            <a:lvl1pPr>
              <a:defRPr/>
            </a:lvl1pPr>
          </a:lstStyle>
          <a:p>
            <a:pPr>
              <a:defRPr/>
            </a:pPr>
            <a:fld id="{AC0BDC93-8455-463D-A6AA-781D25F25477}" type="slidenum">
              <a:rPr lang="nl-NL"/>
              <a:pPr>
                <a:defRPr/>
              </a:pPr>
              <a:t>‹nr.›</a:t>
            </a:fld>
            <a:endParaRPr lang="nl-NL"/>
          </a:p>
        </p:txBody>
      </p:sp>
    </p:spTree>
    <p:extLst>
      <p:ext uri="{BB962C8B-B14F-4D97-AF65-F5344CB8AC3E}">
        <p14:creationId xmlns:p14="http://schemas.microsoft.com/office/powerpoint/2010/main" val="284175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69"/>
          <p:cNvSpPr>
            <a:spLocks noGrp="1" noChangeArrowheads="1"/>
          </p:cNvSpPr>
          <p:nvPr>
            <p:ph type="dt" sz="half" idx="10"/>
          </p:nvPr>
        </p:nvSpPr>
        <p:spPr>
          <a:ln/>
        </p:spPr>
        <p:txBody>
          <a:bodyPr/>
          <a:lstStyle>
            <a:lvl1pPr>
              <a:defRPr/>
            </a:lvl1pPr>
          </a:lstStyle>
          <a:p>
            <a:pPr>
              <a:defRPr/>
            </a:pPr>
            <a:endParaRPr lang="nl-NL"/>
          </a:p>
        </p:txBody>
      </p:sp>
      <p:sp>
        <p:nvSpPr>
          <p:cNvPr id="6" name="Rectangle 70"/>
          <p:cNvSpPr>
            <a:spLocks noGrp="1" noChangeArrowheads="1"/>
          </p:cNvSpPr>
          <p:nvPr>
            <p:ph type="ftr" sz="quarter" idx="11"/>
          </p:nvPr>
        </p:nvSpPr>
        <p:spPr>
          <a:ln/>
        </p:spPr>
        <p:txBody>
          <a:bodyPr/>
          <a:lstStyle>
            <a:lvl1pPr>
              <a:defRPr/>
            </a:lvl1pPr>
          </a:lstStyle>
          <a:p>
            <a:pPr>
              <a:defRPr/>
            </a:pPr>
            <a:endParaRPr lang="nl-NL"/>
          </a:p>
        </p:txBody>
      </p:sp>
      <p:sp>
        <p:nvSpPr>
          <p:cNvPr id="7" name="Rectangle 71"/>
          <p:cNvSpPr>
            <a:spLocks noGrp="1" noChangeArrowheads="1"/>
          </p:cNvSpPr>
          <p:nvPr>
            <p:ph type="sldNum" sz="quarter" idx="12"/>
          </p:nvPr>
        </p:nvSpPr>
        <p:spPr>
          <a:ln/>
        </p:spPr>
        <p:txBody>
          <a:bodyPr/>
          <a:lstStyle>
            <a:lvl1pPr>
              <a:defRPr/>
            </a:lvl1pPr>
          </a:lstStyle>
          <a:p>
            <a:pPr>
              <a:defRPr/>
            </a:pPr>
            <a:fld id="{7F9339AC-462B-491C-B162-B5A99F46518D}" type="slidenum">
              <a:rPr lang="nl-NL"/>
              <a:pPr>
                <a:defRPr/>
              </a:pPr>
              <a:t>‹nr.›</a:t>
            </a:fld>
            <a:endParaRPr lang="nl-NL"/>
          </a:p>
        </p:txBody>
      </p:sp>
    </p:spTree>
    <p:extLst>
      <p:ext uri="{BB962C8B-B14F-4D97-AF65-F5344CB8AC3E}">
        <p14:creationId xmlns:p14="http://schemas.microsoft.com/office/powerpoint/2010/main" val="2576614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6054 w 5740"/>
                <a:gd name="T1" fmla="*/ 0 h 4316"/>
                <a:gd name="T2" fmla="*/ 0 w 5740"/>
                <a:gd name="T3" fmla="*/ 0 h 4316"/>
                <a:gd name="T4" fmla="*/ 0 w 5740"/>
                <a:gd name="T5" fmla="*/ 0 h 4316"/>
                <a:gd name="T6" fmla="*/ 6054 w 5740"/>
                <a:gd name="T7" fmla="*/ 0 h 4316"/>
                <a:gd name="T8" fmla="*/ 6054 w 5740"/>
                <a:gd name="T9" fmla="*/ 0 h 4316"/>
                <a:gd name="T10" fmla="*/ 6054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034" name="Group 5"/>
            <p:cNvGrpSpPr>
              <a:grpSpLocks/>
            </p:cNvGrpSpPr>
            <p:nvPr userDrawn="1"/>
          </p:nvGrpSpPr>
          <p:grpSpPr bwMode="auto">
            <a:xfrm>
              <a:off x="3528" y="3715"/>
              <a:ext cx="792" cy="521"/>
              <a:chOff x="3527" y="3715"/>
              <a:chExt cx="792" cy="521"/>
            </a:xfrm>
          </p:grpSpPr>
          <p:sp>
            <p:nvSpPr>
              <p:cNvPr id="4301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1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1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1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1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19"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20"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21"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22"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23"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2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302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2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2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2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3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3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3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3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34"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35"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36"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37"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3040"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41"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42"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grpSp>
          <p:nvGrpSpPr>
            <p:cNvPr id="1036" name="Group 36"/>
            <p:cNvGrpSpPr>
              <a:grpSpLocks/>
            </p:cNvGrpSpPr>
            <p:nvPr userDrawn="1"/>
          </p:nvGrpSpPr>
          <p:grpSpPr bwMode="auto">
            <a:xfrm>
              <a:off x="4128" y="3360"/>
              <a:ext cx="1351" cy="821"/>
              <a:chOff x="4128" y="3360"/>
              <a:chExt cx="1351" cy="821"/>
            </a:xfrm>
          </p:grpSpPr>
          <p:sp>
            <p:nvSpPr>
              <p:cNvPr id="43045"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46"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47"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48"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49"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50"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51"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43053"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54"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55"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a:latin typeface="Arial" charset="0"/>
                </a:endParaRPr>
              </a:p>
            </p:txBody>
          </p:sp>
          <p:sp>
            <p:nvSpPr>
              <p:cNvPr id="4305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5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5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5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6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sp>
            <p:nvSpPr>
              <p:cNvPr id="4306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NL">
                  <a:latin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6 w 382"/>
                  <a:gd name="T19" fmla="*/ 96 h 96"/>
                  <a:gd name="T20" fmla="*/ 280 w 382"/>
                  <a:gd name="T21" fmla="*/ 90 h 96"/>
                  <a:gd name="T22" fmla="*/ 328 w 382"/>
                  <a:gd name="T23" fmla="*/ 84 h 96"/>
                  <a:gd name="T24" fmla="*/ 369 w 382"/>
                  <a:gd name="T25" fmla="*/ 66 h 96"/>
                  <a:gd name="T26" fmla="*/ 399 w 382"/>
                  <a:gd name="T27" fmla="*/ 42 h 96"/>
                  <a:gd name="T28" fmla="*/ 393 w 382"/>
                  <a:gd name="T29" fmla="*/ 42 h 96"/>
                  <a:gd name="T30" fmla="*/ 363 w 382"/>
                  <a:gd name="T31" fmla="*/ 66 h 96"/>
                  <a:gd name="T32" fmla="*/ 322 w 382"/>
                  <a:gd name="T33" fmla="*/ 78 h 96"/>
                  <a:gd name="T34" fmla="*/ 280 w 382"/>
                  <a:gd name="T35" fmla="*/ 90 h 96"/>
                  <a:gd name="T36" fmla="*/ 226 w 382"/>
                  <a:gd name="T37" fmla="*/ 96 h 96"/>
                  <a:gd name="T38" fmla="*/ 2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36 w 185"/>
                  <a:gd name="T5" fmla="*/ 36 h 210"/>
                  <a:gd name="T6" fmla="*/ 172 w 185"/>
                  <a:gd name="T7" fmla="*/ 72 h 210"/>
                  <a:gd name="T8" fmla="*/ 178 w 185"/>
                  <a:gd name="T9" fmla="*/ 90 h 210"/>
                  <a:gd name="T10" fmla="*/ 184 w 185"/>
                  <a:gd name="T11" fmla="*/ 114 h 210"/>
                  <a:gd name="T12" fmla="*/ 178 w 185"/>
                  <a:gd name="T13" fmla="*/ 138 h 210"/>
                  <a:gd name="T14" fmla="*/ 166 w 185"/>
                  <a:gd name="T15" fmla="*/ 162 h 210"/>
                  <a:gd name="T16" fmla="*/ 136 w 185"/>
                  <a:gd name="T17" fmla="*/ 180 h 210"/>
                  <a:gd name="T18" fmla="*/ 90 w 185"/>
                  <a:gd name="T19" fmla="*/ 198 h 210"/>
                  <a:gd name="T20" fmla="*/ 113 w 185"/>
                  <a:gd name="T21" fmla="*/ 210 h 210"/>
                  <a:gd name="T22" fmla="*/ 148 w 185"/>
                  <a:gd name="T23" fmla="*/ 192 h 210"/>
                  <a:gd name="T24" fmla="*/ 178 w 185"/>
                  <a:gd name="T25" fmla="*/ 168 h 210"/>
                  <a:gd name="T26" fmla="*/ 196 w 185"/>
                  <a:gd name="T27" fmla="*/ 144 h 210"/>
                  <a:gd name="T28" fmla="*/ 202 w 185"/>
                  <a:gd name="T29" fmla="*/ 114 h 210"/>
                  <a:gd name="T30" fmla="*/ 196 w 185"/>
                  <a:gd name="T31" fmla="*/ 90 h 210"/>
                  <a:gd name="T32" fmla="*/ 190 w 185"/>
                  <a:gd name="T33" fmla="*/ 66 h 210"/>
                  <a:gd name="T34" fmla="*/ 172 w 185"/>
                  <a:gd name="T35" fmla="*/ 48 h 210"/>
                  <a:gd name="T36" fmla="*/ 1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nl-NL" altLang="nl-NL"/>
                </a:p>
              </p:txBody>
            </p:sp>
          </p:grpSp>
        </p:grpSp>
      </p:grpSp>
      <p:sp>
        <p:nvSpPr>
          <p:cNvPr id="43075"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nl-NL"/>
              <a:t>Klik om het opmaakprofiel te bewerken</a:t>
            </a:r>
          </a:p>
        </p:txBody>
      </p:sp>
      <p:sp>
        <p:nvSpPr>
          <p:cNvPr id="43076"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3077"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nl-NL"/>
          </a:p>
        </p:txBody>
      </p:sp>
      <p:sp>
        <p:nvSpPr>
          <p:cNvPr id="43078"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nl-NL"/>
          </a:p>
        </p:txBody>
      </p:sp>
      <p:sp>
        <p:nvSpPr>
          <p:cNvPr id="43079"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8D5730F7-B700-4DB1-9CC7-BEA9F511B741}" type="slidenum">
              <a:rPr lang="nl-NL"/>
              <a:pPr>
                <a:defRPr/>
              </a:pPr>
              <a:t>‹nr.›</a:t>
            </a:fld>
            <a:endParaRPr lang="nl-NL"/>
          </a:p>
        </p:txBody>
      </p:sp>
    </p:spTree>
  </p:cSld>
  <p:clrMap bg1="dk2" tx1="lt1" bg2="dk1" tx2="lt2" accent1="accent1" accent2="accent2" accent3="accent3" accent4="accent4" accent5="accent5" accent6="accent6" hlink="hlink" folHlink="folHlink"/>
  <p:sldLayoutIdLst>
    <p:sldLayoutId id="2147483961"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Tijdelijke aanduiding voor inhoud 9"/>
          <p:cNvPicPr>
            <a:picLocks noChangeAspect="1"/>
          </p:cNvPicPr>
          <p:nvPr/>
        </p:nvPicPr>
        <p:blipFill>
          <a:blip r:embed="rId4">
            <a:extLst>
              <a:ext uri="{28A0092B-C50C-407E-A947-70E740481C1C}">
                <a14:useLocalDpi xmlns:a14="http://schemas.microsoft.com/office/drawing/2010/main" val="0"/>
              </a:ext>
            </a:extLst>
          </a:blip>
          <a:srcRect t="13336" b="13336"/>
          <a:stretch>
            <a:fillRect/>
          </a:stretch>
        </p:blipFill>
        <p:spPr bwMode="auto">
          <a:xfrm>
            <a:off x="0" y="0"/>
            <a:ext cx="9144000" cy="58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2052"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pic>
        <p:nvPicPr>
          <p:cNvPr id="2053" name="Afbeelding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5897563"/>
            <a:ext cx="29098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udwestfryslan.n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23387" y="5229200"/>
            <a:ext cx="4497226" cy="862012"/>
          </a:xfrm>
        </p:spPr>
        <p:txBody>
          <a:bodyPr rtlCol="0">
            <a:noAutofit/>
          </a:bodyPr>
          <a:lstStyle/>
          <a:p>
            <a:pPr fontAlgn="auto">
              <a:spcAft>
                <a:spcPts val="0"/>
              </a:spcAft>
              <a:defRPr/>
            </a:pPr>
            <a:r>
              <a:rPr lang="nl-NL" sz="6000" noProof="0" dirty="0">
                <a:latin typeface="Calibri" panose="020F0502020204030204" pitchFamily="34" charset="0"/>
                <a:cs typeface="Calibri" panose="020F0502020204030204" pitchFamily="34" charset="0"/>
              </a:rPr>
              <a:t>Gebiedsteam </a:t>
            </a:r>
          </a:p>
        </p:txBody>
      </p:sp>
      <p:pic>
        <p:nvPicPr>
          <p:cNvPr id="1026" name="Picture 2" descr="Logo Súdwest-Fryslân, ga naar de homepage">
            <a:extLst>
              <a:ext uri="{FF2B5EF4-FFF2-40B4-BE49-F238E27FC236}">
                <a16:creationId xmlns:a16="http://schemas.microsoft.com/office/drawing/2014/main" id="{9F1AE6F0-F6C6-440F-8511-C7A89AFC429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3415983"/>
            <a:ext cx="9144000" cy="163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D527A-A618-490E-CA5B-EEAE6A19B727}"/>
              </a:ext>
            </a:extLst>
          </p:cNvPr>
          <p:cNvSpPr>
            <a:spLocks noGrp="1"/>
          </p:cNvSpPr>
          <p:nvPr>
            <p:ph type="title"/>
          </p:nvPr>
        </p:nvSpPr>
        <p:spPr/>
        <p:txBody>
          <a:bodyPr/>
          <a:lstStyle/>
          <a:p>
            <a:r>
              <a:rPr lang="nl-NL" dirty="0"/>
              <a:t>Een paar terugkerende termen uitgelegd:</a:t>
            </a:r>
          </a:p>
        </p:txBody>
      </p:sp>
      <p:sp>
        <p:nvSpPr>
          <p:cNvPr id="4" name="Rectangle 1">
            <a:extLst>
              <a:ext uri="{FF2B5EF4-FFF2-40B4-BE49-F238E27FC236}">
                <a16:creationId xmlns:a16="http://schemas.microsoft.com/office/drawing/2014/main" id="{0674FF97-13D0-ED9F-1669-ACC1BB02E643}"/>
              </a:ext>
            </a:extLst>
          </p:cNvPr>
          <p:cNvSpPr>
            <a:spLocks noGrp="1" noChangeArrowheads="1"/>
          </p:cNvSpPr>
          <p:nvPr>
            <p:ph idx="1"/>
          </p:nvPr>
        </p:nvSpPr>
        <p:spPr bwMode="auto">
          <a:xfrm>
            <a:off x="457200" y="1513767"/>
            <a:ext cx="85072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ct val="0"/>
              </a:spcBef>
              <a:buClrTx/>
              <a:buSzTx/>
              <a:buFont typeface="Arial" panose="020B0604020202020204" pitchFamily="34" charset="0"/>
              <a:buChar char="•"/>
            </a:pPr>
            <a:r>
              <a:rPr kumimoji="0" lang="nl-NL" altLang="nl-NL" sz="24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Eigen kracht:</a:t>
            </a:r>
            <a:r>
              <a:rPr kumimoji="0" lang="nl-NL" altLang="nl-NL" sz="2400" b="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 </a:t>
            </a: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wat iemand zelf kan oplossen eventueel met naasten. </a:t>
            </a:r>
          </a:p>
          <a:p>
            <a:pPr>
              <a:spcBef>
                <a:spcPct val="0"/>
              </a:spcBef>
              <a:buClrTx/>
              <a:buSzTx/>
              <a:buFont typeface="Arial" panose="020B0604020202020204" pitchFamily="34" charset="0"/>
              <a:buChar char="•"/>
            </a:pPr>
            <a:r>
              <a:rPr kumimoji="0" lang="nl-NL" altLang="nl-NL" sz="24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Gebruikelijke hulp:</a:t>
            </a:r>
            <a:r>
              <a:rPr kumimoji="0" lang="nl-NL" altLang="nl-NL" sz="2400" b="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 </a:t>
            </a: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hulp die huisgenoten normaal gesproken geven. </a:t>
            </a:r>
          </a:p>
          <a:p>
            <a:pPr>
              <a:spcBef>
                <a:spcPct val="0"/>
              </a:spcBef>
              <a:buClrTx/>
              <a:buSzTx/>
              <a:buFont typeface="Arial" panose="020B0604020202020204" pitchFamily="34" charset="0"/>
              <a:buChar char="•"/>
            </a:pPr>
            <a:r>
              <a:rPr kumimoji="0" lang="nl-NL" altLang="nl-NL" sz="24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Mantelzorg:</a:t>
            </a:r>
            <a:r>
              <a:rPr kumimoji="0" lang="nl-NL" altLang="nl-NL" sz="2400" b="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 </a:t>
            </a: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intensieve, vrijwillige zorg door naasten.</a:t>
            </a:r>
          </a:p>
          <a:p>
            <a:pPr>
              <a:spcBef>
                <a:spcPct val="0"/>
              </a:spcBef>
              <a:buClrTx/>
              <a:buSzTx/>
              <a:buFont typeface="Arial" panose="020B0604020202020204" pitchFamily="34" charset="0"/>
              <a:buChar char="•"/>
            </a:pPr>
            <a:r>
              <a:rPr kumimoji="0" lang="nl-NL" altLang="nl-NL" sz="24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Sociale netwerkondersteuning:</a:t>
            </a:r>
            <a:r>
              <a:rPr kumimoji="0" lang="nl-NL" altLang="nl-NL" sz="2400" b="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 </a:t>
            </a: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hulp van vrienden, buren, kennissen. </a:t>
            </a:r>
          </a:p>
          <a:p>
            <a:pPr>
              <a:spcBef>
                <a:spcPct val="0"/>
              </a:spcBef>
              <a:buClrTx/>
              <a:buSzTx/>
              <a:buFont typeface="Arial" panose="020B0604020202020204" pitchFamily="34" charset="0"/>
              <a:buChar char="•"/>
            </a:pPr>
            <a:r>
              <a:rPr kumimoji="0" lang="nl-NL" altLang="nl-NL" sz="2400" b="1" i="0" u="none" strike="noStrike" cap="none" normalizeH="0" baseline="0" dirty="0">
                <a:ln>
                  <a:noFill/>
                </a:ln>
                <a:solidFill>
                  <a:schemeClr val="tx2">
                    <a:lumMod val="10000"/>
                  </a:schemeClr>
                </a:solidFill>
                <a:effectLst/>
                <a:latin typeface="Calibi"/>
                <a:cs typeface="Calibri" panose="020F0502020204030204" pitchFamily="34" charset="0"/>
              </a:rPr>
              <a:t>Algemene voorzieningen: </a:t>
            </a:r>
            <a:r>
              <a:rPr lang="nl-NL" sz="2400" dirty="0">
                <a:solidFill>
                  <a:schemeClr val="tx2">
                    <a:lumMod val="10000"/>
                  </a:schemeClr>
                </a:solidFill>
                <a:effectLst/>
                <a:latin typeface="Calibi"/>
              </a:rPr>
              <a:t>Algemeen gebruikelijke voorzieningen zijn producten of diensten die niet specifiek voor mensen met een beperking zijn bedoeld, gewoon in de winkel te koop zijn, en betaalbaar zijn voor mensen met een minimuminkomen. Tevens </a:t>
            </a:r>
            <a:r>
              <a:rPr lang="nl-NL" altLang="nl-NL" sz="2400" dirty="0">
                <a:solidFill>
                  <a:schemeClr val="tx2">
                    <a:lumMod val="10000"/>
                  </a:schemeClr>
                </a:solidFill>
                <a:effectLst/>
                <a:latin typeface="Calibi"/>
                <a:cs typeface="Calibri" panose="020F0502020204030204" pitchFamily="34" charset="0"/>
              </a:rPr>
              <a:t>vrij toegankelijke voorzieningen zonder indicatie. </a:t>
            </a:r>
            <a:r>
              <a:rPr lang="nl-NL" sz="2400" dirty="0">
                <a:solidFill>
                  <a:schemeClr val="tx2">
                    <a:lumMod val="10000"/>
                  </a:schemeClr>
                </a:solidFill>
                <a:effectLst/>
                <a:latin typeface="Calibi"/>
              </a:rPr>
              <a:t>De gemeente hoeft deze niet te vergoeden via de </a:t>
            </a:r>
            <a:r>
              <a:rPr lang="nl-NL" sz="2400" dirty="0" err="1">
                <a:solidFill>
                  <a:schemeClr val="tx2">
                    <a:lumMod val="10000"/>
                  </a:schemeClr>
                </a:solidFill>
                <a:effectLst/>
                <a:latin typeface="Calibi"/>
              </a:rPr>
              <a:t>Wmo</a:t>
            </a:r>
            <a:r>
              <a:rPr lang="nl-NL" sz="2400" dirty="0">
                <a:solidFill>
                  <a:schemeClr val="tx2">
                    <a:lumMod val="10000"/>
                  </a:schemeClr>
                </a:solidFill>
                <a:effectLst/>
                <a:latin typeface="Calibi"/>
              </a:rPr>
              <a:t>.</a:t>
            </a:r>
            <a:endParaRPr kumimoji="0" lang="nl-NL" altLang="nl-NL" sz="2400" i="0" u="none" strike="noStrike" cap="none" normalizeH="0" baseline="0" dirty="0">
              <a:ln>
                <a:noFill/>
              </a:ln>
              <a:solidFill>
                <a:schemeClr val="tx2">
                  <a:lumMod val="10000"/>
                </a:schemeClr>
              </a:solidFill>
              <a:effectLst/>
              <a:latin typeface="Calibi"/>
            </a:endParaRPr>
          </a:p>
        </p:txBody>
      </p:sp>
    </p:spTree>
    <p:extLst>
      <p:ext uri="{BB962C8B-B14F-4D97-AF65-F5344CB8AC3E}">
        <p14:creationId xmlns:p14="http://schemas.microsoft.com/office/powerpoint/2010/main" val="48215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41713-213B-421E-88F8-1F77F7078EDA}"/>
              </a:ext>
            </a:extLst>
          </p:cNvPr>
          <p:cNvSpPr>
            <a:spLocks noGrp="1"/>
          </p:cNvSpPr>
          <p:nvPr>
            <p:ph type="title"/>
          </p:nvPr>
        </p:nvSpPr>
        <p:spPr>
          <a:xfrm>
            <a:off x="493204" y="266799"/>
            <a:ext cx="8229600" cy="1139825"/>
          </a:xfrm>
        </p:spPr>
        <p:txBody>
          <a:bodyPr/>
          <a:lstStyle/>
          <a:p>
            <a:r>
              <a:rPr lang="nl-NL" altLang="nl-NL" sz="5400" dirty="0">
                <a:latin typeface="Calluna Sans" panose="02000000000000000000" pitchFamily="50" charset="0"/>
              </a:rPr>
              <a:t>Van melding tot beschikking</a:t>
            </a:r>
            <a:endParaRPr lang="nl-NL" sz="5400" dirty="0">
              <a:latin typeface="Calluna Sans" panose="02000000000000000000" pitchFamily="50" charset="0"/>
            </a:endParaRPr>
          </a:p>
        </p:txBody>
      </p:sp>
      <p:sp>
        <p:nvSpPr>
          <p:cNvPr id="16" name="Rectangle 11">
            <a:extLst>
              <a:ext uri="{FF2B5EF4-FFF2-40B4-BE49-F238E27FC236}">
                <a16:creationId xmlns:a16="http://schemas.microsoft.com/office/drawing/2014/main" id="{ED18A20A-FBA3-2EAB-343B-4B137FFD6167}"/>
              </a:ext>
            </a:extLst>
          </p:cNvPr>
          <p:cNvSpPr>
            <a:spLocks noChangeArrowheads="1"/>
          </p:cNvSpPr>
          <p:nvPr/>
        </p:nvSpPr>
        <p:spPr bwMode="auto">
          <a:xfrm>
            <a:off x="323528" y="1385300"/>
            <a:ext cx="727280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Melding </a:t>
            </a:r>
            <a:b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endPar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Vooronderzoek </a:t>
            </a:r>
            <a:b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endPar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Keukentafelgesprek / Onderzoek </a:t>
            </a:r>
            <a:b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endPar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Onderzoeksverslag</a:t>
            </a:r>
            <a:br>
              <a:rPr lang="nl-NL" altLang="nl-NL" sz="2400" dirty="0">
                <a:solidFill>
                  <a:schemeClr val="accent4">
                    <a:lumMod val="10000"/>
                  </a:schemeClr>
                </a:solidFill>
                <a:latin typeface="Calibri" panose="020F0502020204030204" pitchFamily="34" charset="0"/>
                <a:cs typeface="Calibri" panose="020F0502020204030204" pitchFamily="34" charset="0"/>
              </a:rPr>
            </a:b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Aanvraag </a:t>
            </a:r>
            <a:b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endPar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Besluitvorming </a:t>
            </a:r>
            <a:b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endPar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nl-NL" altLang="nl-NL" sz="240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Beschikking </a:t>
            </a:r>
          </a:p>
        </p:txBody>
      </p:sp>
      <p:pic>
        <p:nvPicPr>
          <p:cNvPr id="4" name="Afbeelding 3" descr="Afbeelding met persoon, kleding, overdekt, tafelgerei">
            <a:extLst>
              <a:ext uri="{FF2B5EF4-FFF2-40B4-BE49-F238E27FC236}">
                <a16:creationId xmlns:a16="http://schemas.microsoft.com/office/drawing/2014/main" id="{E799777A-B1B5-9960-EC7F-3A7EE6D4BBD5}"/>
              </a:ext>
            </a:extLst>
          </p:cNvPr>
          <p:cNvPicPr>
            <a:picLocks noChangeAspect="1"/>
          </p:cNvPicPr>
          <p:nvPr/>
        </p:nvPicPr>
        <p:blipFill>
          <a:blip r:embed="rId2"/>
          <a:stretch>
            <a:fillRect/>
          </a:stretch>
        </p:blipFill>
        <p:spPr>
          <a:xfrm>
            <a:off x="4117511" y="3429000"/>
            <a:ext cx="4572000" cy="3048000"/>
          </a:xfrm>
          <a:prstGeom prst="rect">
            <a:avLst/>
          </a:prstGeom>
        </p:spPr>
      </p:pic>
    </p:spTree>
    <p:extLst>
      <p:ext uri="{BB962C8B-B14F-4D97-AF65-F5344CB8AC3E}">
        <p14:creationId xmlns:p14="http://schemas.microsoft.com/office/powerpoint/2010/main" val="339270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6CAF482-1154-4B42-97A6-9870308DA408}"/>
              </a:ext>
            </a:extLst>
          </p:cNvPr>
          <p:cNvSpPr>
            <a:spLocks noGrp="1"/>
          </p:cNvSpPr>
          <p:nvPr>
            <p:ph type="title"/>
          </p:nvPr>
        </p:nvSpPr>
        <p:spPr/>
        <p:txBody>
          <a:bodyPr/>
          <a:lstStyle/>
          <a:p>
            <a:r>
              <a:rPr lang="nl-NL" sz="5400" dirty="0">
                <a:latin typeface="Calluna Sans" panose="02000000000000000000" pitchFamily="50" charset="0"/>
              </a:rPr>
              <a:t>Melding</a:t>
            </a:r>
          </a:p>
        </p:txBody>
      </p:sp>
      <p:sp>
        <p:nvSpPr>
          <p:cNvPr id="8" name="Tijdelijke aanduiding voor inhoud 7">
            <a:extLst>
              <a:ext uri="{FF2B5EF4-FFF2-40B4-BE49-F238E27FC236}">
                <a16:creationId xmlns:a16="http://schemas.microsoft.com/office/drawing/2014/main" id="{98FF8325-0406-4B00-97C7-53830ED403EF}"/>
              </a:ext>
            </a:extLst>
          </p:cNvPr>
          <p:cNvSpPr>
            <a:spLocks noGrp="1"/>
          </p:cNvSpPr>
          <p:nvPr>
            <p:ph sz="half" idx="2"/>
          </p:nvPr>
        </p:nvSpPr>
        <p:spPr>
          <a:xfrm>
            <a:off x="395536" y="1417638"/>
            <a:ext cx="8075240" cy="6321301"/>
          </a:xfrm>
        </p:spPr>
        <p:txBody>
          <a:bodyPr/>
          <a:lstStyle/>
          <a:p>
            <a:pPr marL="285750" indent="-285750" algn="just">
              <a:buFont typeface="Arial" panose="020B0604020202020204" pitchFamily="34" charset="0"/>
              <a:buChar char="•"/>
            </a:pPr>
            <a:r>
              <a:rPr lang="nl-NL" dirty="0">
                <a:solidFill>
                  <a:schemeClr val="accent4">
                    <a:lumMod val="10000"/>
                  </a:schemeClr>
                </a:solidFill>
                <a:effectLst/>
                <a:latin typeface="Calibri" panose="020F0502020204030204" pitchFamily="34" charset="0"/>
                <a:cs typeface="Calibri" panose="020F0502020204030204" pitchFamily="34" charset="0"/>
              </a:rPr>
              <a:t>Telefonisch via 14 0515</a:t>
            </a:r>
          </a:p>
          <a:p>
            <a:pPr marL="285750" indent="-285750">
              <a:buFont typeface="Arial" panose="020B0604020202020204" pitchFamily="34" charset="0"/>
              <a:buChar char="•"/>
            </a:pPr>
            <a:r>
              <a:rPr lang="nl-NL" dirty="0">
                <a:solidFill>
                  <a:schemeClr val="accent4">
                    <a:lumMod val="1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www.sudwestfryslan.nl</a:t>
            </a:r>
            <a:r>
              <a:rPr lang="nl-NL" dirty="0">
                <a:solidFill>
                  <a:schemeClr val="accent4">
                    <a:lumMod val="10000"/>
                  </a:schemeClr>
                </a:solidFill>
                <a:effectLst/>
                <a:latin typeface="Calibri" panose="020F0502020204030204" pitchFamily="34" charset="0"/>
                <a:cs typeface="Calibri" panose="020F0502020204030204" pitchFamily="34" charset="0"/>
              </a:rPr>
              <a:t>   </a:t>
            </a:r>
            <a:br>
              <a:rPr lang="nl-NL" dirty="0">
                <a:solidFill>
                  <a:schemeClr val="accent4">
                    <a:lumMod val="10000"/>
                  </a:schemeClr>
                </a:solidFill>
                <a:effectLst/>
                <a:latin typeface="Calibri" panose="020F0502020204030204" pitchFamily="34" charset="0"/>
                <a:cs typeface="Calibri" panose="020F0502020204030204" pitchFamily="34" charset="0"/>
              </a:rPr>
            </a:br>
            <a:r>
              <a:rPr lang="nl-NL" dirty="0">
                <a:solidFill>
                  <a:schemeClr val="accent4">
                    <a:lumMod val="10000"/>
                  </a:schemeClr>
                </a:solidFill>
                <a:effectLst/>
                <a:latin typeface="Calibri" panose="020F0502020204030204" pitchFamily="34" charset="0"/>
                <a:cs typeface="Calibri" panose="020F0502020204030204" pitchFamily="34" charset="0"/>
              </a:rPr>
              <a:t>Gebiedsteam &gt; contactformulier</a:t>
            </a:r>
          </a:p>
          <a:p>
            <a:pPr marL="285750" indent="-285750">
              <a:buFont typeface="Arial" panose="020B0604020202020204" pitchFamily="34" charset="0"/>
              <a:buChar char="•"/>
            </a:pPr>
            <a:r>
              <a:rPr lang="nl-NL" dirty="0">
                <a:solidFill>
                  <a:schemeClr val="accent4">
                    <a:lumMod val="10000"/>
                  </a:schemeClr>
                </a:solidFill>
                <a:effectLst/>
                <a:latin typeface="Calibri" panose="020F0502020204030204" pitchFamily="34" charset="0"/>
                <a:cs typeface="Calibri" panose="020F0502020204030204" pitchFamily="34" charset="0"/>
              </a:rPr>
              <a:t>Via onafhankelijke cliënt ondersteuning (OCO)</a:t>
            </a:r>
          </a:p>
          <a:p>
            <a:pPr marL="285750" indent="-285750">
              <a:buFont typeface="Arial" panose="020B0604020202020204" pitchFamily="34" charset="0"/>
              <a:buChar char="•"/>
            </a:pPr>
            <a:r>
              <a:rPr lang="nl-NL" dirty="0">
                <a:solidFill>
                  <a:schemeClr val="accent4">
                    <a:lumMod val="10000"/>
                  </a:schemeClr>
                </a:solidFill>
                <a:effectLst/>
                <a:latin typeface="Calibri" panose="020F0502020204030204" pitchFamily="34" charset="0"/>
                <a:cs typeface="Calibri" panose="020F0502020204030204" pitchFamily="34" charset="0"/>
              </a:rPr>
              <a:t>Inloopspreekuren bij de huisarts</a:t>
            </a:r>
            <a:br>
              <a:rPr lang="nl-NL" dirty="0">
                <a:solidFill>
                  <a:schemeClr val="accent4">
                    <a:lumMod val="10000"/>
                  </a:schemeClr>
                </a:solidFill>
                <a:effectLst/>
                <a:latin typeface="Calibri" panose="020F0502020204030204" pitchFamily="34" charset="0"/>
                <a:cs typeface="Calibri" panose="020F0502020204030204" pitchFamily="34" charset="0"/>
              </a:rPr>
            </a:br>
            <a:r>
              <a:rPr lang="nl-NL" dirty="0">
                <a:solidFill>
                  <a:schemeClr val="accent4">
                    <a:lumMod val="10000"/>
                  </a:schemeClr>
                </a:solidFill>
                <a:effectLst/>
                <a:latin typeface="Calibri" panose="020F0502020204030204" pitchFamily="34" charset="0"/>
                <a:cs typeface="Calibri" panose="020F0502020204030204" pitchFamily="34" charset="0"/>
              </a:rPr>
              <a:t>- Koudum (in De Klink)</a:t>
            </a:r>
            <a:br>
              <a:rPr lang="nl-NL" dirty="0">
                <a:solidFill>
                  <a:schemeClr val="accent4">
                    <a:lumMod val="10000"/>
                  </a:schemeClr>
                </a:solidFill>
                <a:effectLst/>
                <a:latin typeface="Calibri" panose="020F0502020204030204" pitchFamily="34" charset="0"/>
                <a:cs typeface="Calibri" panose="020F0502020204030204" pitchFamily="34" charset="0"/>
              </a:rPr>
            </a:br>
            <a:r>
              <a:rPr lang="nl-NL" dirty="0">
                <a:solidFill>
                  <a:schemeClr val="accent4">
                    <a:lumMod val="10000"/>
                  </a:schemeClr>
                </a:solidFill>
                <a:effectLst/>
                <a:latin typeface="Calibri" panose="020F0502020204030204" pitchFamily="34" charset="0"/>
                <a:cs typeface="Calibri" panose="020F0502020204030204" pitchFamily="34" charset="0"/>
              </a:rPr>
              <a:t>- Workum</a:t>
            </a:r>
            <a:br>
              <a:rPr lang="nl-NL" dirty="0">
                <a:solidFill>
                  <a:schemeClr val="accent4">
                    <a:lumMod val="10000"/>
                  </a:schemeClr>
                </a:solidFill>
                <a:effectLst/>
                <a:latin typeface="Calibri" panose="020F0502020204030204" pitchFamily="34" charset="0"/>
                <a:cs typeface="Calibri" panose="020F0502020204030204" pitchFamily="34" charset="0"/>
              </a:rPr>
            </a:br>
            <a:r>
              <a:rPr lang="nl-NL" dirty="0">
                <a:solidFill>
                  <a:schemeClr val="accent4">
                    <a:lumMod val="10000"/>
                  </a:schemeClr>
                </a:solidFill>
                <a:effectLst/>
                <a:latin typeface="Calibri" panose="020F0502020204030204" pitchFamily="34" charset="0"/>
                <a:cs typeface="Calibri" panose="020F0502020204030204" pitchFamily="34" charset="0"/>
              </a:rPr>
              <a:t>- Makkum</a:t>
            </a:r>
            <a:br>
              <a:rPr lang="nl-NL" dirty="0"/>
            </a:br>
            <a:r>
              <a:rPr lang="nl-NL" dirty="0"/>
              <a:t> </a:t>
            </a:r>
          </a:p>
          <a:p>
            <a:endParaRPr lang="nl-NL" dirty="0"/>
          </a:p>
        </p:txBody>
      </p:sp>
    </p:spTree>
    <p:extLst>
      <p:ext uri="{BB962C8B-B14F-4D97-AF65-F5344CB8AC3E}">
        <p14:creationId xmlns:p14="http://schemas.microsoft.com/office/powerpoint/2010/main" val="10180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A360B-9146-7D08-7B85-2E920372754B}"/>
              </a:ext>
            </a:extLst>
          </p:cNvPr>
          <p:cNvSpPr>
            <a:spLocks noGrp="1"/>
          </p:cNvSpPr>
          <p:nvPr>
            <p:ph type="title"/>
          </p:nvPr>
        </p:nvSpPr>
        <p:spPr/>
        <p:txBody>
          <a:bodyPr/>
          <a:lstStyle/>
          <a:p>
            <a:r>
              <a:rPr lang="nl-NL" dirty="0"/>
              <a:t>Vooronderzoek</a:t>
            </a:r>
          </a:p>
        </p:txBody>
      </p:sp>
      <p:sp>
        <p:nvSpPr>
          <p:cNvPr id="7" name="Rectangle 3">
            <a:extLst>
              <a:ext uri="{FF2B5EF4-FFF2-40B4-BE49-F238E27FC236}">
                <a16:creationId xmlns:a16="http://schemas.microsoft.com/office/drawing/2014/main" id="{F39F073A-3C8B-7AC8-8AC4-E51C59D1C064}"/>
              </a:ext>
            </a:extLst>
          </p:cNvPr>
          <p:cNvSpPr>
            <a:spLocks noChangeArrowheads="1"/>
          </p:cNvSpPr>
          <p:nvPr/>
        </p:nvSpPr>
        <p:spPr bwMode="auto">
          <a:xfrm>
            <a:off x="611559" y="1557516"/>
            <a:ext cx="8352929"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5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Centrale Toegang Súdwest-Fryslân </a:t>
            </a:r>
            <a:b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br>
            <a:r>
              <a:rPr kumimoji="0" lang="nl-NL" altLang="nl-NL" sz="2000" b="0" i="1"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De </a:t>
            </a:r>
            <a:r>
              <a:rPr kumimoji="0" lang="nl-NL" altLang="nl-NL" sz="2000" b="1" i="1"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Centrale Toegang (CT)</a:t>
            </a:r>
            <a:r>
              <a:rPr kumimoji="0" lang="nl-NL" altLang="nl-NL" sz="2000" b="0" i="1"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is het </a:t>
            </a:r>
            <a:r>
              <a:rPr kumimoji="0" lang="nl-NL" altLang="nl-NL" sz="2000" b="1" i="1"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eerste aanspreekpunt</a:t>
            </a:r>
            <a:r>
              <a:rPr kumimoji="0" lang="nl-NL" altLang="nl-NL" sz="2000" b="0" i="1"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voor inwoners en professionals voor hulpvragen binnen het sociaal domein. Ze doen o.a.:</a:t>
            </a:r>
            <a:br>
              <a:rPr kumimoji="0" lang="nl-NL" altLang="nl-NL" sz="2000" b="0" i="1"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br>
            <a:endParaRPr kumimoji="0" lang="nl-NL" altLang="nl-NL" sz="2000" b="0" i="1"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a:t>
            </a:r>
            <a:r>
              <a:rPr lang="nl-NL" altLang="nl-NL" sz="2000" b="1" dirty="0">
                <a:solidFill>
                  <a:schemeClr val="accent4">
                    <a:lumMod val="10000"/>
                  </a:schemeClr>
                </a:solidFill>
                <a:latin typeface="Calibri" panose="020F0502020204030204" pitchFamily="34" charset="0"/>
                <a:cs typeface="Calibri" panose="020F0502020204030204" pitchFamily="34" charset="0"/>
              </a:rPr>
              <a:t>Eerste uitvraag </a:t>
            </a: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van ondersteuningsvragen</a:t>
            </a:r>
            <a:r>
              <a:rPr kumimoji="0" lang="nl-NL" altLang="nl-NL" sz="2000" b="0"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binnen </a:t>
            </a:r>
            <a:r>
              <a:rPr kumimoji="0" lang="nl-NL" altLang="nl-NL" sz="2000" b="0" i="0" u="none" strike="noStrike" cap="none" normalizeH="0" baseline="0" dirty="0" err="1">
                <a:ln>
                  <a:noFill/>
                </a:ln>
                <a:solidFill>
                  <a:schemeClr val="accent4">
                    <a:lumMod val="10000"/>
                  </a:schemeClr>
                </a:solidFill>
                <a:latin typeface="Calibri" panose="020F0502020204030204" pitchFamily="34" charset="0"/>
                <a:cs typeface="Calibri" panose="020F0502020204030204" pitchFamily="34" charset="0"/>
              </a:rPr>
              <a:t>Wmo</a:t>
            </a:r>
            <a:r>
              <a:rPr kumimoji="0" lang="nl-NL" altLang="nl-NL" sz="2000" b="0"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Jeugdwet, Participatiewet en schulddienstverlening.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Luisteren en doorvragen</a:t>
            </a:r>
            <a:r>
              <a:rPr kumimoji="0" lang="nl-NL" altLang="nl-NL" sz="2000" b="0"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om de hulpvraag goed in beeld te krijgen.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a:t>
            </a:r>
            <a:r>
              <a:rPr lang="nl-NL" altLang="nl-NL" sz="2000" b="1" dirty="0">
                <a:solidFill>
                  <a:schemeClr val="accent4">
                    <a:lumMod val="10000"/>
                  </a:schemeClr>
                </a:solidFill>
                <a:latin typeface="Calibri" panose="020F0502020204030204" pitchFamily="34" charset="0"/>
                <a:cs typeface="Calibri" panose="020F0502020204030204" pitchFamily="34" charset="0"/>
              </a:rPr>
              <a:t>Direct </a:t>
            </a: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afhandelen van enkelvoudige vragen</a:t>
            </a:r>
            <a:r>
              <a:rPr kumimoji="0" lang="nl-NL" altLang="nl-NL" sz="2000" b="0"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a:t>
            </a:r>
            <a:r>
              <a:rPr lang="nl-NL" altLang="nl-NL" sz="2000" dirty="0">
                <a:solidFill>
                  <a:schemeClr val="accent4">
                    <a:lumMod val="10000"/>
                  </a:schemeClr>
                </a:solidFill>
                <a:latin typeface="Calibri" panose="020F0502020204030204" pitchFamily="34" charset="0"/>
                <a:cs typeface="Calibri" panose="020F0502020204030204" pitchFamily="34" charset="0"/>
              </a:rPr>
              <a:t>of intern</a:t>
            </a:r>
            <a:r>
              <a:rPr kumimoji="0" lang="nl-NL" altLang="nl-NL" sz="2000" b="0"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doorverwijzen naar gebiedsteams bij complexe problematiek.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Crisissituatie opvangen </a:t>
            </a:r>
            <a:r>
              <a:rPr kumimoji="0" lang="nl-NL" altLang="nl-NL" sz="2000"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en doorverwijzen </a:t>
            </a:r>
            <a:r>
              <a:rPr lang="nl-NL" altLang="nl-NL" sz="2000" dirty="0">
                <a:solidFill>
                  <a:schemeClr val="accent4">
                    <a:lumMod val="10000"/>
                  </a:schemeClr>
                </a:solidFill>
                <a:latin typeface="Calibri" panose="020F0502020204030204" pitchFamily="34" charset="0"/>
                <a:cs typeface="Calibri" panose="020F0502020204030204" pitchFamily="34" charset="0"/>
              </a:rPr>
              <a:t>indien nodig.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sz="2000" b="1"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Samenwerken met gebiedsteams en zorgaanbieders</a:t>
            </a:r>
            <a:r>
              <a:rPr kumimoji="0" lang="nl-NL" altLang="nl-NL" sz="2000" b="0" i="0" u="none" strike="noStrike" cap="none" normalizeH="0" baseline="0" dirty="0">
                <a:ln>
                  <a:noFill/>
                </a:ln>
                <a:solidFill>
                  <a:schemeClr val="accent4">
                    <a:lumMod val="10000"/>
                  </a:schemeClr>
                </a:solidFill>
                <a:latin typeface="Calibri" panose="020F0502020204030204" pitchFamily="34" charset="0"/>
                <a:cs typeface="Calibri" panose="020F0502020204030204" pitchFamily="34" charset="0"/>
              </a:rPr>
              <a:t> om passende ondersteuning te organiseren. </a:t>
            </a:r>
            <a:endParaRPr kumimoji="0" lang="nl-NL" altLang="nl-NL"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097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7813"/>
            <a:ext cx="8229600" cy="1134963"/>
          </a:xfrm>
        </p:spPr>
        <p:txBody>
          <a:bodyPr/>
          <a:lstStyle/>
          <a:p>
            <a:pPr algn="just" eaLnBrk="1" hangingPunct="1">
              <a:defRPr/>
            </a:pPr>
            <a:r>
              <a:rPr lang="nl-NL" sz="5400" dirty="0">
                <a:latin typeface="Calluna Sans" panose="02000000000000000000" pitchFamily="50" charset="0"/>
              </a:rPr>
              <a:t>Keukentafelgesprek</a:t>
            </a:r>
          </a:p>
        </p:txBody>
      </p:sp>
      <p:sp>
        <p:nvSpPr>
          <p:cNvPr id="4" name="Tekstvak 3">
            <a:extLst>
              <a:ext uri="{FF2B5EF4-FFF2-40B4-BE49-F238E27FC236}">
                <a16:creationId xmlns:a16="http://schemas.microsoft.com/office/drawing/2014/main" id="{7C0FE87D-E0CC-562E-7453-DBBEBE9357FE}"/>
              </a:ext>
            </a:extLst>
          </p:cNvPr>
          <p:cNvSpPr txBox="1"/>
          <p:nvPr/>
        </p:nvSpPr>
        <p:spPr>
          <a:xfrm>
            <a:off x="1331640" y="1916832"/>
            <a:ext cx="5904656"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8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“Samen aan tafel voor de </a:t>
            </a:r>
            <a:r>
              <a:rPr lang="nl-NL" altLang="nl-NL" sz="2800" b="1" dirty="0">
                <a:solidFill>
                  <a:schemeClr val="accent4">
                    <a:lumMod val="10000"/>
                  </a:schemeClr>
                </a:solidFill>
                <a:latin typeface="Calibri" panose="020F0502020204030204" pitchFamily="34" charset="0"/>
                <a:cs typeface="Calibri" panose="020F0502020204030204" pitchFamily="34" charset="0"/>
              </a:rPr>
              <a:t>meest passende</a:t>
            </a:r>
            <a:r>
              <a:rPr kumimoji="0" lang="nl-NL" altLang="nl-NL" sz="28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t> ondersteuning.”</a:t>
            </a:r>
            <a:endParaRPr kumimoji="0" lang="nl-NL" altLang="nl-NL" sz="2800" b="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A544A896-EE1A-57BC-AB83-E841C30DE991}"/>
              </a:ext>
            </a:extLst>
          </p:cNvPr>
          <p:cNvSpPr txBox="1"/>
          <p:nvPr/>
        </p:nvSpPr>
        <p:spPr>
          <a:xfrm>
            <a:off x="4572000" y="3429000"/>
            <a:ext cx="3672408" cy="830997"/>
          </a:xfrm>
          <a:prstGeom prst="rect">
            <a:avLst/>
          </a:prstGeom>
          <a:noFill/>
        </p:spPr>
        <p:txBody>
          <a:bodyPr wrap="square" rtlCol="0">
            <a:spAutoFit/>
          </a:bodyPr>
          <a:lstStyle/>
          <a:p>
            <a:r>
              <a:rPr lang="nl-NL" sz="2400" b="1" dirty="0">
                <a:solidFill>
                  <a:schemeClr val="tx2">
                    <a:lumMod val="10000"/>
                  </a:schemeClr>
                </a:solidFill>
              </a:rPr>
              <a:t>“Zoeken naar meest adequate oplossing”</a:t>
            </a:r>
          </a:p>
        </p:txBody>
      </p:sp>
      <p:sp>
        <p:nvSpPr>
          <p:cNvPr id="3" name="Tekstvak 2">
            <a:extLst>
              <a:ext uri="{FF2B5EF4-FFF2-40B4-BE49-F238E27FC236}">
                <a16:creationId xmlns:a16="http://schemas.microsoft.com/office/drawing/2014/main" id="{8F7B2315-5FC1-29FF-A9CB-4EFF12321C01}"/>
              </a:ext>
            </a:extLst>
          </p:cNvPr>
          <p:cNvSpPr txBox="1"/>
          <p:nvPr/>
        </p:nvSpPr>
        <p:spPr>
          <a:xfrm>
            <a:off x="827584" y="4653136"/>
            <a:ext cx="3240360" cy="830997"/>
          </a:xfrm>
          <a:prstGeom prst="rect">
            <a:avLst/>
          </a:prstGeom>
          <a:noFill/>
        </p:spPr>
        <p:txBody>
          <a:bodyPr wrap="square" rtlCol="0">
            <a:spAutoFit/>
          </a:bodyPr>
          <a:lstStyle/>
          <a:p>
            <a:r>
              <a:rPr lang="nl-NL" sz="2400" b="1" dirty="0">
                <a:solidFill>
                  <a:schemeClr val="tx2">
                    <a:lumMod val="10000"/>
                  </a:schemeClr>
                </a:solidFill>
                <a:latin typeface="Calibri" panose="020F0502020204030204" pitchFamily="34" charset="0"/>
                <a:cs typeface="Calibri" panose="020F0502020204030204" pitchFamily="34" charset="0"/>
              </a:rPr>
              <a:t>“Brede vraagverheldering”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nl-NL" sz="5400" dirty="0">
                <a:latin typeface="Calluna Sans" panose="02000000000000000000" pitchFamily="50" charset="0"/>
              </a:rPr>
              <a:t>Onderwerpen als…</a:t>
            </a:r>
          </a:p>
        </p:txBody>
      </p:sp>
      <p:sp>
        <p:nvSpPr>
          <p:cNvPr id="124931" name="Rectangle 3"/>
          <p:cNvSpPr>
            <a:spLocks noGrp="1" noChangeArrowheads="1"/>
          </p:cNvSpPr>
          <p:nvPr>
            <p:ph type="body" idx="1"/>
          </p:nvPr>
        </p:nvSpPr>
        <p:spPr/>
        <p:txBody>
          <a:bodyPr/>
          <a:lstStyle/>
          <a:p>
            <a:pPr algn="just"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De gezondheid (lichaam en geest).</a:t>
            </a:r>
          </a:p>
          <a:p>
            <a:pPr algn="just"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De woonsituatie.</a:t>
            </a:r>
          </a:p>
          <a:p>
            <a:pPr algn="just"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Het huishouden en de persoonlijke situatie.</a:t>
            </a:r>
          </a:p>
          <a:p>
            <a:pPr algn="just"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Het verplaatsen in huis en buiten huis.</a:t>
            </a:r>
          </a:p>
          <a:p>
            <a:pPr algn="just"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Contact met andere mensen.</a:t>
            </a:r>
          </a:p>
          <a:p>
            <a:pPr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Activiteiten buitenhuis, dagbesteding en vrijwilligerswerk.</a:t>
            </a:r>
          </a:p>
          <a:p>
            <a:pPr algn="just"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Financiële situatie.</a:t>
            </a:r>
          </a:p>
          <a:p>
            <a:pPr algn="just" eaLnBrk="1" hangingPunct="1">
              <a:lnSpc>
                <a:spcPct val="80000"/>
              </a:lnSpc>
              <a:buFont typeface="Arial" panose="020B0604020202020204" pitchFamily="34" charset="0"/>
              <a:buChar char="•"/>
              <a:defRPr/>
            </a:pPr>
            <a:r>
              <a:rPr lang="nl-NL" sz="2400" dirty="0">
                <a:solidFill>
                  <a:schemeClr val="accent4">
                    <a:lumMod val="10000"/>
                  </a:schemeClr>
                </a:solidFill>
                <a:effectLst/>
                <a:latin typeface="Calibri" panose="020F0502020204030204" pitchFamily="34" charset="0"/>
                <a:cs typeface="Calibri" panose="020F0502020204030204" pitchFamily="34" charset="0"/>
              </a:rPr>
              <a:t>Mensen die voor anderen zorgen (mantelzorgers).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fade">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fade">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fade">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fade">
                                      <p:cBhvr>
                                        <p:cTn id="22" dur="500"/>
                                        <p:tgtEl>
                                          <p:spTgt spid="124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fade">
                                      <p:cBhvr>
                                        <p:cTn id="27" dur="500"/>
                                        <p:tgtEl>
                                          <p:spTgt spid="1249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4931">
                                            <p:txEl>
                                              <p:pRg st="5" end="5"/>
                                            </p:txEl>
                                          </p:spTgt>
                                        </p:tgtEl>
                                        <p:attrNameLst>
                                          <p:attrName>style.visibility</p:attrName>
                                        </p:attrNameLst>
                                      </p:cBhvr>
                                      <p:to>
                                        <p:strVal val="visible"/>
                                      </p:to>
                                    </p:set>
                                    <p:animEffect transition="in" filter="fade">
                                      <p:cBhvr>
                                        <p:cTn id="32" dur="500"/>
                                        <p:tgtEl>
                                          <p:spTgt spid="1249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4931">
                                            <p:txEl>
                                              <p:pRg st="6" end="6"/>
                                            </p:txEl>
                                          </p:spTgt>
                                        </p:tgtEl>
                                        <p:attrNameLst>
                                          <p:attrName>style.visibility</p:attrName>
                                        </p:attrNameLst>
                                      </p:cBhvr>
                                      <p:to>
                                        <p:strVal val="visible"/>
                                      </p:to>
                                    </p:set>
                                    <p:animEffect transition="in" filter="fade">
                                      <p:cBhvr>
                                        <p:cTn id="37" dur="500"/>
                                        <p:tgtEl>
                                          <p:spTgt spid="1249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4931">
                                            <p:txEl>
                                              <p:pRg st="7" end="7"/>
                                            </p:txEl>
                                          </p:spTgt>
                                        </p:tgtEl>
                                        <p:attrNameLst>
                                          <p:attrName>style.visibility</p:attrName>
                                        </p:attrNameLst>
                                      </p:cBhvr>
                                      <p:to>
                                        <p:strVal val="visible"/>
                                      </p:to>
                                    </p:set>
                                    <p:animEffect transition="in" filter="fade">
                                      <p:cBhvr>
                                        <p:cTn id="42" dur="500"/>
                                        <p:tgtEl>
                                          <p:spTgt spid="1249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A3C84-9086-4EE1-B64D-0CF1A1EE6A04}"/>
              </a:ext>
            </a:extLst>
          </p:cNvPr>
          <p:cNvSpPr>
            <a:spLocks noGrp="1"/>
          </p:cNvSpPr>
          <p:nvPr>
            <p:ph type="title"/>
          </p:nvPr>
        </p:nvSpPr>
        <p:spPr/>
        <p:txBody>
          <a:bodyPr/>
          <a:lstStyle/>
          <a:p>
            <a:r>
              <a:rPr lang="nl-NL" sz="5400" dirty="0">
                <a:latin typeface="Calluna Sans" panose="02000000000000000000" pitchFamily="50" charset="0"/>
              </a:rPr>
              <a:t>Ondersteuningsplan</a:t>
            </a:r>
          </a:p>
        </p:txBody>
      </p:sp>
      <p:sp>
        <p:nvSpPr>
          <p:cNvPr id="3" name="Tijdelijke aanduiding voor inhoud 2">
            <a:extLst>
              <a:ext uri="{FF2B5EF4-FFF2-40B4-BE49-F238E27FC236}">
                <a16:creationId xmlns:a16="http://schemas.microsoft.com/office/drawing/2014/main" id="{7221B02E-5997-4684-BEE1-D530019BAC9D}"/>
              </a:ext>
            </a:extLst>
          </p:cNvPr>
          <p:cNvSpPr>
            <a:spLocks noGrp="1"/>
          </p:cNvSpPr>
          <p:nvPr>
            <p:ph idx="1"/>
          </p:nvPr>
        </p:nvSpPr>
        <p:spPr/>
        <p:txBody>
          <a:bodyPr/>
          <a:lstStyle/>
          <a:p>
            <a:pPr>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Na het keukentafelgesprek ontvangt de bewoner een ondersteuningsplan. Hierin staat een weergave van het gesprek, gemaakte afspraken en het advies met betrekking tot een oplossing.</a:t>
            </a:r>
          </a:p>
          <a:p>
            <a:pPr>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Bewoner geeft aan wel of niet akkoord te gaan met het ondersteuningsplan en geeft aan of hij wel of niet een aanvraag maatwerkvoorziening in wil dienen.</a:t>
            </a:r>
          </a:p>
        </p:txBody>
      </p:sp>
    </p:spTree>
    <p:extLst>
      <p:ext uri="{BB962C8B-B14F-4D97-AF65-F5344CB8AC3E}">
        <p14:creationId xmlns:p14="http://schemas.microsoft.com/office/powerpoint/2010/main" val="407335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DDC4B-61CA-4C18-9F17-2011EBCA4A03}"/>
              </a:ext>
            </a:extLst>
          </p:cNvPr>
          <p:cNvSpPr>
            <a:spLocks noGrp="1"/>
          </p:cNvSpPr>
          <p:nvPr>
            <p:ph type="ctrTitle" sz="quarter"/>
          </p:nvPr>
        </p:nvSpPr>
        <p:spPr>
          <a:xfrm>
            <a:off x="539552" y="404664"/>
            <a:ext cx="7772400" cy="1080120"/>
          </a:xfrm>
        </p:spPr>
        <p:txBody>
          <a:bodyPr/>
          <a:lstStyle/>
          <a:p>
            <a:r>
              <a:rPr lang="nl-NL" sz="3600" dirty="0">
                <a:latin typeface="Calluna Sans" panose="02000000000000000000" pitchFamily="50" charset="0"/>
              </a:rPr>
              <a:t>Algemene voorzieningen </a:t>
            </a:r>
            <a:br>
              <a:rPr lang="nl-NL" sz="3600" dirty="0">
                <a:latin typeface="Calluna Sans" panose="02000000000000000000" pitchFamily="50" charset="0"/>
              </a:rPr>
            </a:br>
            <a:r>
              <a:rPr lang="nl-NL" sz="3600" dirty="0">
                <a:latin typeface="Calluna Sans" panose="02000000000000000000" pitchFamily="50" charset="0"/>
              </a:rPr>
              <a:t>voorbeelden:</a:t>
            </a:r>
          </a:p>
        </p:txBody>
      </p:sp>
      <p:sp>
        <p:nvSpPr>
          <p:cNvPr id="3" name="Ondertitel 2">
            <a:extLst>
              <a:ext uri="{FF2B5EF4-FFF2-40B4-BE49-F238E27FC236}">
                <a16:creationId xmlns:a16="http://schemas.microsoft.com/office/drawing/2014/main" id="{0CA52390-5DC3-4E9A-8B1E-35B3BB52D5B9}"/>
              </a:ext>
            </a:extLst>
          </p:cNvPr>
          <p:cNvSpPr>
            <a:spLocks noGrp="1"/>
          </p:cNvSpPr>
          <p:nvPr>
            <p:ph type="subTitle" sz="quarter" idx="1"/>
          </p:nvPr>
        </p:nvSpPr>
        <p:spPr>
          <a:xfrm>
            <a:off x="971600" y="1556792"/>
            <a:ext cx="6400800" cy="5951512"/>
          </a:xfrm>
        </p:spPr>
        <p:txBody>
          <a:bodyPr/>
          <a:lstStyle/>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Ondersteuning/zorg vanuit een andere wet: Zorgverzekeringswet/ Wet Langdurige Zorg</a:t>
            </a:r>
          </a:p>
          <a:p>
            <a:pPr marL="457200" indent="-457200" algn="l">
              <a:buFont typeface="Arial" panose="020B0604020202020204" pitchFamily="34" charset="0"/>
              <a:buChar char="•"/>
            </a:pPr>
            <a:r>
              <a:rPr lang="nl-NL" sz="2400" dirty="0" err="1">
                <a:solidFill>
                  <a:schemeClr val="accent4">
                    <a:lumMod val="10000"/>
                  </a:schemeClr>
                </a:solidFill>
                <a:effectLst/>
                <a:latin typeface="Calibri" panose="020F0502020204030204" pitchFamily="34" charset="0"/>
                <a:cs typeface="Calibri" panose="020F0502020204030204" pitchFamily="34" charset="0"/>
              </a:rPr>
              <a:t>Stipepunt</a:t>
            </a:r>
            <a:r>
              <a:rPr lang="nl-NL" sz="2400" dirty="0">
                <a:solidFill>
                  <a:schemeClr val="accent4">
                    <a:lumMod val="10000"/>
                  </a:schemeClr>
                </a:solidFill>
                <a:effectLst/>
                <a:latin typeface="Calibri" panose="020F0502020204030204" pitchFamily="34" charset="0"/>
                <a:cs typeface="Calibri" panose="020F0502020204030204" pitchFamily="34" charset="0"/>
              </a:rPr>
              <a:t>, Papierwinkel </a:t>
            </a:r>
          </a:p>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SWF </a:t>
            </a:r>
            <a:r>
              <a:rPr lang="nl-NL" sz="2400" dirty="0" err="1">
                <a:solidFill>
                  <a:schemeClr val="accent4">
                    <a:lumMod val="10000"/>
                  </a:schemeClr>
                </a:solidFill>
                <a:effectLst/>
                <a:latin typeface="Calibri" panose="020F0502020204030204" pitchFamily="34" charset="0"/>
                <a:cs typeface="Calibri" panose="020F0502020204030204" pitchFamily="34" charset="0"/>
              </a:rPr>
              <a:t>Tichtby</a:t>
            </a:r>
            <a:endParaRPr lang="nl-NL" sz="2400" dirty="0">
              <a:solidFill>
                <a:schemeClr val="accent4">
                  <a:lumMod val="10000"/>
                </a:schemeClr>
              </a:solidFill>
              <a:effectLst/>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Sociaal collectief &gt; Welzijnscoach</a:t>
            </a:r>
          </a:p>
          <a:p>
            <a:pPr marL="457200" indent="-457200" algn="l">
              <a:buFont typeface="Arial" panose="020B0604020202020204" pitchFamily="34" charset="0"/>
              <a:buChar char="•"/>
            </a:pPr>
            <a:r>
              <a:rPr lang="nl-NL" sz="2400" dirty="0" err="1">
                <a:solidFill>
                  <a:schemeClr val="accent4">
                    <a:lumMod val="10000"/>
                  </a:schemeClr>
                </a:solidFill>
                <a:effectLst/>
                <a:latin typeface="Calibri" panose="020F0502020204030204" pitchFamily="34" charset="0"/>
                <a:cs typeface="Calibri" panose="020F0502020204030204" pitchFamily="34" charset="0"/>
              </a:rPr>
              <a:t>Humanitas</a:t>
            </a:r>
            <a:r>
              <a:rPr lang="nl-NL" sz="2400" dirty="0">
                <a:solidFill>
                  <a:schemeClr val="accent4">
                    <a:lumMod val="10000"/>
                  </a:schemeClr>
                </a:solidFill>
                <a:effectLst/>
                <a:latin typeface="Calibri" panose="020F0502020204030204" pitchFamily="34" charset="0"/>
                <a:cs typeface="Calibri" panose="020F0502020204030204" pitchFamily="34" charset="0"/>
              </a:rPr>
              <a:t> (maatje)</a:t>
            </a:r>
          </a:p>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Sociale klusbedrijven (Stichting Present)</a:t>
            </a:r>
          </a:p>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Budgetmaatje (Solidair Friesland)</a:t>
            </a:r>
          </a:p>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Uitkeringsgerechtigden en gehandicapten </a:t>
            </a:r>
            <a:r>
              <a:rPr lang="nl-NL" sz="2400" dirty="0" err="1">
                <a:solidFill>
                  <a:schemeClr val="accent4">
                    <a:lumMod val="10000"/>
                  </a:schemeClr>
                </a:solidFill>
                <a:effectLst/>
                <a:latin typeface="Calibri" panose="020F0502020204030204" pitchFamily="34" charset="0"/>
                <a:cs typeface="Calibri" panose="020F0502020204030204" pitchFamily="34" charset="0"/>
              </a:rPr>
              <a:t>Sudwest</a:t>
            </a:r>
            <a:r>
              <a:rPr lang="nl-NL" sz="2400" dirty="0">
                <a:solidFill>
                  <a:schemeClr val="accent4">
                    <a:lumMod val="10000"/>
                  </a:schemeClr>
                </a:solidFill>
                <a:effectLst/>
                <a:latin typeface="Calibri" panose="020F0502020204030204" pitchFamily="34" charset="0"/>
                <a:cs typeface="Calibri" panose="020F0502020204030204" pitchFamily="34" charset="0"/>
              </a:rPr>
              <a:t> Fryslân (UGS)</a:t>
            </a:r>
          </a:p>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Ontmoeting en kerken</a:t>
            </a:r>
          </a:p>
          <a:p>
            <a:pPr marL="457200" indent="-457200" algn="just">
              <a:buFont typeface="Wingdings" panose="05000000000000000000" pitchFamily="2" charset="2"/>
              <a:buChar char="ü"/>
            </a:pPr>
            <a:endParaRPr lang="nl-NL" sz="2800" dirty="0">
              <a:latin typeface="Calluna Sans" panose="02000000000000000000" pitchFamily="50" charset="0"/>
            </a:endParaRPr>
          </a:p>
          <a:p>
            <a:pPr algn="just"/>
            <a:endParaRPr lang="nl-NL" sz="2800" dirty="0">
              <a:latin typeface="Calluna Sans" panose="02000000000000000000" pitchFamily="50" charset="0"/>
            </a:endParaRPr>
          </a:p>
        </p:txBody>
      </p:sp>
    </p:spTree>
    <p:extLst>
      <p:ext uri="{BB962C8B-B14F-4D97-AF65-F5344CB8AC3E}">
        <p14:creationId xmlns:p14="http://schemas.microsoft.com/office/powerpoint/2010/main" val="187173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6CE2D-D9CE-4A48-8A7B-264551A1E736}"/>
              </a:ext>
            </a:extLst>
          </p:cNvPr>
          <p:cNvSpPr>
            <a:spLocks noGrp="1"/>
          </p:cNvSpPr>
          <p:nvPr>
            <p:ph type="title"/>
          </p:nvPr>
        </p:nvSpPr>
        <p:spPr/>
        <p:txBody>
          <a:bodyPr/>
          <a:lstStyle/>
          <a:p>
            <a:r>
              <a:rPr lang="nl-NL" sz="5400" dirty="0">
                <a:latin typeface="Calluna Sans" panose="02000000000000000000" pitchFamily="50" charset="0"/>
              </a:rPr>
              <a:t>Maatwerkvoorzieningen</a:t>
            </a:r>
          </a:p>
        </p:txBody>
      </p:sp>
      <p:sp>
        <p:nvSpPr>
          <p:cNvPr id="3" name="Tijdelijke aanduiding voor inhoud 2">
            <a:extLst>
              <a:ext uri="{FF2B5EF4-FFF2-40B4-BE49-F238E27FC236}">
                <a16:creationId xmlns:a16="http://schemas.microsoft.com/office/drawing/2014/main" id="{242149FA-EC74-44B1-BED6-5E7D05EC43F9}"/>
              </a:ext>
            </a:extLst>
          </p:cNvPr>
          <p:cNvSpPr>
            <a:spLocks noGrp="1"/>
          </p:cNvSpPr>
          <p:nvPr>
            <p:ph idx="1"/>
          </p:nvPr>
        </p:nvSpPr>
        <p:spPr/>
        <p:txBody>
          <a:bodyPr/>
          <a:lstStyle/>
          <a:p>
            <a:pPr algn="just" eaLnBrk="1" hangingPunct="1">
              <a:buFont typeface="Arial" panose="020B0604020202020204" pitchFamily="34" charset="0"/>
              <a:buChar char="•"/>
              <a:defRPr/>
            </a:pPr>
            <a:r>
              <a:rPr lang="nl-NL" dirty="0">
                <a:solidFill>
                  <a:schemeClr val="accent4">
                    <a:lumMod val="10000"/>
                  </a:schemeClr>
                </a:solidFill>
                <a:effectLst/>
                <a:latin typeface="Calibri" panose="020F0502020204030204" pitchFamily="34" charset="0"/>
                <a:cs typeface="Calibri" panose="020F0502020204030204" pitchFamily="34" charset="0"/>
              </a:rPr>
              <a:t>Hulp bij het huishouden</a:t>
            </a:r>
          </a:p>
          <a:p>
            <a:pPr algn="just" eaLnBrk="1" hangingPunct="1">
              <a:buFont typeface="Arial" panose="020B0604020202020204" pitchFamily="34" charset="0"/>
              <a:buChar char="•"/>
              <a:defRPr/>
            </a:pPr>
            <a:r>
              <a:rPr lang="nl-NL" dirty="0">
                <a:solidFill>
                  <a:schemeClr val="accent4">
                    <a:lumMod val="10000"/>
                  </a:schemeClr>
                </a:solidFill>
                <a:effectLst/>
                <a:latin typeface="Calibri" panose="020F0502020204030204" pitchFamily="34" charset="0"/>
                <a:cs typeface="Calibri" panose="020F0502020204030204" pitchFamily="34" charset="0"/>
              </a:rPr>
              <a:t>Woningvoorzieningen/aanpassingen</a:t>
            </a:r>
          </a:p>
          <a:p>
            <a:pPr algn="just" eaLnBrk="1" hangingPunct="1">
              <a:buFont typeface="Arial" panose="020B0604020202020204" pitchFamily="34" charset="0"/>
              <a:buChar char="•"/>
              <a:defRPr/>
            </a:pPr>
            <a:r>
              <a:rPr lang="nl-NL" dirty="0">
                <a:solidFill>
                  <a:schemeClr val="accent4">
                    <a:lumMod val="10000"/>
                  </a:schemeClr>
                </a:solidFill>
                <a:effectLst/>
                <a:latin typeface="Calibri" panose="020F0502020204030204" pitchFamily="34" charset="0"/>
                <a:cs typeface="Calibri" panose="020F0502020204030204" pitchFamily="34" charset="0"/>
              </a:rPr>
              <a:t>Vervoersvoorzieningen</a:t>
            </a:r>
          </a:p>
          <a:p>
            <a:pPr algn="just" eaLnBrk="1" hangingPunct="1">
              <a:buFont typeface="Arial" panose="020B0604020202020204" pitchFamily="34" charset="0"/>
              <a:buChar char="•"/>
              <a:defRPr/>
            </a:pPr>
            <a:r>
              <a:rPr lang="nl-NL" dirty="0">
                <a:solidFill>
                  <a:schemeClr val="accent4">
                    <a:lumMod val="10000"/>
                  </a:schemeClr>
                </a:solidFill>
                <a:effectLst/>
                <a:latin typeface="Calibri" panose="020F0502020204030204" pitchFamily="34" charset="0"/>
                <a:cs typeface="Calibri" panose="020F0502020204030204" pitchFamily="34" charset="0"/>
              </a:rPr>
              <a:t>Rolstoelen</a:t>
            </a:r>
          </a:p>
          <a:p>
            <a:pPr algn="just" eaLnBrk="1" hangingPunct="1">
              <a:buFont typeface="Arial" panose="020B0604020202020204" pitchFamily="34" charset="0"/>
              <a:buChar char="•"/>
              <a:defRPr/>
            </a:pPr>
            <a:r>
              <a:rPr lang="nl-NL" dirty="0">
                <a:solidFill>
                  <a:schemeClr val="accent4">
                    <a:lumMod val="10000"/>
                  </a:schemeClr>
                </a:solidFill>
                <a:effectLst/>
                <a:latin typeface="Calibri" panose="020F0502020204030204" pitchFamily="34" charset="0"/>
                <a:cs typeface="Calibri" panose="020F0502020204030204" pitchFamily="34" charset="0"/>
              </a:rPr>
              <a:t>Individuele begeleiding en/of dagbesteding</a:t>
            </a:r>
          </a:p>
          <a:p>
            <a:pPr algn="just" eaLnBrk="1" hangingPunct="1">
              <a:buFont typeface="Arial" panose="020B0604020202020204" pitchFamily="34" charset="0"/>
              <a:buChar char="•"/>
              <a:defRPr/>
            </a:pPr>
            <a:r>
              <a:rPr lang="nl-NL" dirty="0">
                <a:solidFill>
                  <a:schemeClr val="accent4">
                    <a:lumMod val="10000"/>
                  </a:schemeClr>
                </a:solidFill>
                <a:effectLst/>
                <a:latin typeface="Calibri" panose="020F0502020204030204" pitchFamily="34" charset="0"/>
                <a:cs typeface="Calibri" panose="020F0502020204030204" pitchFamily="34" charset="0"/>
              </a:rPr>
              <a:t>Vervoer voor dagbesteding</a:t>
            </a:r>
          </a:p>
          <a:p>
            <a:endParaRPr lang="nl-NL" dirty="0"/>
          </a:p>
        </p:txBody>
      </p:sp>
    </p:spTree>
    <p:extLst>
      <p:ext uri="{BB962C8B-B14F-4D97-AF65-F5344CB8AC3E}">
        <p14:creationId xmlns:p14="http://schemas.microsoft.com/office/powerpoint/2010/main" val="393282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just" eaLnBrk="1" hangingPunct="1">
              <a:defRPr/>
            </a:pPr>
            <a:r>
              <a:rPr lang="nl-NL" sz="5400" dirty="0">
                <a:latin typeface="Calluna Sans" panose="02000000000000000000" pitchFamily="50" charset="0"/>
              </a:rPr>
              <a:t>Hulp bij het huishouden</a:t>
            </a:r>
          </a:p>
        </p:txBody>
      </p:sp>
      <p:sp>
        <p:nvSpPr>
          <p:cNvPr id="70659" name="Rectangle 3"/>
          <p:cNvSpPr>
            <a:spLocks noGrp="1" noChangeArrowheads="1"/>
          </p:cNvSpPr>
          <p:nvPr>
            <p:ph type="body" sz="half" idx="1"/>
          </p:nvPr>
        </p:nvSpPr>
        <p:spPr>
          <a:xfrm>
            <a:off x="457200" y="1600200"/>
            <a:ext cx="8218488" cy="4525963"/>
          </a:xfrm>
        </p:spPr>
        <p:txBody>
          <a:bodyPr/>
          <a:lstStyle/>
          <a:p>
            <a:pPr marL="0" indent="0" algn="just" eaLnBrk="1" hangingPunct="1">
              <a:lnSpc>
                <a:spcPct val="90000"/>
              </a:lnSpc>
              <a:buNone/>
              <a:defRPr/>
            </a:pPr>
            <a:br>
              <a:rPr lang="nl-NL" dirty="0">
                <a:latin typeface="Calibri" panose="020F0502020204030204" pitchFamily="34" charset="0"/>
                <a:cs typeface="Calibri" panose="020F0502020204030204" pitchFamily="34" charset="0"/>
              </a:rPr>
            </a:br>
            <a:br>
              <a:rPr lang="nl-NL" dirty="0">
                <a:latin typeface="Calibri" panose="020F0502020204030204" pitchFamily="34" charset="0"/>
                <a:cs typeface="Calibri" panose="020F0502020204030204" pitchFamily="34" charset="0"/>
              </a:rPr>
            </a:br>
            <a:r>
              <a:rPr lang="nl-NL" dirty="0">
                <a:solidFill>
                  <a:schemeClr val="accent4">
                    <a:lumMod val="10000"/>
                  </a:schemeClr>
                </a:solidFill>
                <a:effectLst/>
                <a:latin typeface="Calibri" panose="020F0502020204030204" pitchFamily="34" charset="0"/>
                <a:cs typeface="Calibri" panose="020F0502020204030204" pitchFamily="34" charset="0"/>
              </a:rPr>
              <a:t>De dagelijkse organisatie van het huishouden, zoals stofzuigen, dweilen, het doen van de was. </a:t>
            </a:r>
          </a:p>
        </p:txBody>
      </p:sp>
      <p:pic>
        <p:nvPicPr>
          <p:cNvPr id="3" name="Afbeelding 2">
            <a:extLst>
              <a:ext uri="{FF2B5EF4-FFF2-40B4-BE49-F238E27FC236}">
                <a16:creationId xmlns:a16="http://schemas.microsoft.com/office/drawing/2014/main" id="{213F7EA3-A7E9-4B9E-8053-F6DD3ED7B806}"/>
              </a:ext>
            </a:extLst>
          </p:cNvPr>
          <p:cNvPicPr>
            <a:picLocks noChangeAspect="1"/>
          </p:cNvPicPr>
          <p:nvPr/>
        </p:nvPicPr>
        <p:blipFill>
          <a:blip r:embed="rId3"/>
          <a:stretch>
            <a:fillRect/>
          </a:stretch>
        </p:blipFill>
        <p:spPr>
          <a:xfrm>
            <a:off x="6667682" y="4437112"/>
            <a:ext cx="1981200" cy="2314575"/>
          </a:xfrm>
          <a:prstGeom prst="rect">
            <a:avLst/>
          </a:prstGeo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fade">
                                      <p:cBhvr>
                                        <p:cTn id="7" dur="500"/>
                                        <p:tgtEl>
                                          <p:spTgt spid="70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70906-1C52-FD4F-C477-AD992D912D37}"/>
              </a:ext>
            </a:extLst>
          </p:cNvPr>
          <p:cNvSpPr>
            <a:spLocks noGrp="1"/>
          </p:cNvSpPr>
          <p:nvPr>
            <p:ph type="title"/>
          </p:nvPr>
        </p:nvSpPr>
        <p:spPr/>
        <p:txBody>
          <a:bodyPr/>
          <a:lstStyle/>
          <a:p>
            <a:r>
              <a:rPr lang="nl-NL" dirty="0"/>
              <a:t>Wat is dat?</a:t>
            </a:r>
          </a:p>
        </p:txBody>
      </p:sp>
      <p:pic>
        <p:nvPicPr>
          <p:cNvPr id="1026" name="Picture 2" descr="grappig uil met een vraag. vector icoon, vogel sticker ...">
            <a:extLst>
              <a:ext uri="{FF2B5EF4-FFF2-40B4-BE49-F238E27FC236}">
                <a16:creationId xmlns:a16="http://schemas.microsoft.com/office/drawing/2014/main" id="{85C49332-FC11-EBF8-583E-382482F91E8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597" t="7261" r="8714" b="7049"/>
          <a:stretch>
            <a:fillRect/>
          </a:stretch>
        </p:blipFill>
        <p:spPr bwMode="auto">
          <a:xfrm>
            <a:off x="1907704" y="1196752"/>
            <a:ext cx="468052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9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E58E2-D10F-427F-84AC-71F94CDA72F6}"/>
              </a:ext>
            </a:extLst>
          </p:cNvPr>
          <p:cNvSpPr>
            <a:spLocks noGrp="1"/>
          </p:cNvSpPr>
          <p:nvPr>
            <p:ph type="ctrTitle" sz="quarter"/>
          </p:nvPr>
        </p:nvSpPr>
        <p:spPr>
          <a:xfrm>
            <a:off x="685800" y="548680"/>
            <a:ext cx="7772400" cy="864096"/>
          </a:xfrm>
        </p:spPr>
        <p:txBody>
          <a:bodyPr/>
          <a:lstStyle/>
          <a:p>
            <a:pPr algn="just"/>
            <a:r>
              <a:rPr lang="nl-NL" dirty="0">
                <a:latin typeface="Calluna Sans" panose="02000000000000000000" pitchFamily="50" charset="0"/>
              </a:rPr>
              <a:t>Woningaanpassingen</a:t>
            </a:r>
          </a:p>
        </p:txBody>
      </p:sp>
      <p:sp>
        <p:nvSpPr>
          <p:cNvPr id="3" name="Ondertitel 2">
            <a:extLst>
              <a:ext uri="{FF2B5EF4-FFF2-40B4-BE49-F238E27FC236}">
                <a16:creationId xmlns:a16="http://schemas.microsoft.com/office/drawing/2014/main" id="{02EA7035-E53B-4FF3-B612-8CAA099368E0}"/>
              </a:ext>
            </a:extLst>
          </p:cNvPr>
          <p:cNvSpPr>
            <a:spLocks noGrp="1"/>
          </p:cNvSpPr>
          <p:nvPr>
            <p:ph type="subTitle" sz="quarter" idx="1"/>
          </p:nvPr>
        </p:nvSpPr>
        <p:spPr>
          <a:xfrm>
            <a:off x="539552" y="1916832"/>
            <a:ext cx="7232848" cy="3721968"/>
          </a:xfrm>
        </p:spPr>
        <p:txBody>
          <a:bodyPr/>
          <a:lstStyle/>
          <a:p>
            <a:pPr marL="457200" indent="-457200" algn="just" eaLnBrk="1" hangingPunct="1">
              <a:buFont typeface="Arial" panose="020B0604020202020204" pitchFamily="34" charset="0"/>
              <a:buChar char="•"/>
            </a:pPr>
            <a:endParaRPr lang="en-US" altLang="nl-NL" sz="2800" dirty="0">
              <a:solidFill>
                <a:schemeClr val="accent4">
                  <a:lumMod val="10000"/>
                </a:schemeClr>
              </a:solidFill>
              <a:effectLst/>
              <a:latin typeface="Calibri" panose="020F0502020204030204" pitchFamily="34" charset="0"/>
              <a:cs typeface="Calibri" panose="020F0502020204030204" pitchFamily="34" charset="0"/>
            </a:endParaRPr>
          </a:p>
          <a:p>
            <a:pPr marL="457200" indent="-457200" algn="just" eaLnBrk="1" hangingPunct="1">
              <a:buFont typeface="Arial" panose="020B0604020202020204" pitchFamily="34" charset="0"/>
              <a:buChar char="•"/>
            </a:pP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Traplopen</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wordt</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steeds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moeilijker</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a:t>
            </a:r>
          </a:p>
          <a:p>
            <a:pPr marL="457200" indent="-457200" algn="just" eaLnBrk="1" hangingPunct="1">
              <a:buFont typeface="Arial" panose="020B0604020202020204" pitchFamily="34" charset="0"/>
              <a:buChar char="•"/>
            </a:pP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Badkamer</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is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niet</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meer</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toegankelijk</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a:t>
            </a:r>
          </a:p>
          <a:p>
            <a:pPr marL="457200" indent="-457200" algn="just" eaLnBrk="1" hangingPunct="1">
              <a:buFont typeface="Arial" panose="020B0604020202020204" pitchFamily="34" charset="0"/>
              <a:buChar char="•"/>
            </a:pP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Staan</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onder</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de douche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lukt</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niet</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meer</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a:t>
            </a:r>
          </a:p>
          <a:p>
            <a:pPr marL="457200" indent="-457200" algn="just" eaLnBrk="1" hangingPunct="1">
              <a:buFont typeface="Arial" panose="020B0604020202020204" pitchFamily="34" charset="0"/>
              <a:buChar char="•"/>
            </a:pPr>
            <a:r>
              <a:rPr lang="en-US" altLang="nl-NL" sz="2800" dirty="0">
                <a:solidFill>
                  <a:schemeClr val="accent4">
                    <a:lumMod val="10000"/>
                  </a:schemeClr>
                </a:solidFill>
                <a:effectLst/>
                <a:latin typeface="Calibri" panose="020F0502020204030204" pitchFamily="34" charset="0"/>
                <a:cs typeface="Calibri" panose="020F0502020204030204" pitchFamily="34" charset="0"/>
              </a:rPr>
              <a:t>Kan de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drempel</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niet</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meer</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over.</a:t>
            </a:r>
          </a:p>
          <a:p>
            <a:pPr marL="457200" indent="-457200" algn="just" eaLnBrk="1" hangingPunct="1">
              <a:buFont typeface="Arial" panose="020B0604020202020204" pitchFamily="34" charset="0"/>
              <a:buChar char="•"/>
            </a:pP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Opstaan</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na</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toiletgang</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gaat</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 </a:t>
            </a:r>
            <a:r>
              <a:rPr lang="en-US" altLang="nl-NL" sz="2800" dirty="0" err="1">
                <a:solidFill>
                  <a:schemeClr val="accent4">
                    <a:lumMod val="10000"/>
                  </a:schemeClr>
                </a:solidFill>
                <a:effectLst/>
                <a:latin typeface="Calibri" panose="020F0502020204030204" pitchFamily="34" charset="0"/>
                <a:cs typeface="Calibri" panose="020F0502020204030204" pitchFamily="34" charset="0"/>
              </a:rPr>
              <a:t>moeilijk</a:t>
            </a:r>
            <a:r>
              <a:rPr lang="en-US" altLang="nl-NL" sz="2800" dirty="0">
                <a:solidFill>
                  <a:schemeClr val="accent4">
                    <a:lumMod val="10000"/>
                  </a:schemeClr>
                </a:solidFill>
                <a:effectLst/>
                <a:latin typeface="Calibri" panose="020F0502020204030204" pitchFamily="34" charset="0"/>
                <a:cs typeface="Calibri" panose="020F0502020204030204" pitchFamily="34" charset="0"/>
              </a:rPr>
              <a:t>.</a:t>
            </a:r>
          </a:p>
          <a:p>
            <a:endParaRPr lang="nl-NL" dirty="0"/>
          </a:p>
        </p:txBody>
      </p:sp>
    </p:spTree>
    <p:extLst>
      <p:ext uri="{BB962C8B-B14F-4D97-AF65-F5344CB8AC3E}">
        <p14:creationId xmlns:p14="http://schemas.microsoft.com/office/powerpoint/2010/main" val="3526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3"/>
          <p:cNvSpPr>
            <a:spLocks noGrp="1" noChangeArrowheads="1"/>
          </p:cNvSpPr>
          <p:nvPr>
            <p:ph type="body" sz="half" idx="1"/>
          </p:nvPr>
        </p:nvSpPr>
        <p:spPr>
          <a:xfrm>
            <a:off x="395288" y="981075"/>
            <a:ext cx="6264275" cy="4525963"/>
          </a:xfrm>
        </p:spPr>
        <p:txBody>
          <a:bodyPr/>
          <a:lstStyle/>
          <a:p>
            <a:pPr eaLnBrk="1" hangingPunct="1">
              <a:buFont typeface="Wingdings" pitchFamily="2" charset="2"/>
              <a:buNone/>
              <a:defRPr/>
            </a:pPr>
            <a:r>
              <a:rPr lang="en-US" sz="2800" dirty="0" err="1">
                <a:solidFill>
                  <a:schemeClr val="accent4">
                    <a:lumMod val="10000"/>
                  </a:schemeClr>
                </a:solidFill>
                <a:effectLst/>
                <a:latin typeface="Calibri" panose="020F0502020204030204" pitchFamily="34" charset="0"/>
                <a:cs typeface="Calibri" panose="020F0502020204030204" pitchFamily="34" charset="0"/>
              </a:rPr>
              <a:t>Woningaanpassingen</a:t>
            </a:r>
            <a:r>
              <a:rPr lang="en-US" sz="2800" dirty="0">
                <a:solidFill>
                  <a:schemeClr val="accent4">
                    <a:lumMod val="10000"/>
                  </a:schemeClr>
                </a:solidFill>
                <a:effectLst/>
                <a:latin typeface="Calibri" panose="020F0502020204030204" pitchFamily="34" charset="0"/>
                <a:cs typeface="Calibri" panose="020F0502020204030204" pitchFamily="34" charset="0"/>
              </a:rPr>
              <a:t> </a:t>
            </a:r>
            <a:r>
              <a:rPr lang="en-US" sz="2800" dirty="0" err="1">
                <a:solidFill>
                  <a:schemeClr val="accent4">
                    <a:lumMod val="10000"/>
                  </a:schemeClr>
                </a:solidFill>
                <a:effectLst/>
                <a:latin typeface="Calibri" panose="020F0502020204030204" pitchFamily="34" charset="0"/>
                <a:cs typeface="Calibri" panose="020F0502020204030204" pitchFamily="34" charset="0"/>
              </a:rPr>
              <a:t>en</a:t>
            </a:r>
            <a:r>
              <a:rPr lang="en-US" sz="2800" dirty="0">
                <a:solidFill>
                  <a:schemeClr val="accent4">
                    <a:lumMod val="10000"/>
                  </a:schemeClr>
                </a:solidFill>
                <a:effectLst/>
                <a:latin typeface="Calibri" panose="020F0502020204030204" pitchFamily="34" charset="0"/>
                <a:cs typeface="Calibri" panose="020F0502020204030204" pitchFamily="34" charset="0"/>
              </a:rPr>
              <a:t> </a:t>
            </a:r>
            <a:r>
              <a:rPr lang="en-US" sz="2800" dirty="0" err="1">
                <a:solidFill>
                  <a:schemeClr val="accent4">
                    <a:lumMod val="10000"/>
                  </a:schemeClr>
                </a:solidFill>
                <a:effectLst/>
                <a:latin typeface="Calibri" panose="020F0502020204030204" pitchFamily="34" charset="0"/>
                <a:cs typeface="Calibri" panose="020F0502020204030204" pitchFamily="34" charset="0"/>
              </a:rPr>
              <a:t>woonvoorzieningen</a:t>
            </a:r>
            <a:r>
              <a:rPr lang="en-US" sz="2800" dirty="0">
                <a:solidFill>
                  <a:schemeClr val="accent4">
                    <a:lumMod val="10000"/>
                  </a:schemeClr>
                </a:solidFill>
                <a:effectLst/>
                <a:latin typeface="Calibri" panose="020F0502020204030204" pitchFamily="34" charset="0"/>
                <a:cs typeface="Calibri" panose="020F0502020204030204" pitchFamily="34" charset="0"/>
              </a:rPr>
              <a:t>.</a:t>
            </a:r>
          </a:p>
          <a:p>
            <a:pPr eaLnBrk="1" hangingPunct="1">
              <a:buFont typeface="Wingdings" pitchFamily="2" charset="2"/>
              <a:buNone/>
              <a:defRPr/>
            </a:pPr>
            <a:endParaRPr lang="en-US" sz="2800" dirty="0">
              <a:latin typeface="Calluna Sans" panose="02000000000000000000" pitchFamily="50" charset="0"/>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l="1135" r="1781" b="1791"/>
          <a:stretch>
            <a:fillRect/>
          </a:stretch>
        </p:blipFill>
        <p:spPr bwMode="auto">
          <a:xfrm>
            <a:off x="4787900" y="1412875"/>
            <a:ext cx="3984625"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3573463"/>
            <a:ext cx="43148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l="1321" t="-2" r="1236" b="1634"/>
          <a:stretch>
            <a:fillRect/>
          </a:stretch>
        </p:blipFill>
        <p:spPr bwMode="auto">
          <a:xfrm>
            <a:off x="2987824" y="3573463"/>
            <a:ext cx="48863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fade">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13317"/>
                                        </p:tgtEl>
                                      </p:cBhvr>
                                    </p:animEffect>
                                    <p:set>
                                      <p:cBhvr>
                                        <p:cTn id="17" dur="1" fill="hold">
                                          <p:stCondLst>
                                            <p:cond delay="499"/>
                                          </p:stCondLst>
                                        </p:cTn>
                                        <p:tgtEl>
                                          <p:spTgt spid="133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defRPr/>
            </a:pPr>
            <a:r>
              <a:rPr lang="en-US" sz="3600" dirty="0" err="1">
                <a:latin typeface="Calibri" panose="020F0502020204030204" pitchFamily="34" charset="0"/>
                <a:cs typeface="Calibri" panose="020F0502020204030204" pitchFamily="34" charset="0"/>
              </a:rPr>
              <a:t>Vervoersvoorziening</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sz="3600" dirty="0" err="1">
                <a:latin typeface="Calibri" panose="020F0502020204030204" pitchFamily="34" charset="0"/>
                <a:cs typeface="Calibri" panose="020F0502020204030204" pitchFamily="34" charset="0"/>
              </a:rPr>
              <a:t>Wmo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taxipas</a:t>
            </a:r>
            <a:r>
              <a:rPr lang="en-US" sz="3600" dirty="0">
                <a:latin typeface="Calibri" panose="020F0502020204030204" pitchFamily="34" charset="0"/>
                <a:cs typeface="Calibri" panose="020F0502020204030204" pitchFamily="34" charset="0"/>
              </a:rPr>
              <a:t> en/of </a:t>
            </a:r>
            <a:r>
              <a:rPr lang="en-US" sz="3600" dirty="0" err="1">
                <a:latin typeface="Calibri" panose="020F0502020204030204" pitchFamily="34" charset="0"/>
                <a:cs typeface="Calibri" panose="020F0502020204030204" pitchFamily="34" charset="0"/>
              </a:rPr>
              <a:t>Valys</a:t>
            </a:r>
            <a:endParaRPr lang="nl-NL" sz="4800" dirty="0">
              <a:latin typeface="Calibri" panose="020F0502020204030204" pitchFamily="34" charset="0"/>
              <a:cs typeface="Calibri" panose="020F0502020204030204" pitchFamily="34" charset="0"/>
            </a:endParaRPr>
          </a:p>
        </p:txBody>
      </p:sp>
      <p:sp>
        <p:nvSpPr>
          <p:cNvPr id="14339" name="Rectangle 3"/>
          <p:cNvSpPr>
            <a:spLocks noGrp="1" noChangeArrowheads="1"/>
          </p:cNvSpPr>
          <p:nvPr>
            <p:ph type="body" sz="half" idx="1"/>
          </p:nvPr>
        </p:nvSpPr>
        <p:spPr>
          <a:xfrm>
            <a:off x="457200" y="1628800"/>
            <a:ext cx="8496176" cy="4857403"/>
          </a:xfrm>
        </p:spPr>
        <p:txBody>
          <a:bodyPr/>
          <a:lstStyle/>
          <a:p>
            <a:pPr marL="0" indent="0">
              <a:buNone/>
            </a:pPr>
            <a:r>
              <a:rPr lang="nl-NL" sz="1800" b="1" dirty="0">
                <a:solidFill>
                  <a:schemeClr val="tx2">
                    <a:lumMod val="10000"/>
                  </a:schemeClr>
                </a:solidFill>
                <a:effectLst/>
              </a:rPr>
              <a:t>Je komt in ieder geval niet in aanmerking voor een </a:t>
            </a:r>
            <a:r>
              <a:rPr lang="nl-NL" sz="1800" b="1" dirty="0" err="1">
                <a:solidFill>
                  <a:schemeClr val="tx2">
                    <a:lumMod val="10000"/>
                  </a:schemeClr>
                </a:solidFill>
                <a:effectLst/>
              </a:rPr>
              <a:t>Wmo-taxipas</a:t>
            </a:r>
            <a:r>
              <a:rPr lang="nl-NL" sz="1800" b="1" dirty="0">
                <a:solidFill>
                  <a:schemeClr val="tx2">
                    <a:lumMod val="10000"/>
                  </a:schemeClr>
                </a:solidFill>
                <a:effectLst/>
              </a:rPr>
              <a:t> wanneer je:</a:t>
            </a:r>
          </a:p>
          <a:p>
            <a:r>
              <a:rPr lang="nl-NL" sz="1800" dirty="0">
                <a:solidFill>
                  <a:schemeClr val="tx2">
                    <a:lumMod val="10000"/>
                  </a:schemeClr>
                </a:solidFill>
                <a:effectLst/>
              </a:rPr>
              <a:t>geen lichamelijke of psychische beperking hebt, waardoor je geen gebruik kunt maken van openbaar of eigen vervoer (auto, fiets, etc.);</a:t>
            </a:r>
          </a:p>
          <a:p>
            <a:r>
              <a:rPr lang="nl-NL" sz="1800" dirty="0">
                <a:solidFill>
                  <a:schemeClr val="tx2">
                    <a:lumMod val="10000"/>
                  </a:schemeClr>
                </a:solidFill>
                <a:effectLst/>
              </a:rPr>
              <a:t>beperking korter dan 6 maanden duurt. Vind je dat je voor deze kortere periode toch in aanmerking moet komen voor een </a:t>
            </a:r>
            <a:r>
              <a:rPr lang="nl-NL" sz="1800" dirty="0" err="1">
                <a:solidFill>
                  <a:schemeClr val="tx2">
                    <a:lumMod val="10000"/>
                  </a:schemeClr>
                </a:solidFill>
                <a:effectLst/>
              </a:rPr>
              <a:t>taxipas</a:t>
            </a:r>
            <a:r>
              <a:rPr lang="nl-NL" sz="1800" dirty="0">
                <a:solidFill>
                  <a:schemeClr val="tx2">
                    <a:lumMod val="10000"/>
                  </a:schemeClr>
                </a:solidFill>
                <a:effectLst/>
              </a:rPr>
              <a:t>? Geef dan in een toelichting aan waarom je een </a:t>
            </a:r>
            <a:r>
              <a:rPr lang="nl-NL" sz="1800" dirty="0" err="1">
                <a:solidFill>
                  <a:schemeClr val="tx2">
                    <a:lumMod val="10000"/>
                  </a:schemeClr>
                </a:solidFill>
                <a:effectLst/>
              </a:rPr>
              <a:t>taxipas</a:t>
            </a:r>
            <a:r>
              <a:rPr lang="nl-NL" sz="1800" dirty="0">
                <a:solidFill>
                  <a:schemeClr val="tx2">
                    <a:lumMod val="10000"/>
                  </a:schemeClr>
                </a:solidFill>
                <a:effectLst/>
              </a:rPr>
              <a:t> nodig hebt;</a:t>
            </a:r>
          </a:p>
          <a:p>
            <a:r>
              <a:rPr lang="nl-NL" sz="1800" dirty="0">
                <a:solidFill>
                  <a:schemeClr val="tx2">
                    <a:lumMod val="10000"/>
                  </a:schemeClr>
                </a:solidFill>
                <a:effectLst/>
              </a:rPr>
              <a:t>meer dan 800 meter kunt lopen;</a:t>
            </a:r>
          </a:p>
          <a:p>
            <a:r>
              <a:rPr lang="nl-NL" sz="1800" dirty="0">
                <a:solidFill>
                  <a:schemeClr val="tx2">
                    <a:lumMod val="10000"/>
                  </a:schemeClr>
                </a:solidFill>
                <a:effectLst/>
              </a:rPr>
              <a:t>in het bezit bent van een OV-begeleiderskaart of daar recht op hebt.</a:t>
            </a:r>
          </a:p>
          <a:p>
            <a:r>
              <a:rPr lang="nl-NL" sz="1800" dirty="0">
                <a:solidFill>
                  <a:schemeClr val="tx2">
                    <a:lumMod val="10000"/>
                  </a:schemeClr>
                </a:solidFill>
                <a:effectLst/>
              </a:rPr>
              <a:t>zonder hulp, dus zelfstandig, een bushalte kunt bereiken;</a:t>
            </a:r>
          </a:p>
          <a:p>
            <a:r>
              <a:rPr lang="nl-NL" sz="1800" dirty="0">
                <a:solidFill>
                  <a:schemeClr val="tx2">
                    <a:lumMod val="10000"/>
                  </a:schemeClr>
                </a:solidFill>
                <a:effectLst/>
              </a:rPr>
              <a:t>voor het vervoer altijd een beroep kunt doen op je omgeving (zoals je partner, kinderen, familie, buren, vrienden of kennissen);</a:t>
            </a:r>
          </a:p>
          <a:p>
            <a:r>
              <a:rPr lang="nl-NL" sz="1800" dirty="0">
                <a:solidFill>
                  <a:schemeClr val="tx2">
                    <a:lumMod val="10000"/>
                  </a:schemeClr>
                </a:solidFill>
                <a:effectLst/>
              </a:rPr>
              <a:t>de </a:t>
            </a:r>
            <a:r>
              <a:rPr lang="nl-NL" sz="1800" dirty="0" err="1">
                <a:solidFill>
                  <a:schemeClr val="tx2">
                    <a:lumMod val="10000"/>
                  </a:schemeClr>
                </a:solidFill>
                <a:effectLst/>
              </a:rPr>
              <a:t>Wmo-taxipas</a:t>
            </a:r>
            <a:r>
              <a:rPr lang="nl-NL" sz="1800" dirty="0">
                <a:solidFill>
                  <a:schemeClr val="tx2">
                    <a:lumMod val="10000"/>
                  </a:schemeClr>
                </a:solidFill>
                <a:effectLst/>
              </a:rPr>
              <a:t> alleen wilt gebruiken voor bezoek aan ziekenhuis of specialist voor een medische behandeling én de zorgverzekeraar deze reiskosten vergoedt;</a:t>
            </a:r>
          </a:p>
          <a:p>
            <a:r>
              <a:rPr lang="nl-NL" sz="1800" dirty="0">
                <a:solidFill>
                  <a:schemeClr val="tx2">
                    <a:lumMod val="10000"/>
                  </a:schemeClr>
                </a:solidFill>
                <a:effectLst/>
              </a:rPr>
              <a:t>in het bezit bent van een Gehandicaptenparkeerkaart voor een Bestuurder (GPK-B).</a:t>
            </a:r>
          </a:p>
          <a:p>
            <a:pPr marL="0" indent="0" algn="just" eaLnBrk="1" hangingPunct="1">
              <a:buNone/>
              <a:defRPr/>
            </a:pPr>
            <a:endParaRPr lang="en-US" sz="2800" dirty="0">
              <a:latin typeface="Calluna Sans" panose="02000000000000000000" pitchFamily="50" charset="0"/>
            </a:endParaRPr>
          </a:p>
          <a:p>
            <a:pPr marL="0" indent="0" eaLnBrk="1" hangingPunct="1">
              <a:buNone/>
              <a:defRPr/>
            </a:pPr>
            <a:endParaRPr lang="nl-NL" sz="28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7" end="7"/>
                                            </p:txEl>
                                          </p:spTgt>
                                        </p:tgtEl>
                                        <p:attrNameLst>
                                          <p:attrName>style.visibility</p:attrName>
                                        </p:attrNameLst>
                                      </p:cBhvr>
                                      <p:to>
                                        <p:strVal val="visible"/>
                                      </p:to>
                                    </p:set>
                                    <p:anim calcmode="lin" valueType="num">
                                      <p:cBhvr additive="base">
                                        <p:cTn id="43"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 calcmode="lin" valueType="num">
                                      <p:cBhvr additive="base">
                                        <p:cTn id="49"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F6B91-17DC-4B72-996D-E03ADD86118D}"/>
              </a:ext>
            </a:extLst>
          </p:cNvPr>
          <p:cNvSpPr>
            <a:spLocks noGrp="1"/>
          </p:cNvSpPr>
          <p:nvPr>
            <p:ph type="ctrTitle" sz="quarter"/>
          </p:nvPr>
        </p:nvSpPr>
        <p:spPr>
          <a:xfrm>
            <a:off x="357808" y="260648"/>
            <a:ext cx="7772400" cy="1152128"/>
          </a:xfrm>
        </p:spPr>
        <p:txBody>
          <a:bodyPr/>
          <a:lstStyle/>
          <a:p>
            <a:pPr algn="just"/>
            <a:r>
              <a:rPr lang="nl-NL" dirty="0" err="1">
                <a:latin typeface="Calluna Sans" panose="02000000000000000000" pitchFamily="50" charset="0"/>
              </a:rPr>
              <a:t>Scootmobiel</a:t>
            </a:r>
            <a:endParaRPr lang="nl-NL" dirty="0">
              <a:latin typeface="Calluna Sans" panose="02000000000000000000" pitchFamily="50" charset="0"/>
            </a:endParaRPr>
          </a:p>
        </p:txBody>
      </p:sp>
      <p:sp>
        <p:nvSpPr>
          <p:cNvPr id="6" name="Ondertitel 5">
            <a:extLst>
              <a:ext uri="{FF2B5EF4-FFF2-40B4-BE49-F238E27FC236}">
                <a16:creationId xmlns:a16="http://schemas.microsoft.com/office/drawing/2014/main" id="{098CB428-6BD7-49D5-A849-D405CB8DA1B1}"/>
              </a:ext>
            </a:extLst>
          </p:cNvPr>
          <p:cNvSpPr>
            <a:spLocks noGrp="1"/>
          </p:cNvSpPr>
          <p:nvPr>
            <p:ph type="subTitle" sz="quarter" idx="1"/>
          </p:nvPr>
        </p:nvSpPr>
        <p:spPr>
          <a:xfrm>
            <a:off x="827584" y="1657208"/>
            <a:ext cx="6400800" cy="1752600"/>
          </a:xfrm>
        </p:spPr>
        <p:txBody>
          <a:bodyPr/>
          <a:lstStyle/>
          <a:p>
            <a:pPr marL="457200" indent="-457200" algn="l">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Door een beperking geen lange afstanden meer kunt lopen.</a:t>
            </a:r>
          </a:p>
          <a:p>
            <a:pPr marL="457200" indent="-457200" algn="l">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Zelfstandig activiteiten wilt uitoefenen.</a:t>
            </a:r>
          </a:p>
          <a:p>
            <a:pPr marL="457200" indent="-457200" algn="l">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Beperking langer duurt dan 6 maanden.</a:t>
            </a:r>
          </a:p>
          <a:p>
            <a:pPr marL="457200" indent="-457200" algn="l">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Nog in staat zijn een korte afstand te kunnen lopen . </a:t>
            </a:r>
          </a:p>
          <a:p>
            <a:endParaRPr lang="nl-NL" dirty="0"/>
          </a:p>
        </p:txBody>
      </p:sp>
      <p:pic>
        <p:nvPicPr>
          <p:cNvPr id="2050" name="Picture 2" descr="For Motion Fast One scootmobiel rood">
            <a:extLst>
              <a:ext uri="{FF2B5EF4-FFF2-40B4-BE49-F238E27FC236}">
                <a16:creationId xmlns:a16="http://schemas.microsoft.com/office/drawing/2014/main" id="{EA045D50-33DB-4AB0-A135-41BD2B821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08518"/>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68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D5EC2-91DF-E91D-F2CF-A09B21F9B113}"/>
              </a:ext>
            </a:extLst>
          </p:cNvPr>
          <p:cNvSpPr>
            <a:spLocks noGrp="1"/>
          </p:cNvSpPr>
          <p:nvPr>
            <p:ph type="title"/>
          </p:nvPr>
        </p:nvSpPr>
        <p:spPr>
          <a:xfrm>
            <a:off x="457200" y="277813"/>
            <a:ext cx="8229600" cy="1139825"/>
          </a:xfrm>
        </p:spPr>
        <p:txBody>
          <a:bodyPr wrap="square" anchor="ctr">
            <a:normAutofit/>
          </a:bodyPr>
          <a:lstStyle/>
          <a:p>
            <a:r>
              <a:rPr lang="nl-NL" dirty="0"/>
              <a:t>Driewielfiets</a:t>
            </a:r>
          </a:p>
        </p:txBody>
      </p:sp>
      <p:sp>
        <p:nvSpPr>
          <p:cNvPr id="3" name="Tijdelijke aanduiding voor inhoud 2">
            <a:extLst>
              <a:ext uri="{FF2B5EF4-FFF2-40B4-BE49-F238E27FC236}">
                <a16:creationId xmlns:a16="http://schemas.microsoft.com/office/drawing/2014/main" id="{BAD24816-7B5D-11FF-F21E-1FEFD41F539C}"/>
              </a:ext>
            </a:extLst>
          </p:cNvPr>
          <p:cNvSpPr>
            <a:spLocks noGrp="1"/>
          </p:cNvSpPr>
          <p:nvPr>
            <p:ph sz="half" idx="1"/>
          </p:nvPr>
        </p:nvSpPr>
        <p:spPr>
          <a:xfrm>
            <a:off x="457200" y="1600200"/>
            <a:ext cx="4038600" cy="4525963"/>
          </a:xfrm>
        </p:spPr>
        <p:txBody>
          <a:bodyPr wrap="square" anchor="t">
            <a:normAutofit/>
          </a:bodyPr>
          <a:lstStyle/>
          <a:p>
            <a:pPr>
              <a:lnSpc>
                <a:spcPct val="90000"/>
              </a:lnSpc>
            </a:pPr>
            <a:r>
              <a:rPr lang="nl-NL" sz="2200" b="1" dirty="0">
                <a:solidFill>
                  <a:schemeClr val="tx2">
                    <a:lumMod val="10000"/>
                  </a:schemeClr>
                </a:solidFill>
                <a:effectLst/>
              </a:rPr>
              <a:t>Beperking:</a:t>
            </a:r>
            <a:r>
              <a:rPr lang="nl-NL" sz="2200" dirty="0">
                <a:solidFill>
                  <a:schemeClr val="tx2">
                    <a:lumMod val="10000"/>
                  </a:schemeClr>
                </a:solidFill>
                <a:effectLst/>
              </a:rPr>
              <a:t> U heeft een aandoening of beperking die het zelfstandig verplaatsen belemmert.</a:t>
            </a:r>
          </a:p>
          <a:p>
            <a:pPr>
              <a:lnSpc>
                <a:spcPct val="90000"/>
              </a:lnSpc>
            </a:pPr>
            <a:r>
              <a:rPr lang="nl-NL" sz="2200" b="1" dirty="0">
                <a:solidFill>
                  <a:schemeClr val="tx2">
                    <a:lumMod val="10000"/>
                  </a:schemeClr>
                </a:solidFill>
                <a:effectLst/>
              </a:rPr>
              <a:t>Noodzaak:</a:t>
            </a:r>
            <a:r>
              <a:rPr lang="nl-NL" sz="2200" dirty="0">
                <a:solidFill>
                  <a:schemeClr val="tx2">
                    <a:lumMod val="10000"/>
                  </a:schemeClr>
                </a:solidFill>
                <a:effectLst/>
              </a:rPr>
              <a:t> Een gewone fiets, scootmobiel of OV voldoet niet, en de driewielfiets is de goedkoopste, passende oplossing.</a:t>
            </a:r>
          </a:p>
          <a:p>
            <a:pPr>
              <a:lnSpc>
                <a:spcPct val="90000"/>
              </a:lnSpc>
            </a:pPr>
            <a:r>
              <a:rPr lang="nl-NL" sz="2200" b="1" dirty="0">
                <a:solidFill>
                  <a:schemeClr val="tx2">
                    <a:lumMod val="10000"/>
                  </a:schemeClr>
                </a:solidFill>
                <a:effectLst/>
              </a:rPr>
              <a:t>Zelfredzaamheid: </a:t>
            </a:r>
            <a:r>
              <a:rPr lang="nl-NL" sz="2200" dirty="0">
                <a:solidFill>
                  <a:schemeClr val="tx2">
                    <a:lumMod val="10000"/>
                  </a:schemeClr>
                </a:solidFill>
                <a:effectLst/>
              </a:rPr>
              <a:t>De fiets is nodig om zelfredzaam te blijven of deel te nemen aan de samenleving.</a:t>
            </a:r>
          </a:p>
          <a:p>
            <a:pPr>
              <a:lnSpc>
                <a:spcPct val="90000"/>
              </a:lnSpc>
            </a:pPr>
            <a:endParaRPr lang="nl-NL" sz="2200" dirty="0"/>
          </a:p>
        </p:txBody>
      </p:sp>
      <p:pic>
        <p:nvPicPr>
          <p:cNvPr id="1026" name="Picture 2" descr="Van Raam Maxi">
            <a:extLst>
              <a:ext uri="{FF2B5EF4-FFF2-40B4-BE49-F238E27FC236}">
                <a16:creationId xmlns:a16="http://schemas.microsoft.com/office/drawing/2014/main" id="{CDE0DAC1-CC28-F0A1-26B3-59760173BC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464816"/>
            <a:ext cx="4038600" cy="2796730"/>
          </a:xfrm>
          <a:prstGeom prst="rect">
            <a:avLst/>
          </a:prstGeom>
          <a:solidFill>
            <a:srgbClr val="FFFFFF"/>
          </a:solidFill>
        </p:spPr>
      </p:pic>
    </p:spTree>
    <p:extLst>
      <p:ext uri="{BB962C8B-B14F-4D97-AF65-F5344CB8AC3E}">
        <p14:creationId xmlns:p14="http://schemas.microsoft.com/office/powerpoint/2010/main" val="2621421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8379F-B3BB-4063-8A57-19F24E367EC3}"/>
              </a:ext>
            </a:extLst>
          </p:cNvPr>
          <p:cNvSpPr>
            <a:spLocks noGrp="1"/>
          </p:cNvSpPr>
          <p:nvPr>
            <p:ph type="title"/>
          </p:nvPr>
        </p:nvSpPr>
        <p:spPr>
          <a:xfrm>
            <a:off x="457200" y="277813"/>
            <a:ext cx="8229600" cy="1139825"/>
          </a:xfrm>
        </p:spPr>
        <p:txBody>
          <a:bodyPr wrap="square" anchor="ctr">
            <a:normAutofit/>
          </a:bodyPr>
          <a:lstStyle/>
          <a:p>
            <a:r>
              <a:rPr lang="nl-NL"/>
              <a:t>Rolstoelen</a:t>
            </a:r>
          </a:p>
        </p:txBody>
      </p:sp>
      <p:sp>
        <p:nvSpPr>
          <p:cNvPr id="3" name="Tijdelijke aanduiding voor inhoud 2">
            <a:extLst>
              <a:ext uri="{FF2B5EF4-FFF2-40B4-BE49-F238E27FC236}">
                <a16:creationId xmlns:a16="http://schemas.microsoft.com/office/drawing/2014/main" id="{34917588-A961-47FA-A4E4-2D46E93E574D}"/>
              </a:ext>
            </a:extLst>
          </p:cNvPr>
          <p:cNvSpPr>
            <a:spLocks noGrp="1"/>
          </p:cNvSpPr>
          <p:nvPr>
            <p:ph sz="half" idx="1"/>
          </p:nvPr>
        </p:nvSpPr>
        <p:spPr>
          <a:xfrm>
            <a:off x="457200" y="1600200"/>
            <a:ext cx="4038600" cy="4525963"/>
          </a:xfrm>
        </p:spPr>
        <p:txBody>
          <a:bodyPr wrap="square" anchor="t">
            <a:normAutofit/>
          </a:bodyPr>
          <a:lstStyle/>
          <a:p>
            <a:pPr>
              <a:lnSpc>
                <a:spcPct val="90000"/>
              </a:lnSpc>
              <a:buFont typeface="Arial" panose="020B0604020202020204" pitchFamily="34" charset="0"/>
              <a:buChar char="•"/>
            </a:pPr>
            <a:r>
              <a:rPr lang="nl-NL" sz="2000" dirty="0">
                <a:solidFill>
                  <a:schemeClr val="tx2">
                    <a:lumMod val="10000"/>
                  </a:schemeClr>
                </a:solidFill>
                <a:effectLst/>
              </a:rPr>
              <a:t>Door een beperking lastig of niet meer kunt lopen.</a:t>
            </a:r>
          </a:p>
          <a:p>
            <a:pPr>
              <a:lnSpc>
                <a:spcPct val="90000"/>
              </a:lnSpc>
              <a:buFont typeface="Arial" panose="020B0604020202020204" pitchFamily="34" charset="0"/>
              <a:buChar char="•"/>
            </a:pPr>
            <a:r>
              <a:rPr lang="nl-NL" sz="2000" dirty="0">
                <a:solidFill>
                  <a:schemeClr val="tx2">
                    <a:lumMod val="10000"/>
                  </a:schemeClr>
                </a:solidFill>
                <a:effectLst/>
              </a:rPr>
              <a:t>Dreigende vereenzaming te voorkomen.</a:t>
            </a:r>
          </a:p>
          <a:p>
            <a:pPr>
              <a:lnSpc>
                <a:spcPct val="90000"/>
              </a:lnSpc>
              <a:buFont typeface="Arial" panose="020B0604020202020204" pitchFamily="34" charset="0"/>
              <a:buChar char="•"/>
            </a:pPr>
            <a:r>
              <a:rPr lang="nl-NL" sz="2000" dirty="0">
                <a:solidFill>
                  <a:schemeClr val="tx2">
                    <a:lumMod val="10000"/>
                  </a:schemeClr>
                </a:solidFill>
                <a:effectLst/>
              </a:rPr>
              <a:t>Beperking langer duurt dan 6 maanden.</a:t>
            </a:r>
          </a:p>
          <a:p>
            <a:pPr>
              <a:lnSpc>
                <a:spcPct val="90000"/>
              </a:lnSpc>
              <a:buFont typeface="Arial" panose="020B0604020202020204" pitchFamily="34" charset="0"/>
              <a:buChar char="•"/>
            </a:pPr>
            <a:r>
              <a:rPr lang="nl-NL" sz="2000" dirty="0">
                <a:solidFill>
                  <a:schemeClr val="tx2">
                    <a:lumMod val="10000"/>
                  </a:schemeClr>
                </a:solidFill>
                <a:effectLst/>
              </a:rPr>
              <a:t>Rolstoel dagelijks wordt gebruikt.</a:t>
            </a:r>
          </a:p>
          <a:p>
            <a:pPr>
              <a:lnSpc>
                <a:spcPct val="90000"/>
              </a:lnSpc>
              <a:buFont typeface="Arial" panose="020B0604020202020204" pitchFamily="34" charset="0"/>
              <a:buChar char="•"/>
            </a:pPr>
            <a:r>
              <a:rPr lang="nl-NL" sz="2000" dirty="0">
                <a:solidFill>
                  <a:schemeClr val="tx2">
                    <a:lumMod val="10000"/>
                  </a:schemeClr>
                </a:solidFill>
                <a:effectLst/>
              </a:rPr>
              <a:t>Uitleen rolstoel niet (meer) mogelijk is.</a:t>
            </a:r>
            <a:br>
              <a:rPr lang="nl-NL" sz="2000" dirty="0">
                <a:solidFill>
                  <a:schemeClr val="tx2">
                    <a:lumMod val="10000"/>
                  </a:schemeClr>
                </a:solidFill>
                <a:effectLst/>
              </a:rPr>
            </a:br>
            <a:br>
              <a:rPr lang="nl-NL" sz="2000" dirty="0">
                <a:solidFill>
                  <a:schemeClr val="tx2">
                    <a:lumMod val="10000"/>
                  </a:schemeClr>
                </a:solidFill>
                <a:effectLst/>
              </a:rPr>
            </a:br>
            <a:r>
              <a:rPr lang="nl-NL" sz="2000" dirty="0">
                <a:solidFill>
                  <a:schemeClr val="tx2">
                    <a:lumMod val="10000"/>
                  </a:schemeClr>
                </a:solidFill>
                <a:effectLst/>
              </a:rPr>
              <a:t>Bijvoorbeeld: handbewogen rolstoelen, elektrische rolstoelen en sportrolstoelen. </a:t>
            </a:r>
          </a:p>
          <a:p>
            <a:pPr>
              <a:lnSpc>
                <a:spcPct val="90000"/>
              </a:lnSpc>
            </a:pPr>
            <a:endParaRPr lang="nl-NL" sz="2000" dirty="0"/>
          </a:p>
        </p:txBody>
      </p:sp>
      <p:pic>
        <p:nvPicPr>
          <p:cNvPr id="4098" name="Picture 2" descr="https://medux-medipoint-prod-be-01.ew.r.appspot.com/media/wysiwyg/g-eco-1.jpg">
            <a:extLst>
              <a:ext uri="{FF2B5EF4-FFF2-40B4-BE49-F238E27FC236}">
                <a16:creationId xmlns:a16="http://schemas.microsoft.com/office/drawing/2014/main" id="{B42216CC-97CF-4712-AA64-42E41481F8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Tree>
    <p:extLst>
      <p:ext uri="{BB962C8B-B14F-4D97-AF65-F5344CB8AC3E}">
        <p14:creationId xmlns:p14="http://schemas.microsoft.com/office/powerpoint/2010/main" val="232262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sz="quarter"/>
          </p:nvPr>
        </p:nvSpPr>
        <p:spPr>
          <a:xfrm>
            <a:off x="684213" y="260350"/>
            <a:ext cx="7772400" cy="1008063"/>
          </a:xfrm>
        </p:spPr>
        <p:txBody>
          <a:bodyPr/>
          <a:lstStyle/>
          <a:p>
            <a:pPr algn="l">
              <a:defRPr/>
            </a:pPr>
            <a:r>
              <a:rPr lang="nl-NL" sz="3600" dirty="0">
                <a:latin typeface="Calluna Sans" panose="02000000000000000000" pitchFamily="50" charset="0"/>
              </a:rPr>
              <a:t>Individuele begeleiding en/of dagbesteding</a:t>
            </a:r>
          </a:p>
        </p:txBody>
      </p:sp>
      <p:sp>
        <p:nvSpPr>
          <p:cNvPr id="8" name="Ondertitel 7"/>
          <p:cNvSpPr>
            <a:spLocks noGrp="1"/>
          </p:cNvSpPr>
          <p:nvPr>
            <p:ph type="subTitle" sz="quarter" idx="1"/>
          </p:nvPr>
        </p:nvSpPr>
        <p:spPr>
          <a:xfrm>
            <a:off x="1115616" y="1412776"/>
            <a:ext cx="6400800" cy="4608512"/>
          </a:xfrm>
        </p:spPr>
        <p:txBody>
          <a:bodyPr/>
          <a:lstStyle/>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Begeleiding: activiteiten  gericht op bevorderen van zelfredzaamheid en participatie </a:t>
            </a:r>
          </a:p>
          <a:p>
            <a:pPr algn="just"/>
            <a:br>
              <a:rPr lang="nl-NL" sz="2400" dirty="0">
                <a:solidFill>
                  <a:schemeClr val="accent4">
                    <a:lumMod val="10000"/>
                  </a:schemeClr>
                </a:solidFill>
                <a:effectLst/>
                <a:latin typeface="Calibri" panose="020F0502020204030204" pitchFamily="34" charset="0"/>
                <a:cs typeface="Calibri" panose="020F0502020204030204" pitchFamily="34" charset="0"/>
              </a:rPr>
            </a:br>
            <a:r>
              <a:rPr lang="nl-NL" sz="2400" u="sng" dirty="0">
                <a:solidFill>
                  <a:schemeClr val="accent4">
                    <a:lumMod val="10000"/>
                  </a:schemeClr>
                </a:solidFill>
                <a:effectLst/>
                <a:latin typeface="Calibri" panose="020F0502020204030204" pitchFamily="34" charset="0"/>
                <a:cs typeface="Calibri" panose="020F0502020204030204" pitchFamily="34" charset="0"/>
              </a:rPr>
              <a:t>2 soorten:</a:t>
            </a:r>
          </a:p>
          <a:p>
            <a:pPr marL="457200" indent="-457200" algn="just">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Individueel: o.a. ondersteuning bij het organiseren van het dagelijks leven;</a:t>
            </a:r>
          </a:p>
          <a:p>
            <a:pPr marL="457200" indent="-457200" algn="l">
              <a:buFont typeface="Arial" panose="020B0604020202020204" pitchFamily="34" charset="0"/>
              <a:buChar char="•"/>
            </a:pPr>
            <a:r>
              <a:rPr lang="nl-NL" sz="2400" dirty="0">
                <a:solidFill>
                  <a:schemeClr val="accent4">
                    <a:lumMod val="10000"/>
                  </a:schemeClr>
                </a:solidFill>
                <a:effectLst/>
                <a:latin typeface="Calibri" panose="020F0502020204030204" pitchFamily="34" charset="0"/>
                <a:cs typeface="Calibri" panose="020F0502020204030204" pitchFamily="34" charset="0"/>
              </a:rPr>
              <a:t>Groepsgericht (dagbesteding): dagactiviteiten ter verlichting van sociaal isolement en ter ontlasting van de mantelzorger (indien nodig inclusief vervoersindicatie).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B5DAB-C351-4FB4-A947-6BDA76EFA885}"/>
              </a:ext>
            </a:extLst>
          </p:cNvPr>
          <p:cNvSpPr>
            <a:spLocks noGrp="1"/>
          </p:cNvSpPr>
          <p:nvPr>
            <p:ph type="ctrTitle" sz="quarter"/>
          </p:nvPr>
        </p:nvSpPr>
        <p:spPr>
          <a:xfrm>
            <a:off x="395536" y="-387424"/>
            <a:ext cx="7772400" cy="1736725"/>
          </a:xfrm>
        </p:spPr>
        <p:txBody>
          <a:bodyPr/>
          <a:lstStyle/>
          <a:p>
            <a:r>
              <a:rPr lang="nl-NL" dirty="0">
                <a:latin typeface="Calluna Sans" panose="02000000000000000000" pitchFamily="50" charset="0"/>
              </a:rPr>
              <a:t>Hoofdaanbieder</a:t>
            </a:r>
            <a:endParaRPr lang="nl-NL" dirty="0"/>
          </a:p>
        </p:txBody>
      </p:sp>
      <p:sp>
        <p:nvSpPr>
          <p:cNvPr id="3" name="Ondertitel 2">
            <a:extLst>
              <a:ext uri="{FF2B5EF4-FFF2-40B4-BE49-F238E27FC236}">
                <a16:creationId xmlns:a16="http://schemas.microsoft.com/office/drawing/2014/main" id="{B3A12FE9-77B8-429C-9ADE-90493DA3F222}"/>
              </a:ext>
            </a:extLst>
          </p:cNvPr>
          <p:cNvSpPr>
            <a:spLocks noGrp="1"/>
          </p:cNvSpPr>
          <p:nvPr>
            <p:ph type="subTitle" sz="quarter" idx="1"/>
          </p:nvPr>
        </p:nvSpPr>
        <p:spPr>
          <a:xfrm>
            <a:off x="1081336" y="1711877"/>
            <a:ext cx="6400800" cy="1752600"/>
          </a:xfrm>
        </p:spPr>
        <p:txBody>
          <a:bodyPr/>
          <a:lstStyle/>
          <a:p>
            <a:pPr marL="457200" indent="-457200" algn="l">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Gemeente Súdwest-Fryslân werkt met 2 hoofdaanbieders, namelijk </a:t>
            </a:r>
            <a:r>
              <a:rPr lang="nl-NL" sz="2800" b="1" dirty="0">
                <a:solidFill>
                  <a:schemeClr val="accent4">
                    <a:lumMod val="10000"/>
                  </a:schemeClr>
                </a:solidFill>
                <a:effectLst/>
                <a:latin typeface="Calibri" panose="020F0502020204030204" pitchFamily="34" charset="0"/>
                <a:cs typeface="Calibri" panose="020F0502020204030204" pitchFamily="34" charset="0"/>
              </a:rPr>
              <a:t>At Home First </a:t>
            </a:r>
            <a:r>
              <a:rPr lang="nl-NL" sz="2800" dirty="0">
                <a:solidFill>
                  <a:schemeClr val="accent4">
                    <a:lumMod val="10000"/>
                  </a:schemeClr>
                </a:solidFill>
                <a:effectLst/>
                <a:latin typeface="Calibri" panose="020F0502020204030204" pitchFamily="34" charset="0"/>
                <a:cs typeface="Calibri" panose="020F0502020204030204" pitchFamily="34" charset="0"/>
              </a:rPr>
              <a:t>en </a:t>
            </a:r>
            <a:r>
              <a:rPr lang="nl-NL" sz="2800" b="1" dirty="0" err="1">
                <a:solidFill>
                  <a:schemeClr val="accent4">
                    <a:lumMod val="10000"/>
                  </a:schemeClr>
                </a:solidFill>
                <a:effectLst/>
                <a:latin typeface="Calibri" panose="020F0502020204030204" pitchFamily="34" charset="0"/>
                <a:cs typeface="Calibri" panose="020F0502020204030204" pitchFamily="34" charset="0"/>
              </a:rPr>
              <a:t>Alliade</a:t>
            </a:r>
            <a:r>
              <a:rPr lang="nl-NL" sz="2800" b="1" dirty="0">
                <a:solidFill>
                  <a:schemeClr val="accent4">
                    <a:lumMod val="10000"/>
                  </a:schemeClr>
                </a:solidFill>
                <a:effectLst/>
                <a:latin typeface="Calibri" panose="020F0502020204030204" pitchFamily="34" charset="0"/>
                <a:cs typeface="Calibri" panose="020F0502020204030204" pitchFamily="34" charset="0"/>
              </a:rPr>
              <a:t> GGZ. </a:t>
            </a:r>
          </a:p>
          <a:p>
            <a:pPr marL="457200" indent="-457200" algn="l">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De hoofdaanbieder maakt na indicatie een afspraak met de inwoner en gaat samen met hen op zoek naar een passende zorgaanbieder.</a:t>
            </a:r>
          </a:p>
          <a:p>
            <a:pPr marL="457200" indent="-457200" algn="l">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De hoofdaanbieder bepaalt in overleg met de inwoner het aantal uren begeleiding en/of dagbesteding.</a:t>
            </a:r>
          </a:p>
          <a:p>
            <a:pPr marL="457200" indent="-457200" algn="l">
              <a:buFont typeface="Arial" panose="020B0604020202020204" pitchFamily="34" charset="0"/>
              <a:buChar char="•"/>
            </a:pPr>
            <a:endParaRPr lang="nl-NL" sz="2800" dirty="0">
              <a:solidFill>
                <a:schemeClr val="accent4">
                  <a:lumMod val="10000"/>
                </a:schemeClr>
              </a:solidFill>
              <a:effectLst/>
              <a:latin typeface="Calibri" panose="020F0502020204030204" pitchFamily="34" charset="0"/>
              <a:cs typeface="Calibri" panose="020F0502020204030204" pitchFamily="34" charset="0"/>
            </a:endParaRPr>
          </a:p>
          <a:p>
            <a:pPr algn="just"/>
            <a:endParaRPr lang="nl-NL" dirty="0"/>
          </a:p>
        </p:txBody>
      </p:sp>
    </p:spTree>
    <p:extLst>
      <p:ext uri="{BB962C8B-B14F-4D97-AF65-F5344CB8AC3E}">
        <p14:creationId xmlns:p14="http://schemas.microsoft.com/office/powerpoint/2010/main" val="27562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3353A-3F4B-4D75-8F68-014ED8E7E21E}"/>
              </a:ext>
            </a:extLst>
          </p:cNvPr>
          <p:cNvSpPr>
            <a:spLocks noGrp="1"/>
          </p:cNvSpPr>
          <p:nvPr>
            <p:ph type="title"/>
          </p:nvPr>
        </p:nvSpPr>
        <p:spPr>
          <a:xfrm>
            <a:off x="460648" y="161924"/>
            <a:ext cx="8229600" cy="1139825"/>
          </a:xfrm>
        </p:spPr>
        <p:txBody>
          <a:bodyPr/>
          <a:lstStyle/>
          <a:p>
            <a:r>
              <a:rPr lang="nl-NL" sz="5400" dirty="0">
                <a:latin typeface="Calluna Sans" panose="02000000000000000000" pitchFamily="50" charset="0"/>
              </a:rPr>
              <a:t>Uiteindelijk…</a:t>
            </a:r>
          </a:p>
        </p:txBody>
      </p:sp>
      <p:sp>
        <p:nvSpPr>
          <p:cNvPr id="3" name="Tijdelijke aanduiding voor inhoud 2">
            <a:extLst>
              <a:ext uri="{FF2B5EF4-FFF2-40B4-BE49-F238E27FC236}">
                <a16:creationId xmlns:a16="http://schemas.microsoft.com/office/drawing/2014/main" id="{3C82ECBB-F135-4D87-A135-BA37821A6C2E}"/>
              </a:ext>
            </a:extLst>
          </p:cNvPr>
          <p:cNvSpPr>
            <a:spLocks noGrp="1"/>
          </p:cNvSpPr>
          <p:nvPr>
            <p:ph idx="1"/>
          </p:nvPr>
        </p:nvSpPr>
        <p:spPr>
          <a:xfrm>
            <a:off x="460648" y="1166018"/>
            <a:ext cx="8229600" cy="4525963"/>
          </a:xfrm>
        </p:spPr>
        <p:txBody>
          <a:bodyPr/>
          <a:lstStyle/>
          <a:p>
            <a:pPr>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Ondergetekende ondersteuningsplan komt binnen.</a:t>
            </a:r>
          </a:p>
          <a:p>
            <a:pPr>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Aanvraag wordt doorgezet bij leverancier hulpmiddelen en/of hoofdaanbieder.</a:t>
            </a:r>
          </a:p>
          <a:p>
            <a:pPr>
              <a:buFont typeface="Arial" panose="020B0604020202020204" pitchFamily="34" charset="0"/>
              <a:buChar char="•"/>
            </a:pPr>
            <a:r>
              <a:rPr lang="nl-NL" sz="2800" dirty="0">
                <a:solidFill>
                  <a:schemeClr val="accent4">
                    <a:lumMod val="10000"/>
                  </a:schemeClr>
                </a:solidFill>
                <a:effectLst/>
                <a:latin typeface="Calibri" panose="020F0502020204030204" pitchFamily="34" charset="0"/>
                <a:cs typeface="Calibri" panose="020F0502020204030204" pitchFamily="34" charset="0"/>
              </a:rPr>
              <a:t>Aanvraag kleine woningaanpassing (bijv. drempelhulp) wordt doorgezet naar </a:t>
            </a:r>
            <a:r>
              <a:rPr lang="nl-NL" sz="2800" dirty="0" err="1">
                <a:solidFill>
                  <a:schemeClr val="accent4">
                    <a:lumMod val="10000"/>
                  </a:schemeClr>
                </a:solidFill>
                <a:effectLst/>
                <a:latin typeface="Calibri" panose="020F0502020204030204" pitchFamily="34" charset="0"/>
                <a:cs typeface="Calibri" panose="020F0502020204030204" pitchFamily="34" charset="0"/>
              </a:rPr>
              <a:t>Empatec</a:t>
            </a:r>
            <a:r>
              <a:rPr lang="nl-NL" sz="2800" dirty="0">
                <a:solidFill>
                  <a:schemeClr val="accent4">
                    <a:lumMod val="10000"/>
                  </a:schemeClr>
                </a:solidFill>
                <a:effectLst/>
                <a:latin typeface="Calibri" panose="020F0502020204030204" pitchFamily="34" charset="0"/>
                <a:cs typeface="Calibri" panose="020F0502020204030204" pitchFamily="34" charset="0"/>
              </a:rPr>
              <a:t>. </a:t>
            </a:r>
            <a:br>
              <a:rPr lang="nl-NL" sz="2800" dirty="0">
                <a:solidFill>
                  <a:schemeClr val="accent4">
                    <a:lumMod val="10000"/>
                  </a:schemeClr>
                </a:solidFill>
                <a:effectLst/>
                <a:latin typeface="Calibri" panose="020F0502020204030204" pitchFamily="34" charset="0"/>
                <a:cs typeface="Calibri" panose="020F0502020204030204" pitchFamily="34" charset="0"/>
              </a:rPr>
            </a:br>
            <a:r>
              <a:rPr lang="nl-NL" sz="2800" dirty="0">
                <a:solidFill>
                  <a:schemeClr val="accent4">
                    <a:lumMod val="10000"/>
                  </a:schemeClr>
                </a:solidFill>
                <a:effectLst/>
                <a:latin typeface="Calibri" panose="020F0502020204030204" pitchFamily="34" charset="0"/>
                <a:cs typeface="Calibri" panose="020F0502020204030204" pitchFamily="34" charset="0"/>
              </a:rPr>
              <a:t>Complexe woningaanpassingen (bijv. badkameraanpassing) worden toegekend op basis van 2 offertes aangeleverd door de bewoner.</a:t>
            </a:r>
          </a:p>
        </p:txBody>
      </p:sp>
    </p:spTree>
    <p:extLst>
      <p:ext uri="{BB962C8B-B14F-4D97-AF65-F5344CB8AC3E}">
        <p14:creationId xmlns:p14="http://schemas.microsoft.com/office/powerpoint/2010/main" val="3265940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7EEB9-9F8C-4153-BFB8-A2EF0B64BFA3}"/>
              </a:ext>
            </a:extLst>
          </p:cNvPr>
          <p:cNvSpPr>
            <a:spLocks noGrp="1"/>
          </p:cNvSpPr>
          <p:nvPr>
            <p:ph type="title"/>
          </p:nvPr>
        </p:nvSpPr>
        <p:spPr/>
        <p:txBody>
          <a:bodyPr/>
          <a:lstStyle/>
          <a:p>
            <a:r>
              <a:rPr lang="nl-NL" sz="5400" dirty="0">
                <a:latin typeface="Calluna Sans" panose="02000000000000000000" pitchFamily="50" charset="0"/>
              </a:rPr>
              <a:t>Eigen Bijdrage </a:t>
            </a:r>
          </a:p>
        </p:txBody>
      </p:sp>
      <p:sp>
        <p:nvSpPr>
          <p:cNvPr id="3" name="Tijdelijke aanduiding voor inhoud 2">
            <a:extLst>
              <a:ext uri="{FF2B5EF4-FFF2-40B4-BE49-F238E27FC236}">
                <a16:creationId xmlns:a16="http://schemas.microsoft.com/office/drawing/2014/main" id="{20CA0B98-3E0B-4D8D-8F95-3C1403148CFE}"/>
              </a:ext>
            </a:extLst>
          </p:cNvPr>
          <p:cNvSpPr>
            <a:spLocks noGrp="1"/>
          </p:cNvSpPr>
          <p:nvPr>
            <p:ph idx="1"/>
          </p:nvPr>
        </p:nvSpPr>
        <p:spPr/>
        <p:txBody>
          <a:bodyPr/>
          <a:lstStyle/>
          <a:p>
            <a:pPr>
              <a:buFont typeface="Arial" panose="020B0604020202020204" pitchFamily="34" charset="0"/>
              <a:buChar char="•"/>
            </a:pPr>
            <a:r>
              <a:rPr lang="nl-NL" sz="2800" kern="1200" dirty="0">
                <a:solidFill>
                  <a:schemeClr val="accent4">
                    <a:lumMod val="10000"/>
                  </a:schemeClr>
                </a:solidFill>
                <a:effectLst/>
                <a:latin typeface="Calibri" panose="020F0502020204030204" pitchFamily="34" charset="0"/>
                <a:cs typeface="Calibri" panose="020F0502020204030204" pitchFamily="34" charset="0"/>
              </a:rPr>
              <a:t>Voor </a:t>
            </a:r>
            <a:r>
              <a:rPr lang="nl-NL" sz="2800" kern="1200" dirty="0" err="1">
                <a:solidFill>
                  <a:schemeClr val="accent4">
                    <a:lumMod val="10000"/>
                  </a:schemeClr>
                </a:solidFill>
                <a:effectLst/>
                <a:latin typeface="Calibri" panose="020F0502020204030204" pitchFamily="34" charset="0"/>
                <a:cs typeface="Calibri" panose="020F0502020204030204" pitchFamily="34" charset="0"/>
              </a:rPr>
              <a:t>Wmo</a:t>
            </a:r>
            <a:r>
              <a:rPr lang="nl-NL" sz="2800" kern="1200" dirty="0">
                <a:solidFill>
                  <a:schemeClr val="accent4">
                    <a:lumMod val="10000"/>
                  </a:schemeClr>
                </a:solidFill>
                <a:effectLst/>
                <a:latin typeface="Calibri" panose="020F0502020204030204" pitchFamily="34" charset="0"/>
                <a:cs typeface="Calibri" panose="020F0502020204030204" pitchFamily="34" charset="0"/>
              </a:rPr>
              <a:t>‑ondersteuning geldt meestal een </a:t>
            </a:r>
            <a:r>
              <a:rPr lang="nl-NL" sz="2800" b="1" kern="1200" dirty="0">
                <a:solidFill>
                  <a:schemeClr val="accent4">
                    <a:lumMod val="10000"/>
                  </a:schemeClr>
                </a:solidFill>
                <a:effectLst/>
                <a:latin typeface="Calibri" panose="020F0502020204030204" pitchFamily="34" charset="0"/>
                <a:cs typeface="Calibri" panose="020F0502020204030204" pitchFamily="34" charset="0"/>
              </a:rPr>
              <a:t>vast abonnementstarief</a:t>
            </a:r>
            <a:r>
              <a:rPr lang="nl-NL" sz="2800" kern="1200" dirty="0">
                <a:solidFill>
                  <a:schemeClr val="accent4">
                    <a:lumMod val="10000"/>
                  </a:schemeClr>
                </a:solidFill>
                <a:effectLst/>
                <a:latin typeface="Calibri" panose="020F0502020204030204" pitchFamily="34" charset="0"/>
                <a:cs typeface="Calibri" panose="020F0502020204030204" pitchFamily="34" charset="0"/>
              </a:rPr>
              <a:t> van maximaal </a:t>
            </a:r>
            <a:r>
              <a:rPr lang="nl-NL" sz="2800" b="1" kern="1200" dirty="0">
                <a:solidFill>
                  <a:schemeClr val="accent4">
                    <a:lumMod val="10000"/>
                  </a:schemeClr>
                </a:solidFill>
                <a:effectLst/>
                <a:latin typeface="Calibri" panose="020F0502020204030204" pitchFamily="34" charset="0"/>
                <a:cs typeface="Calibri" panose="020F0502020204030204" pitchFamily="34" charset="0"/>
              </a:rPr>
              <a:t>€ 21,80 per maand (2026)</a:t>
            </a:r>
            <a:r>
              <a:rPr lang="nl-NL" sz="2800" kern="1200" dirty="0">
                <a:solidFill>
                  <a:schemeClr val="accent4">
                    <a:lumMod val="10000"/>
                  </a:schemeClr>
                </a:solidFill>
                <a:effectLst/>
                <a:latin typeface="Calibri" panose="020F0502020204030204" pitchFamily="34" charset="0"/>
                <a:cs typeface="Calibri" panose="020F0502020204030204" pitchFamily="34" charset="0"/>
              </a:rPr>
              <a:t>. </a:t>
            </a:r>
          </a:p>
          <a:p>
            <a:pPr>
              <a:buFont typeface="Arial" panose="020B0604020202020204" pitchFamily="34" charset="0"/>
              <a:buChar char="•"/>
            </a:pPr>
            <a:r>
              <a:rPr lang="nl-NL" sz="2800" kern="1200" dirty="0">
                <a:solidFill>
                  <a:schemeClr val="accent4">
                    <a:lumMod val="10000"/>
                  </a:schemeClr>
                </a:solidFill>
                <a:effectLst/>
                <a:latin typeface="Calibri" panose="020F0502020204030204" pitchFamily="34" charset="0"/>
                <a:cs typeface="Calibri" panose="020F0502020204030204" pitchFamily="34" charset="0"/>
              </a:rPr>
              <a:t>De eigen bijdrage wordt opgelegd zodra iemand gebruikmaakt van een </a:t>
            </a:r>
            <a:r>
              <a:rPr lang="nl-NL" sz="2800" kern="1200" dirty="0" err="1">
                <a:solidFill>
                  <a:schemeClr val="accent4">
                    <a:lumMod val="10000"/>
                  </a:schemeClr>
                </a:solidFill>
                <a:effectLst/>
                <a:latin typeface="Calibri" panose="020F0502020204030204" pitchFamily="34" charset="0"/>
                <a:cs typeface="Calibri" panose="020F0502020204030204" pitchFamily="34" charset="0"/>
              </a:rPr>
              <a:t>Wmo</a:t>
            </a:r>
            <a:r>
              <a:rPr lang="nl-NL" sz="2800" kern="1200" dirty="0">
                <a:solidFill>
                  <a:schemeClr val="accent4">
                    <a:lumMod val="10000"/>
                  </a:schemeClr>
                </a:solidFill>
                <a:effectLst/>
                <a:latin typeface="Calibri" panose="020F0502020204030204" pitchFamily="34" charset="0"/>
                <a:cs typeface="Calibri" panose="020F0502020204030204" pitchFamily="34" charset="0"/>
              </a:rPr>
              <a:t>‑voorziening waarvoor de wet dit toestaat.</a:t>
            </a:r>
          </a:p>
          <a:p>
            <a:pPr marL="0" indent="0">
              <a:buNone/>
            </a:pPr>
            <a:endParaRPr lang="nl-NL" dirty="0"/>
          </a:p>
        </p:txBody>
      </p:sp>
      <p:pic>
        <p:nvPicPr>
          <p:cNvPr id="4" name="Afbeelding 3">
            <a:extLst>
              <a:ext uri="{FF2B5EF4-FFF2-40B4-BE49-F238E27FC236}">
                <a16:creationId xmlns:a16="http://schemas.microsoft.com/office/drawing/2014/main" id="{87F4AB29-96FD-40DF-AB4D-2050C6B142CC}"/>
              </a:ext>
            </a:extLst>
          </p:cNvPr>
          <p:cNvPicPr>
            <a:picLocks noChangeAspect="1"/>
          </p:cNvPicPr>
          <p:nvPr/>
        </p:nvPicPr>
        <p:blipFill>
          <a:blip r:embed="rId3"/>
          <a:stretch>
            <a:fillRect/>
          </a:stretch>
        </p:blipFill>
        <p:spPr>
          <a:xfrm>
            <a:off x="6784683" y="4509120"/>
            <a:ext cx="1902117" cy="944962"/>
          </a:xfrm>
          <a:prstGeom prst="rect">
            <a:avLst/>
          </a:prstGeom>
        </p:spPr>
      </p:pic>
    </p:spTree>
    <p:extLst>
      <p:ext uri="{BB962C8B-B14F-4D97-AF65-F5344CB8AC3E}">
        <p14:creationId xmlns:p14="http://schemas.microsoft.com/office/powerpoint/2010/main" val="45707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356D-F821-B1A1-F58E-E7D30EC220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7D6FA3-ACE4-8A2A-1E04-438CD9A12A32}"/>
              </a:ext>
            </a:extLst>
          </p:cNvPr>
          <p:cNvSpPr>
            <a:spLocks noGrp="1"/>
          </p:cNvSpPr>
          <p:nvPr>
            <p:ph type="ctrTitle"/>
          </p:nvPr>
        </p:nvSpPr>
        <p:spPr>
          <a:xfrm>
            <a:off x="467543" y="4808364"/>
            <a:ext cx="7772400" cy="862012"/>
          </a:xfrm>
        </p:spPr>
        <p:txBody>
          <a:bodyPr rtlCol="0"/>
          <a:lstStyle/>
          <a:p>
            <a:pPr fontAlgn="auto">
              <a:spcAft>
                <a:spcPts val="0"/>
              </a:spcAft>
              <a:defRPr/>
            </a:pPr>
            <a:r>
              <a:rPr lang="nl-NL" noProof="0" dirty="0">
                <a:latin typeface="Calibri" panose="020F0502020204030204" pitchFamily="34" charset="0"/>
                <a:cs typeface="Calibri" panose="020F0502020204030204" pitchFamily="34" charset="0"/>
              </a:rPr>
              <a:t>Zorg en ondersteuning</a:t>
            </a:r>
          </a:p>
        </p:txBody>
      </p:sp>
      <p:sp>
        <p:nvSpPr>
          <p:cNvPr id="3" name="Ondertitel 2">
            <a:extLst>
              <a:ext uri="{FF2B5EF4-FFF2-40B4-BE49-F238E27FC236}">
                <a16:creationId xmlns:a16="http://schemas.microsoft.com/office/drawing/2014/main" id="{A21F3883-93E2-2CDB-1654-0D3A485AF903}"/>
              </a:ext>
            </a:extLst>
          </p:cNvPr>
          <p:cNvSpPr>
            <a:spLocks noGrp="1"/>
          </p:cNvSpPr>
          <p:nvPr>
            <p:ph type="subTitle" idx="1"/>
          </p:nvPr>
        </p:nvSpPr>
        <p:spPr>
          <a:xfrm>
            <a:off x="2478844" y="5661248"/>
            <a:ext cx="3749799" cy="776288"/>
          </a:xfrm>
        </p:spPr>
        <p:txBody>
          <a:bodyPr rtlCol="0">
            <a:normAutofit/>
          </a:bodyPr>
          <a:lstStyle/>
          <a:p>
            <a:pPr fontAlgn="auto">
              <a:spcAft>
                <a:spcPts val="0"/>
              </a:spcAft>
              <a:buFont typeface="Arial"/>
              <a:buNone/>
              <a:defRPr/>
            </a:pPr>
            <a:r>
              <a:rPr lang="nl-NL" sz="2400" noProof="0" dirty="0">
                <a:solidFill>
                  <a:schemeClr val="accent4">
                    <a:lumMod val="10000"/>
                  </a:schemeClr>
                </a:solidFill>
                <a:latin typeface="Calibri" panose="020F0502020204030204" pitchFamily="34" charset="0"/>
                <a:cs typeface="Calibri" panose="020F0502020204030204" pitchFamily="34" charset="0"/>
              </a:rPr>
              <a:t>Gebiedsteam - </a:t>
            </a:r>
            <a:r>
              <a:rPr lang="nl-NL" sz="2400" noProof="0" dirty="0" err="1">
                <a:solidFill>
                  <a:schemeClr val="accent4">
                    <a:lumMod val="10000"/>
                  </a:schemeClr>
                </a:solidFill>
                <a:latin typeface="Calibri" panose="020F0502020204030204" pitchFamily="34" charset="0"/>
                <a:cs typeface="Calibri" panose="020F0502020204030204" pitchFamily="34" charset="0"/>
              </a:rPr>
              <a:t>Wmo</a:t>
            </a:r>
            <a:endParaRPr lang="nl-NL" sz="2400" noProof="0" dirty="0">
              <a:solidFill>
                <a:schemeClr val="accent4">
                  <a:lumMod val="10000"/>
                </a:schemeClr>
              </a:solidFill>
              <a:latin typeface="Calibri" panose="020F0502020204030204" pitchFamily="34" charset="0"/>
              <a:cs typeface="Calibri" panose="020F0502020204030204" pitchFamily="34" charset="0"/>
            </a:endParaRPr>
          </a:p>
        </p:txBody>
      </p:sp>
      <p:pic>
        <p:nvPicPr>
          <p:cNvPr id="1026" name="Picture 2" descr="Logo Súdwest-Fryslân, ga naar de homepage">
            <a:extLst>
              <a:ext uri="{FF2B5EF4-FFF2-40B4-BE49-F238E27FC236}">
                <a16:creationId xmlns:a16="http://schemas.microsoft.com/office/drawing/2014/main" id="{B07AA3B4-40E5-11C5-82CD-40EF00BA67A5}"/>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260551"/>
            <a:ext cx="9144000" cy="163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344354" y="1340768"/>
            <a:ext cx="8229600" cy="1139825"/>
          </a:xfrm>
        </p:spPr>
        <p:txBody>
          <a:bodyPr/>
          <a:lstStyle/>
          <a:p>
            <a:pPr eaLnBrk="1" hangingPunct="1">
              <a:defRPr/>
            </a:pPr>
            <a:r>
              <a:rPr lang="nl-NL" sz="5400" dirty="0">
                <a:latin typeface="Calluna Sans" panose="02000000000000000000" pitchFamily="50" charset="0"/>
              </a:rPr>
              <a:t>Bedankt voor uw belangstelling</a:t>
            </a:r>
            <a:br>
              <a:rPr lang="nl-NL" sz="5400" dirty="0">
                <a:latin typeface="Calluna Sans" panose="02000000000000000000" pitchFamily="50" charset="0"/>
              </a:rPr>
            </a:br>
            <a:endParaRPr lang="nl-NL" sz="5400" dirty="0">
              <a:latin typeface="Calluna Sans" panose="02000000000000000000" pitchFamily="50" charset="0"/>
            </a:endParaRPr>
          </a:p>
        </p:txBody>
      </p:sp>
      <p:sp>
        <p:nvSpPr>
          <p:cNvPr id="94211" name="Rectangle 3"/>
          <p:cNvSpPr>
            <a:spLocks noGrp="1" noChangeArrowheads="1"/>
          </p:cNvSpPr>
          <p:nvPr>
            <p:ph type="body" sz="half" idx="1"/>
          </p:nvPr>
        </p:nvSpPr>
        <p:spPr>
          <a:xfrm>
            <a:off x="251520" y="2395140"/>
            <a:ext cx="8229600" cy="2185988"/>
          </a:xfrm>
        </p:spPr>
        <p:txBody>
          <a:bodyPr/>
          <a:lstStyle/>
          <a:p>
            <a:pPr algn="ctr" eaLnBrk="1" hangingPunct="1">
              <a:buFont typeface="Wingdings" pitchFamily="2" charset="2"/>
              <a:buNone/>
              <a:defRPr/>
            </a:pPr>
            <a:endParaRPr lang="nl-NL" sz="4000" dirty="0"/>
          </a:p>
          <a:p>
            <a:pPr algn="ctr" eaLnBrk="1" hangingPunct="1">
              <a:buFont typeface="Wingdings" pitchFamily="2" charset="2"/>
              <a:buNone/>
              <a:defRPr/>
            </a:pPr>
            <a:r>
              <a:rPr lang="nl-NL" sz="4800" dirty="0">
                <a:solidFill>
                  <a:schemeClr val="accent4">
                    <a:lumMod val="10000"/>
                  </a:schemeClr>
                </a:solidFill>
                <a:effectLst/>
                <a:latin typeface="Calibri" panose="020F0502020204030204" pitchFamily="34" charset="0"/>
                <a:cs typeface="Calibri" panose="020F0502020204030204" pitchFamily="34" charset="0"/>
              </a:rPr>
              <a:t>Zijn er nog vragen?</a:t>
            </a:r>
          </a:p>
        </p:txBody>
      </p:sp>
      <p:pic>
        <p:nvPicPr>
          <p:cNvPr id="2" name="Afbeelding 1">
            <a:extLst>
              <a:ext uri="{FF2B5EF4-FFF2-40B4-BE49-F238E27FC236}">
                <a16:creationId xmlns:a16="http://schemas.microsoft.com/office/drawing/2014/main" id="{B60588AE-DEE7-4B8C-A89D-5027DEBA96AB}"/>
              </a:ext>
            </a:extLst>
          </p:cNvPr>
          <p:cNvPicPr>
            <a:picLocks noChangeAspect="1"/>
          </p:cNvPicPr>
          <p:nvPr/>
        </p:nvPicPr>
        <p:blipFill>
          <a:blip r:embed="rId3"/>
          <a:stretch>
            <a:fillRect/>
          </a:stretch>
        </p:blipFill>
        <p:spPr>
          <a:xfrm>
            <a:off x="-30870" y="4581128"/>
            <a:ext cx="9144000" cy="16337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Effect transition="in" filter="circle(in)">
                                      <p:cBhvr>
                                        <p:cTn id="7" dur="2000"/>
                                        <p:tgtEl>
                                          <p:spTgt spid="94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60648"/>
            <a:ext cx="8229600" cy="1139825"/>
          </a:xfrm>
        </p:spPr>
        <p:txBody>
          <a:bodyPr/>
          <a:lstStyle/>
          <a:p>
            <a:pPr eaLnBrk="1" hangingPunct="1">
              <a:defRPr/>
            </a:pPr>
            <a:br>
              <a:rPr lang="nl-NL" sz="5400" dirty="0">
                <a:latin typeface="Calluna Sans" panose="02000000000000000000" pitchFamily="50" charset="0"/>
              </a:rPr>
            </a:br>
            <a:r>
              <a:rPr lang="nl-NL" sz="5400" dirty="0">
                <a:latin typeface="Calluna Sans" panose="02000000000000000000" pitchFamily="50" charset="0"/>
              </a:rPr>
              <a:t>Sociaal Domein </a:t>
            </a:r>
            <a:br>
              <a:rPr lang="nl-NL" sz="5400" dirty="0">
                <a:latin typeface="Calluna Sans" panose="02000000000000000000" pitchFamily="50" charset="0"/>
              </a:rPr>
            </a:br>
            <a:r>
              <a:rPr lang="nl-NL" sz="5400" dirty="0">
                <a:latin typeface="Calluna Sans" panose="02000000000000000000" pitchFamily="50" charset="0"/>
              </a:rPr>
              <a:t>sinds 2015 </a:t>
            </a:r>
          </a:p>
        </p:txBody>
      </p:sp>
      <p:sp>
        <p:nvSpPr>
          <p:cNvPr id="65539" name="Rectangle 3"/>
          <p:cNvSpPr>
            <a:spLocks noGrp="1" noChangeArrowheads="1"/>
          </p:cNvSpPr>
          <p:nvPr>
            <p:ph type="body" idx="1"/>
          </p:nvPr>
        </p:nvSpPr>
        <p:spPr/>
        <p:txBody>
          <a:bodyPr/>
          <a:lstStyle/>
          <a:p>
            <a:pPr marL="0" indent="0" eaLnBrk="1" hangingPunct="1">
              <a:buNone/>
              <a:defRPr/>
            </a:pPr>
            <a:br>
              <a:rPr lang="nl-NL" sz="2800" dirty="0">
                <a:latin typeface="Calibri" panose="020F0502020204030204" pitchFamily="34" charset="0"/>
                <a:cs typeface="Calibri" panose="020F0502020204030204" pitchFamily="34" charset="0"/>
              </a:rPr>
            </a:br>
            <a:br>
              <a:rPr lang="nl-NL" sz="2800" dirty="0">
                <a:latin typeface="Calibri" panose="020F0502020204030204" pitchFamily="34" charset="0"/>
                <a:cs typeface="Calibri" panose="020F0502020204030204" pitchFamily="34" charset="0"/>
              </a:rPr>
            </a:br>
            <a:r>
              <a:rPr lang="nl-NL" sz="2400" u="sng" dirty="0">
                <a:solidFill>
                  <a:schemeClr val="accent4">
                    <a:lumMod val="10000"/>
                  </a:schemeClr>
                </a:solidFill>
                <a:effectLst/>
                <a:latin typeface="Calibri" panose="020F0502020204030204" pitchFamily="34" charset="0"/>
                <a:cs typeface="Calibri" panose="020F0502020204030204" pitchFamily="34" charset="0"/>
              </a:rPr>
              <a:t>De drie decentralisaties:</a:t>
            </a:r>
            <a:br>
              <a:rPr lang="nl-NL" sz="2400" u="sng" dirty="0">
                <a:solidFill>
                  <a:schemeClr val="accent4">
                    <a:lumMod val="10000"/>
                  </a:schemeClr>
                </a:solidFill>
                <a:effectLst/>
                <a:latin typeface="Calibri" panose="020F0502020204030204" pitchFamily="34" charset="0"/>
                <a:cs typeface="Calibri" panose="020F0502020204030204" pitchFamily="34" charset="0"/>
              </a:rPr>
            </a:br>
            <a:br>
              <a:rPr lang="nl-NL" sz="2400" u="sng" dirty="0">
                <a:solidFill>
                  <a:schemeClr val="accent4">
                    <a:lumMod val="10000"/>
                  </a:schemeClr>
                </a:solidFill>
                <a:effectLst/>
                <a:latin typeface="Calibri" panose="020F0502020204030204" pitchFamily="34" charset="0"/>
                <a:cs typeface="Calibri" panose="020F0502020204030204" pitchFamily="34" charset="0"/>
              </a:rPr>
            </a:br>
            <a:r>
              <a:rPr lang="nl-NL" sz="2400" dirty="0">
                <a:solidFill>
                  <a:schemeClr val="accent4">
                    <a:lumMod val="10000"/>
                  </a:schemeClr>
                </a:solidFill>
                <a:effectLst/>
                <a:latin typeface="Calibri" panose="020F0502020204030204" pitchFamily="34" charset="0"/>
                <a:cs typeface="Calibri" panose="020F0502020204030204" pitchFamily="34" charset="0"/>
              </a:rPr>
              <a:t>- </a:t>
            </a:r>
            <a:r>
              <a:rPr lang="nl-NL" sz="2400" dirty="0" err="1">
                <a:solidFill>
                  <a:schemeClr val="accent4">
                    <a:lumMod val="10000"/>
                  </a:schemeClr>
                </a:solidFill>
                <a:effectLst/>
                <a:latin typeface="Calibri" panose="020F0502020204030204" pitchFamily="34" charset="0"/>
                <a:cs typeface="Calibri" panose="020F0502020204030204" pitchFamily="34" charset="0"/>
              </a:rPr>
              <a:t>Wmo</a:t>
            </a:r>
            <a:r>
              <a:rPr lang="nl-NL" sz="2400" dirty="0">
                <a:solidFill>
                  <a:schemeClr val="accent4">
                    <a:lumMod val="10000"/>
                  </a:schemeClr>
                </a:solidFill>
                <a:effectLst/>
                <a:latin typeface="Calibri" panose="020F0502020204030204" pitchFamily="34" charset="0"/>
                <a:cs typeface="Calibri" panose="020F0502020204030204" pitchFamily="34" charset="0"/>
              </a:rPr>
              <a:t> (2015) -</a:t>
            </a:r>
            <a:r>
              <a:rPr lang="nl-NL" sz="2400" kern="1200" dirty="0">
                <a:solidFill>
                  <a:schemeClr val="accent4">
                    <a:lumMod val="10000"/>
                  </a:schemeClr>
                </a:solidFill>
                <a:effectLst/>
                <a:latin typeface="Calibri" panose="020F0502020204030204" pitchFamily="34" charset="0"/>
                <a:cs typeface="Calibri" panose="020F0502020204030204" pitchFamily="34" charset="0"/>
              </a:rPr>
              <a:t> ondersteuning en begeleiding voor inwoners, inclusief delen van de voormalige AWBZ en beschermd wonen. </a:t>
            </a:r>
            <a:r>
              <a:rPr lang="nl-NL" sz="2400" dirty="0">
                <a:solidFill>
                  <a:schemeClr val="accent4">
                    <a:lumMod val="10000"/>
                  </a:schemeClr>
                </a:solidFill>
                <a:effectLst/>
                <a:latin typeface="Calibri" panose="020F0502020204030204" pitchFamily="34" charset="0"/>
                <a:cs typeface="Calibri" panose="020F0502020204030204" pitchFamily="34" charset="0"/>
              </a:rPr>
              <a:t>  - Jeugdwet - </a:t>
            </a:r>
            <a:r>
              <a:rPr lang="nl-NL" sz="2400" kern="1200" dirty="0">
                <a:solidFill>
                  <a:schemeClr val="accent4">
                    <a:lumMod val="10000"/>
                  </a:schemeClr>
                </a:solidFill>
                <a:effectLst/>
                <a:latin typeface="Calibri" panose="020F0502020204030204" pitchFamily="34" charset="0"/>
                <a:cs typeface="Calibri" panose="020F0502020204030204" pitchFamily="34" charset="0"/>
              </a:rPr>
              <a:t>gemeenten verantwoordelijk voor </a:t>
            </a:r>
            <a:r>
              <a:rPr lang="nl-NL" sz="2400" i="1" kern="1200" dirty="0">
                <a:solidFill>
                  <a:schemeClr val="accent4">
                    <a:lumMod val="10000"/>
                  </a:schemeClr>
                </a:solidFill>
                <a:effectLst/>
                <a:latin typeface="Calibri" panose="020F0502020204030204" pitchFamily="34" charset="0"/>
                <a:cs typeface="Calibri" panose="020F0502020204030204" pitchFamily="34" charset="0"/>
              </a:rPr>
              <a:t>alle jeugdhulp</a:t>
            </a:r>
            <a:r>
              <a:rPr lang="nl-NL" sz="2400" kern="1200" dirty="0">
                <a:solidFill>
                  <a:schemeClr val="accent4">
                    <a:lumMod val="10000"/>
                  </a:schemeClr>
                </a:solidFill>
                <a:effectLst/>
                <a:latin typeface="Calibri" panose="020F0502020204030204" pitchFamily="34" charset="0"/>
                <a:cs typeface="Calibri" panose="020F0502020204030204" pitchFamily="34" charset="0"/>
              </a:rPr>
              <a:t>, inclusief jeugdzorg, jeugdbescherming en jeugd‑GGZ.</a:t>
            </a:r>
          </a:p>
          <a:p>
            <a:pPr marL="0" indent="0" eaLnBrk="1" hangingPunct="1">
              <a:buNone/>
              <a:defRPr/>
            </a:pPr>
            <a:r>
              <a:rPr lang="nl-NL" sz="2400" kern="1200" dirty="0">
                <a:solidFill>
                  <a:schemeClr val="accent4">
                    <a:lumMod val="10000"/>
                  </a:schemeClr>
                </a:solidFill>
                <a:effectLst/>
                <a:latin typeface="Calibri" panose="020F0502020204030204" pitchFamily="34" charset="0"/>
                <a:cs typeface="Calibri" panose="020F0502020204030204" pitchFamily="34" charset="0"/>
              </a:rPr>
              <a:t>- Participatiewet – werk &amp; inkomen, re‑integratie, ondersteuning van mensen met een arbeidsbeperking.</a:t>
            </a:r>
          </a:p>
          <a:p>
            <a:pPr eaLnBrk="1" hangingPunct="1">
              <a:buFont typeface="Wingdings" panose="05000000000000000000" pitchFamily="2" charset="2"/>
              <a:buChar char="§"/>
              <a:defRPr/>
            </a:pPr>
            <a:endParaRPr lang="nl-NL" sz="2800" dirty="0">
              <a:solidFill>
                <a:schemeClr val="accent4">
                  <a:lumMod val="10000"/>
                </a:schemeClr>
              </a:solidFill>
              <a:latin typeface="Calibri" panose="020F0502020204030204" pitchFamily="34" charset="0"/>
              <a:cs typeface="Calibri" panose="020F050202020403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fade">
                                      <p:cBhvr>
                                        <p:cTn id="12" dur="500"/>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11560" y="908720"/>
            <a:ext cx="295232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spcBef>
                <a:spcPct val="20000"/>
              </a:spcBef>
              <a:buClr>
                <a:schemeClr val="hlink"/>
              </a:buClr>
              <a:buSzPct val="80000"/>
              <a:defRPr/>
            </a:pPr>
            <a:r>
              <a:rPr lang="nl-NL" sz="2800" kern="0" dirty="0">
                <a:solidFill>
                  <a:schemeClr val="tx2">
                    <a:lumMod val="10000"/>
                  </a:schemeClr>
                </a:solidFill>
                <a:effectLst/>
                <a:latin typeface="+mn-lt"/>
              </a:rPr>
              <a:t>Het gebiedsteam bestaat uit 4 teams:</a:t>
            </a:r>
          </a:p>
          <a:p>
            <a:pPr algn="l">
              <a:spcBef>
                <a:spcPct val="20000"/>
              </a:spcBef>
              <a:buClr>
                <a:schemeClr val="hlink"/>
              </a:buClr>
              <a:buSzPct val="80000"/>
              <a:defRPr/>
            </a:pPr>
            <a:endParaRPr lang="nl-NL" sz="2800" kern="0" dirty="0">
              <a:solidFill>
                <a:schemeClr val="tx2">
                  <a:lumMod val="10000"/>
                </a:schemeClr>
              </a:solidFill>
              <a:effectLst/>
              <a:latin typeface="+mn-lt"/>
            </a:endParaRPr>
          </a:p>
          <a:p>
            <a:pPr marL="457200" indent="-457200" algn="l">
              <a:spcBef>
                <a:spcPct val="20000"/>
              </a:spcBef>
              <a:buClr>
                <a:schemeClr val="hlink"/>
              </a:buClr>
              <a:buSzPct val="80000"/>
              <a:buFont typeface="Arial" panose="020B0604020202020204" pitchFamily="34" charset="0"/>
              <a:buChar char="•"/>
              <a:defRPr/>
            </a:pPr>
            <a:r>
              <a:rPr lang="nl-NL" sz="2800" kern="0" dirty="0">
                <a:solidFill>
                  <a:schemeClr val="tx2">
                    <a:lumMod val="10000"/>
                  </a:schemeClr>
                </a:solidFill>
                <a:effectLst/>
                <a:latin typeface="+mn-lt"/>
              </a:rPr>
              <a:t>Sneek Noord</a:t>
            </a:r>
          </a:p>
          <a:p>
            <a:pPr marL="457200" indent="-457200" algn="l">
              <a:spcBef>
                <a:spcPct val="20000"/>
              </a:spcBef>
              <a:buClr>
                <a:schemeClr val="hlink"/>
              </a:buClr>
              <a:buSzPct val="80000"/>
              <a:buFont typeface="Arial" panose="020B0604020202020204" pitchFamily="34" charset="0"/>
              <a:buChar char="•"/>
              <a:defRPr/>
            </a:pPr>
            <a:r>
              <a:rPr lang="nl-NL" sz="2800" kern="0" dirty="0">
                <a:solidFill>
                  <a:schemeClr val="tx2">
                    <a:lumMod val="10000"/>
                  </a:schemeClr>
                </a:solidFill>
                <a:effectLst/>
                <a:latin typeface="+mn-lt"/>
              </a:rPr>
              <a:t>Sneek Zuid</a:t>
            </a:r>
          </a:p>
          <a:p>
            <a:pPr marL="457200" indent="-457200" algn="l">
              <a:spcBef>
                <a:spcPct val="20000"/>
              </a:spcBef>
              <a:buClr>
                <a:schemeClr val="hlink"/>
              </a:buClr>
              <a:buSzPct val="80000"/>
              <a:buFont typeface="Arial" panose="020B0604020202020204" pitchFamily="34" charset="0"/>
              <a:buChar char="•"/>
              <a:defRPr/>
            </a:pPr>
            <a:r>
              <a:rPr lang="nl-NL" sz="2800" kern="0" dirty="0">
                <a:solidFill>
                  <a:schemeClr val="tx2">
                    <a:lumMod val="10000"/>
                  </a:schemeClr>
                </a:solidFill>
                <a:effectLst/>
                <a:latin typeface="+mn-lt"/>
              </a:rPr>
              <a:t>Bolsward e.o. </a:t>
            </a:r>
          </a:p>
          <a:p>
            <a:pPr marL="457200" indent="-457200" algn="l">
              <a:spcBef>
                <a:spcPct val="20000"/>
              </a:spcBef>
              <a:buClr>
                <a:schemeClr val="hlink"/>
              </a:buClr>
              <a:buSzPct val="80000"/>
              <a:buFont typeface="Arial" panose="020B0604020202020204" pitchFamily="34" charset="0"/>
              <a:buChar char="•"/>
              <a:defRPr/>
            </a:pPr>
            <a:r>
              <a:rPr lang="nl-NL" sz="2800" kern="0" dirty="0">
                <a:solidFill>
                  <a:schemeClr val="tx2">
                    <a:lumMod val="10000"/>
                  </a:schemeClr>
                </a:solidFill>
                <a:effectLst/>
                <a:latin typeface="+mn-lt"/>
              </a:rPr>
              <a:t>Buitengebied</a:t>
            </a:r>
          </a:p>
        </p:txBody>
      </p:sp>
      <p:pic>
        <p:nvPicPr>
          <p:cNvPr id="2" name="Afbeelding 1">
            <a:extLst>
              <a:ext uri="{FF2B5EF4-FFF2-40B4-BE49-F238E27FC236}">
                <a16:creationId xmlns:a16="http://schemas.microsoft.com/office/drawing/2014/main" id="{44DADBA4-7988-1117-F223-1A28A8AF924B}"/>
              </a:ext>
            </a:extLst>
          </p:cNvPr>
          <p:cNvPicPr>
            <a:picLocks noChangeAspect="1"/>
          </p:cNvPicPr>
          <p:nvPr/>
        </p:nvPicPr>
        <p:blipFill rotWithShape="1">
          <a:blip r:embed="rId3"/>
          <a:srcRect t="11191" r="-2" b="25770"/>
          <a:stretch>
            <a:fillRect/>
          </a:stretch>
        </p:blipFill>
        <p:spPr>
          <a:xfrm>
            <a:off x="3873345" y="731838"/>
            <a:ext cx="4813455" cy="5394325"/>
          </a:xfrm>
          <a:prstGeom prst="rect">
            <a:avLst/>
          </a:prstGeom>
          <a:noFill/>
        </p:spPr>
      </p:pic>
    </p:spTree>
    <p:extLst>
      <p:ext uri="{BB962C8B-B14F-4D97-AF65-F5344CB8AC3E}">
        <p14:creationId xmlns:p14="http://schemas.microsoft.com/office/powerpoint/2010/main" val="918434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8725DBF-75C6-4E4A-BDD3-341A8F66B4D0}"/>
              </a:ext>
            </a:extLst>
          </p:cNvPr>
          <p:cNvSpPr>
            <a:spLocks noGrp="1"/>
          </p:cNvSpPr>
          <p:nvPr>
            <p:ph type="title"/>
          </p:nvPr>
        </p:nvSpPr>
        <p:spPr/>
        <p:txBody>
          <a:bodyPr/>
          <a:lstStyle/>
          <a:p>
            <a:r>
              <a:rPr lang="nl-NL" sz="5400" dirty="0">
                <a:latin typeface="Calluna Sans" panose="02000000000000000000" pitchFamily="50" charset="0"/>
              </a:rPr>
              <a:t>Doel van de WMO 2015</a:t>
            </a:r>
          </a:p>
        </p:txBody>
      </p:sp>
      <p:sp>
        <p:nvSpPr>
          <p:cNvPr id="8" name="Tekstvak 7">
            <a:extLst>
              <a:ext uri="{FF2B5EF4-FFF2-40B4-BE49-F238E27FC236}">
                <a16:creationId xmlns:a16="http://schemas.microsoft.com/office/drawing/2014/main" id="{CC1ADFAB-5734-1DC4-F08E-D83FDC986B1A}"/>
              </a:ext>
            </a:extLst>
          </p:cNvPr>
          <p:cNvSpPr txBox="1"/>
          <p:nvPr/>
        </p:nvSpPr>
        <p:spPr>
          <a:xfrm>
            <a:off x="1115616" y="1844824"/>
            <a:ext cx="6696744" cy="2862322"/>
          </a:xfrm>
          <a:prstGeom prst="rect">
            <a:avLst/>
          </a:prstGeom>
          <a:noFill/>
        </p:spPr>
        <p:txBody>
          <a:bodyPr wrap="square" rtlCol="0">
            <a:spAutoFit/>
          </a:bodyPr>
          <a:lstStyle/>
          <a:p>
            <a:br>
              <a:rPr lang="nl-NL" sz="3600" dirty="0">
                <a:solidFill>
                  <a:schemeClr val="accent4">
                    <a:lumMod val="10000"/>
                  </a:schemeClr>
                </a:solidFill>
                <a:latin typeface="Calibri" panose="020F0502020204030204" pitchFamily="34" charset="0"/>
                <a:cs typeface="Calibri" panose="020F0502020204030204" pitchFamily="34" charset="0"/>
              </a:rPr>
            </a:br>
            <a:r>
              <a:rPr lang="nl-NL" sz="3600" dirty="0">
                <a:solidFill>
                  <a:schemeClr val="accent4">
                    <a:lumMod val="10000"/>
                  </a:schemeClr>
                </a:solidFill>
                <a:latin typeface="Calibri" panose="020F0502020204030204" pitchFamily="34" charset="0"/>
                <a:cs typeface="Calibri" panose="020F0502020204030204" pitchFamily="34" charset="0"/>
              </a:rPr>
              <a:t>“Mensen zolang mogelijk zelfstandig thuis laten wonen en ondersteunen bij zelfredzaamheid en participatie”</a:t>
            </a:r>
          </a:p>
        </p:txBody>
      </p:sp>
    </p:spTree>
    <p:extLst>
      <p:ext uri="{BB962C8B-B14F-4D97-AF65-F5344CB8AC3E}">
        <p14:creationId xmlns:p14="http://schemas.microsoft.com/office/powerpoint/2010/main" val="418461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663008-F2B4-439D-90BC-86B4C7D2C1A6}"/>
              </a:ext>
            </a:extLst>
          </p:cNvPr>
          <p:cNvSpPr>
            <a:spLocks noGrp="1"/>
          </p:cNvSpPr>
          <p:nvPr>
            <p:ph type="ctrTitle" sz="quarter"/>
          </p:nvPr>
        </p:nvSpPr>
        <p:spPr>
          <a:xfrm>
            <a:off x="685800" y="332657"/>
            <a:ext cx="7772400" cy="1512167"/>
          </a:xfrm>
        </p:spPr>
        <p:txBody>
          <a:bodyPr/>
          <a:lstStyle/>
          <a:p>
            <a:r>
              <a:rPr lang="nl-NL" dirty="0">
                <a:latin typeface="Calluna Sans" panose="02000000000000000000" pitchFamily="50" charset="0"/>
              </a:rPr>
              <a:t>Kern WMO 2015</a:t>
            </a:r>
          </a:p>
        </p:txBody>
      </p:sp>
      <p:sp>
        <p:nvSpPr>
          <p:cNvPr id="2" name="Rectangle 1">
            <a:extLst>
              <a:ext uri="{FF2B5EF4-FFF2-40B4-BE49-F238E27FC236}">
                <a16:creationId xmlns:a16="http://schemas.microsoft.com/office/drawing/2014/main" id="{D839768A-79F8-96E9-9B42-3E4E8EDF2096}"/>
              </a:ext>
            </a:extLst>
          </p:cNvPr>
          <p:cNvSpPr>
            <a:spLocks noGrp="1" noChangeArrowheads="1"/>
          </p:cNvSpPr>
          <p:nvPr>
            <p:ph type="subTitle" sz="quarter" idx="1"/>
          </p:nvPr>
        </p:nvSpPr>
        <p:spPr bwMode="auto">
          <a:xfrm>
            <a:off x="827584" y="-299354"/>
            <a:ext cx="7866854"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a:spcBef>
                <a:spcPct val="0"/>
              </a:spcBef>
              <a:buClrTx/>
              <a:buSzTx/>
            </a:pPr>
            <a:br>
              <a:rPr kumimoji="0" lang="nl-NL" altLang="nl-NL" sz="18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br>
              <a:rPr kumimoji="0" lang="nl-NL" altLang="nl-NL" sz="18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br>
              <a:rPr kumimoji="0" lang="nl-NL" altLang="nl-NL" sz="24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br>
              <a:rPr lang="nl-NL" altLang="nl-NL" sz="2400" b="1" dirty="0">
                <a:solidFill>
                  <a:schemeClr val="accent4">
                    <a:lumMod val="10000"/>
                  </a:schemeClr>
                </a:solidFill>
                <a:effectLst/>
                <a:latin typeface="Calibri" panose="020F0502020204030204" pitchFamily="34" charset="0"/>
                <a:cs typeface="Calibri" panose="020F0502020204030204" pitchFamily="34" charset="0"/>
              </a:rPr>
            </a:br>
            <a:endParaRPr lang="nl-NL" altLang="nl-NL" sz="2400" b="1" dirty="0">
              <a:solidFill>
                <a:schemeClr val="accent4">
                  <a:lumMod val="10000"/>
                </a:schemeClr>
              </a:solidFill>
              <a:effectLst/>
              <a:latin typeface="Calibri" panose="020F0502020204030204" pitchFamily="34" charset="0"/>
              <a:cs typeface="Calibri" panose="020F0502020204030204" pitchFamily="34" charset="0"/>
            </a:endParaRPr>
          </a:p>
          <a:p>
            <a:pPr lvl="0" algn="l">
              <a:spcBef>
                <a:spcPct val="0"/>
              </a:spcBef>
              <a:buClrTx/>
              <a:buSzTx/>
            </a:pPr>
            <a:endParaRPr lang="nl-NL" altLang="nl-NL" sz="2400" b="1" dirty="0">
              <a:solidFill>
                <a:schemeClr val="accent4">
                  <a:lumMod val="10000"/>
                </a:schemeClr>
              </a:solidFill>
              <a:effectLst/>
              <a:latin typeface="Calibri" panose="020F0502020204030204" pitchFamily="34" charset="0"/>
              <a:cs typeface="Calibri" panose="020F0502020204030204" pitchFamily="34" charset="0"/>
            </a:endParaRPr>
          </a:p>
          <a:p>
            <a:pPr lvl="0" algn="l">
              <a:spcBef>
                <a:spcPct val="0"/>
              </a:spcBef>
              <a:buClrTx/>
              <a:buSzTx/>
            </a:pPr>
            <a:endParaRPr lang="nl-NL" altLang="nl-NL" sz="2400" b="1" dirty="0">
              <a:solidFill>
                <a:schemeClr val="accent4">
                  <a:lumMod val="10000"/>
                </a:schemeClr>
              </a:solidFill>
              <a:effectLst/>
              <a:latin typeface="Calibri" panose="020F0502020204030204" pitchFamily="34" charset="0"/>
              <a:cs typeface="Calibri" panose="020F0502020204030204" pitchFamily="34" charset="0"/>
            </a:endParaRPr>
          </a:p>
          <a:p>
            <a:pPr lvl="0" algn="l">
              <a:spcBef>
                <a:spcPct val="0"/>
              </a:spcBef>
              <a:buClrTx/>
              <a:buSzTx/>
            </a:pPr>
            <a:r>
              <a:rPr lang="nl-NL" altLang="nl-NL" sz="2400" b="1" dirty="0">
                <a:solidFill>
                  <a:schemeClr val="accent4">
                    <a:lumMod val="10000"/>
                  </a:schemeClr>
                </a:solidFill>
                <a:effectLst/>
                <a:latin typeface="Calibri" panose="020F0502020204030204" pitchFamily="34" charset="0"/>
                <a:cs typeface="Calibri" panose="020F0502020204030204" pitchFamily="34" charset="0"/>
              </a:rPr>
              <a:t>- Zelfredzaamheid bevorderen</a:t>
            </a:r>
            <a:r>
              <a:rPr lang="nl-NL" altLang="nl-NL" sz="2400" dirty="0">
                <a:solidFill>
                  <a:schemeClr val="accent4">
                    <a:lumMod val="10000"/>
                  </a:schemeClr>
                </a:solidFill>
                <a:effectLst/>
                <a:latin typeface="Calibri" panose="020F0502020204030204" pitchFamily="34" charset="0"/>
                <a:cs typeface="Calibri" panose="020F0502020204030204" pitchFamily="34" charset="0"/>
              </a:rPr>
              <a:t> – inwoners helpen om het dagelijks leven zo zelfstandig mogelijk te organiseren. </a:t>
            </a:r>
          </a:p>
          <a:p>
            <a:pPr lvl="0" algn="l">
              <a:spcBef>
                <a:spcPct val="0"/>
              </a:spcBef>
              <a:buClrTx/>
              <a:buSzTx/>
            </a:pPr>
            <a:r>
              <a:rPr lang="nl-NL" altLang="nl-NL" sz="2400" b="1" dirty="0">
                <a:solidFill>
                  <a:schemeClr val="accent4">
                    <a:lumMod val="10000"/>
                  </a:schemeClr>
                </a:solidFill>
                <a:effectLst/>
                <a:latin typeface="Calibri" panose="020F0502020204030204" pitchFamily="34" charset="0"/>
                <a:cs typeface="Calibri" panose="020F0502020204030204" pitchFamily="34" charset="0"/>
              </a:rPr>
              <a:t>- Participatie ondersteunen</a:t>
            </a:r>
            <a:r>
              <a:rPr lang="nl-NL" altLang="nl-NL" sz="2400" dirty="0">
                <a:solidFill>
                  <a:schemeClr val="accent4">
                    <a:lumMod val="10000"/>
                  </a:schemeClr>
                </a:solidFill>
                <a:effectLst/>
                <a:latin typeface="Calibri" panose="020F0502020204030204" pitchFamily="34" charset="0"/>
                <a:cs typeface="Calibri" panose="020F0502020204030204" pitchFamily="34" charset="0"/>
              </a:rPr>
              <a:t> – mensen laten meedoen in de samenleving op gelijke voet. </a:t>
            </a:r>
            <a:br>
              <a:rPr lang="nl-NL" altLang="nl-NL" sz="2400" dirty="0">
                <a:solidFill>
                  <a:schemeClr val="accent4">
                    <a:lumMod val="10000"/>
                  </a:schemeClr>
                </a:solidFill>
                <a:effectLst/>
                <a:latin typeface="Calibri" panose="020F0502020204030204" pitchFamily="34" charset="0"/>
                <a:cs typeface="Calibri" panose="020F0502020204030204" pitchFamily="34" charset="0"/>
              </a:rPr>
            </a:br>
            <a:r>
              <a:rPr lang="nl-NL" altLang="nl-NL" sz="2400" dirty="0">
                <a:solidFill>
                  <a:schemeClr val="accent4">
                    <a:lumMod val="10000"/>
                  </a:schemeClr>
                </a:solidFill>
                <a:effectLst/>
                <a:latin typeface="Calibri" panose="020F0502020204030204" pitchFamily="34" charset="0"/>
                <a:cs typeface="Calibri" panose="020F0502020204030204" pitchFamily="34" charset="0"/>
              </a:rPr>
              <a:t>- </a:t>
            </a:r>
            <a:r>
              <a:rPr lang="nl-NL" altLang="nl-NL" sz="2400" b="1" dirty="0">
                <a:solidFill>
                  <a:schemeClr val="accent4">
                    <a:lumMod val="10000"/>
                  </a:schemeClr>
                </a:solidFill>
                <a:effectLst/>
                <a:latin typeface="Calibri" panose="020F0502020204030204" pitchFamily="34" charset="0"/>
                <a:cs typeface="Calibri" panose="020F0502020204030204" pitchFamily="34" charset="0"/>
              </a:rPr>
              <a:t>Zolang mogelijk thuis wonen</a:t>
            </a:r>
            <a:r>
              <a:rPr lang="nl-NL" altLang="nl-NL" sz="2400" dirty="0">
                <a:solidFill>
                  <a:schemeClr val="accent4">
                    <a:lumMod val="10000"/>
                  </a:schemeClr>
                </a:solidFill>
                <a:effectLst/>
                <a:latin typeface="Calibri" panose="020F0502020204030204" pitchFamily="34" charset="0"/>
                <a:cs typeface="Calibri" panose="020F0502020204030204" pitchFamily="34" charset="0"/>
              </a:rPr>
              <a:t> – ondersteuning gericht op het behouden van de eigen leefomgeving. </a:t>
            </a:r>
          </a:p>
          <a:p>
            <a:pPr lvl="0" algn="l">
              <a:spcBef>
                <a:spcPct val="0"/>
              </a:spcBef>
              <a:buClrTx/>
              <a:buSzTx/>
            </a:pPr>
            <a:r>
              <a:rPr lang="nl-NL" altLang="nl-NL" sz="2400" b="1" dirty="0">
                <a:solidFill>
                  <a:schemeClr val="accent4">
                    <a:lumMod val="10000"/>
                  </a:schemeClr>
                </a:solidFill>
                <a:effectLst/>
                <a:latin typeface="Calibri" panose="020F0502020204030204" pitchFamily="34" charset="0"/>
                <a:cs typeface="Calibri" panose="020F0502020204030204" pitchFamily="34" charset="0"/>
              </a:rPr>
              <a:t>- Maatwerk</a:t>
            </a:r>
            <a:r>
              <a:rPr lang="nl-NL" altLang="nl-NL" sz="2400" dirty="0">
                <a:solidFill>
                  <a:schemeClr val="accent4">
                    <a:lumMod val="10000"/>
                  </a:schemeClr>
                </a:solidFill>
                <a:effectLst/>
                <a:latin typeface="Calibri" panose="020F0502020204030204" pitchFamily="34" charset="0"/>
                <a:cs typeface="Calibri" panose="020F0502020204030204" pitchFamily="34" charset="0"/>
              </a:rPr>
              <a:t> – ondersteuning afgestemd op de persoonlijke situatie wanneer eigen kracht en netwerk onvoldoende zijn.</a:t>
            </a:r>
          </a:p>
          <a:p>
            <a:pPr lvl="0" algn="l">
              <a:spcBef>
                <a:spcPct val="0"/>
              </a:spcBef>
              <a:buClrTx/>
              <a:buSzTx/>
            </a:pPr>
            <a:r>
              <a:rPr lang="nl-NL" altLang="nl-NL" sz="2400" b="1" dirty="0">
                <a:solidFill>
                  <a:schemeClr val="accent4">
                    <a:lumMod val="10000"/>
                  </a:schemeClr>
                </a:solidFill>
                <a:effectLst/>
                <a:latin typeface="Calibri" panose="020F0502020204030204" pitchFamily="34" charset="0"/>
                <a:cs typeface="Calibri" panose="020F0502020204030204" pitchFamily="34" charset="0"/>
              </a:rPr>
              <a:t>- Gemeentelijke verantwoordelijkheid</a:t>
            </a:r>
            <a:r>
              <a:rPr lang="nl-NL" altLang="nl-NL" sz="2400" dirty="0">
                <a:solidFill>
                  <a:schemeClr val="accent4">
                    <a:lumMod val="10000"/>
                  </a:schemeClr>
                </a:solidFill>
                <a:effectLst/>
                <a:latin typeface="Calibri" panose="020F0502020204030204" pitchFamily="34" charset="0"/>
                <a:cs typeface="Calibri" panose="020F0502020204030204" pitchFamily="34" charset="0"/>
              </a:rPr>
              <a:t> – gemeenten regelen en organiseren de ondersteuning lokaal. </a:t>
            </a:r>
          </a:p>
          <a:p>
            <a:pPr marL="0" marR="0" lvl="0" indent="0" algn="l" defTabSz="914400" rtl="0" eaLnBrk="0" fontAlgn="base" latinLnBrk="0" hangingPunct="0">
              <a:lnSpc>
                <a:spcPct val="100000"/>
              </a:lnSpc>
              <a:spcBef>
                <a:spcPct val="0"/>
              </a:spcBef>
              <a:spcAft>
                <a:spcPct val="0"/>
              </a:spcAft>
              <a:buClrTx/>
              <a:buSzTx/>
              <a:tabLst/>
            </a:pPr>
            <a:br>
              <a:rPr kumimoji="0" lang="nl-NL" altLang="nl-NL" sz="18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br>
              <a:rPr kumimoji="0" lang="nl-NL" altLang="nl-NL" sz="1800" b="1"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rPr>
            </a:br>
            <a:endParaRPr kumimoji="0" lang="nl-NL" altLang="nl-NL" sz="1800" b="0" i="0" u="none" strike="noStrike" cap="none" normalizeH="0" baseline="0" dirty="0">
              <a:ln>
                <a:noFill/>
              </a:ln>
              <a:solidFill>
                <a:schemeClr val="accent4">
                  <a:lumMod val="1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5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onbeperkt%20meedoen%20logo">
            <a:extLst>
              <a:ext uri="{FF2B5EF4-FFF2-40B4-BE49-F238E27FC236}">
                <a16:creationId xmlns:a16="http://schemas.microsoft.com/office/drawing/2014/main" id="{D693E47B-B94B-40B7-8850-0418128AA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620688"/>
            <a:ext cx="9396413"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50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1EC9746-3CC7-4EC8-86B8-92D033CD73B2}"/>
              </a:ext>
            </a:extLst>
          </p:cNvPr>
          <p:cNvSpPr>
            <a:spLocks noGrp="1"/>
          </p:cNvSpPr>
          <p:nvPr>
            <p:ph type="title"/>
          </p:nvPr>
        </p:nvSpPr>
        <p:spPr/>
        <p:txBody>
          <a:bodyPr/>
          <a:lstStyle/>
          <a:p>
            <a:br>
              <a:rPr lang="nl-NL" dirty="0"/>
            </a:br>
            <a:r>
              <a:rPr lang="nl-NL" dirty="0"/>
              <a:t>Wie komt in aanmerking voor </a:t>
            </a:r>
            <a:r>
              <a:rPr lang="nl-NL" sz="5400" dirty="0">
                <a:latin typeface="Calluna Sans" panose="02000000000000000000" pitchFamily="50" charset="0"/>
              </a:rPr>
              <a:t>maatwerk</a:t>
            </a:r>
            <a:r>
              <a:rPr lang="nl-NL" dirty="0"/>
              <a:t>?</a:t>
            </a:r>
          </a:p>
        </p:txBody>
      </p:sp>
      <p:sp>
        <p:nvSpPr>
          <p:cNvPr id="3" name="Tekstvak 2">
            <a:extLst>
              <a:ext uri="{FF2B5EF4-FFF2-40B4-BE49-F238E27FC236}">
                <a16:creationId xmlns:a16="http://schemas.microsoft.com/office/drawing/2014/main" id="{8FBF4C2D-5793-53E2-7F49-D915249E6841}"/>
              </a:ext>
            </a:extLst>
          </p:cNvPr>
          <p:cNvSpPr txBox="1"/>
          <p:nvPr/>
        </p:nvSpPr>
        <p:spPr>
          <a:xfrm>
            <a:off x="827584" y="2132856"/>
            <a:ext cx="7992888" cy="3416320"/>
          </a:xfrm>
          <a:prstGeom prst="rect">
            <a:avLst/>
          </a:prstGeom>
          <a:noFill/>
        </p:spPr>
        <p:txBody>
          <a:bodyPr wrap="square" rtlCol="0">
            <a:spAutoFit/>
          </a:bodyPr>
          <a:lstStyle/>
          <a:p>
            <a:pPr marL="342900" indent="-342900">
              <a:buFont typeface="Arial" panose="020B0604020202020204" pitchFamily="34" charset="0"/>
              <a:buChar char="•"/>
            </a:pPr>
            <a:r>
              <a:rPr lang="nl-NL" sz="2400" dirty="0">
                <a:solidFill>
                  <a:schemeClr val="accent4">
                    <a:lumMod val="10000"/>
                  </a:schemeClr>
                </a:solidFill>
                <a:latin typeface="Calibri" panose="020F0502020204030204" pitchFamily="34" charset="0"/>
                <a:cs typeface="Calibri" panose="020F0502020204030204" pitchFamily="34" charset="0"/>
              </a:rPr>
              <a:t>Hij/zij beperkingen heeft in </a:t>
            </a:r>
            <a:r>
              <a:rPr lang="nl-NL" sz="2400" b="1" dirty="0">
                <a:solidFill>
                  <a:schemeClr val="accent4">
                    <a:lumMod val="10000"/>
                  </a:schemeClr>
                </a:solidFill>
                <a:latin typeface="Calibri" panose="020F0502020204030204" pitchFamily="34" charset="0"/>
                <a:cs typeface="Calibri" panose="020F0502020204030204" pitchFamily="34" charset="0"/>
              </a:rPr>
              <a:t>zelfredzaamheid </a:t>
            </a:r>
            <a:r>
              <a:rPr lang="nl-NL" sz="2400" dirty="0">
                <a:solidFill>
                  <a:schemeClr val="accent4">
                    <a:lumMod val="10000"/>
                  </a:schemeClr>
                </a:solidFill>
                <a:latin typeface="Calibri" panose="020F0502020204030204" pitchFamily="34" charset="0"/>
                <a:cs typeface="Calibri" panose="020F0502020204030204" pitchFamily="34" charset="0"/>
              </a:rPr>
              <a:t>en participatie door lichamelijke, verstandelijke, psychische en psychosociale problemen. </a:t>
            </a:r>
          </a:p>
          <a:p>
            <a:pPr marL="342900" indent="-342900">
              <a:buFont typeface="Arial" panose="020B0604020202020204" pitchFamily="34" charset="0"/>
              <a:buChar char="•"/>
            </a:pPr>
            <a:r>
              <a:rPr lang="nl-NL" sz="2400" dirty="0">
                <a:solidFill>
                  <a:schemeClr val="accent4">
                    <a:lumMod val="10000"/>
                  </a:schemeClr>
                </a:solidFill>
                <a:latin typeface="Calibri" panose="020F0502020204030204" pitchFamily="34" charset="0"/>
                <a:cs typeface="Calibri" panose="020F0502020204030204" pitchFamily="34" charset="0"/>
              </a:rPr>
              <a:t>Deze problemen niet kunnen worden opgelost door </a:t>
            </a:r>
            <a:r>
              <a:rPr lang="nl-NL" sz="2400" b="1" dirty="0">
                <a:solidFill>
                  <a:schemeClr val="accent4">
                    <a:lumMod val="10000"/>
                  </a:schemeClr>
                </a:solidFill>
                <a:latin typeface="Calibri" panose="020F0502020204030204" pitchFamily="34" charset="0"/>
                <a:cs typeface="Calibri" panose="020F0502020204030204" pitchFamily="34" charset="0"/>
              </a:rPr>
              <a:t>eigen kracht</a:t>
            </a:r>
            <a:r>
              <a:rPr lang="nl-NL" sz="2400" dirty="0">
                <a:solidFill>
                  <a:schemeClr val="accent4">
                    <a:lumMod val="10000"/>
                  </a:schemeClr>
                </a:solidFill>
                <a:latin typeface="Calibri" panose="020F0502020204030204" pitchFamily="34" charset="0"/>
                <a:cs typeface="Calibri" panose="020F0502020204030204" pitchFamily="34" charset="0"/>
              </a:rPr>
              <a:t>, </a:t>
            </a:r>
            <a:r>
              <a:rPr lang="nl-NL" sz="2400" b="1" dirty="0">
                <a:solidFill>
                  <a:schemeClr val="accent4">
                    <a:lumMod val="10000"/>
                  </a:schemeClr>
                </a:solidFill>
                <a:latin typeface="Calibri" panose="020F0502020204030204" pitchFamily="34" charset="0"/>
                <a:cs typeface="Calibri" panose="020F0502020204030204" pitchFamily="34" charset="0"/>
              </a:rPr>
              <a:t>gebruikelijke hulp, mantelzorg, sociale netwerkondersteuning of algemene voorzieningen</a:t>
            </a:r>
            <a:r>
              <a:rPr lang="nl-NL" sz="2400" dirty="0">
                <a:solidFill>
                  <a:schemeClr val="accent4">
                    <a:lumMod val="10000"/>
                  </a:schemeClr>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nl-NL" sz="2400" dirty="0">
                <a:solidFill>
                  <a:schemeClr val="accent4">
                    <a:lumMod val="10000"/>
                  </a:schemeClr>
                </a:solidFill>
                <a:latin typeface="Calibri" panose="020F0502020204030204" pitchFamily="34" charset="0"/>
                <a:cs typeface="Calibri" panose="020F0502020204030204" pitchFamily="34" charset="0"/>
              </a:rPr>
              <a:t>Uit het </a:t>
            </a:r>
            <a:r>
              <a:rPr lang="nl-NL" sz="2400" b="1" dirty="0">
                <a:solidFill>
                  <a:schemeClr val="accent4">
                    <a:lumMod val="10000"/>
                  </a:schemeClr>
                </a:solidFill>
                <a:latin typeface="Calibri" panose="020F0502020204030204" pitchFamily="34" charset="0"/>
                <a:cs typeface="Calibri" panose="020F0502020204030204" pitchFamily="34" charset="0"/>
              </a:rPr>
              <a:t>gemeentelijke onderzoek </a:t>
            </a:r>
            <a:r>
              <a:rPr lang="nl-NL" sz="2400" dirty="0">
                <a:solidFill>
                  <a:schemeClr val="accent4">
                    <a:lumMod val="10000"/>
                  </a:schemeClr>
                </a:solidFill>
                <a:latin typeface="Calibri" panose="020F0502020204030204" pitchFamily="34" charset="0"/>
                <a:cs typeface="Calibri" panose="020F0502020204030204" pitchFamily="34" charset="0"/>
              </a:rPr>
              <a:t>blijkt dat maatwerk nodig is om iemand zelfstandig thuis te laten wonen of mee te laten doen in de omgeving. </a:t>
            </a:r>
          </a:p>
        </p:txBody>
      </p:sp>
    </p:spTree>
    <p:extLst>
      <p:ext uri="{BB962C8B-B14F-4D97-AF65-F5344CB8AC3E}">
        <p14:creationId xmlns:p14="http://schemas.microsoft.com/office/powerpoint/2010/main" val="190189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lfje">
  <a:themeElements>
    <a:clrScheme name="Golfj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Golfj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olfj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Golfj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Golfj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Golfj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Golfj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Golfj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Golfj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Golfj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Golfj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Aangepast 1">
      <a:dk1>
        <a:srgbClr val="000000"/>
      </a:dk1>
      <a:lt1>
        <a:srgbClr val="FFFFFF"/>
      </a:lt1>
      <a:dk2>
        <a:srgbClr val="000000"/>
      </a:dk2>
      <a:lt2>
        <a:srgbClr val="808080"/>
      </a:lt2>
      <a:accent1>
        <a:srgbClr val="91C611"/>
      </a:accent1>
      <a:accent2>
        <a:srgbClr val="7A284E"/>
      </a:accent2>
      <a:accent3>
        <a:srgbClr val="FFFFFF"/>
      </a:accent3>
      <a:accent4>
        <a:srgbClr val="00B1FF"/>
      </a:accent4>
      <a:accent5>
        <a:srgbClr val="BF0042"/>
      </a:accent5>
      <a:accent6>
        <a:srgbClr val="6F6F6E"/>
      </a:accent6>
      <a:hlink>
        <a:srgbClr val="6F6F6E"/>
      </a:hlink>
      <a:folHlink>
        <a:srgbClr val="6F6F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0</TotalTime>
  <Words>1532</Words>
  <Application>Microsoft Office PowerPoint</Application>
  <PresentationFormat>Diavoorstelling (4:3)</PresentationFormat>
  <Paragraphs>174</Paragraphs>
  <Slides>30</Slides>
  <Notes>21</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30</vt:i4>
      </vt:variant>
    </vt:vector>
  </HeadingPairs>
  <TitlesOfParts>
    <vt:vector size="39" baseType="lpstr">
      <vt:lpstr>Arial</vt:lpstr>
      <vt:lpstr>Calibi</vt:lpstr>
      <vt:lpstr>Calibri</vt:lpstr>
      <vt:lpstr>Calluna Sans</vt:lpstr>
      <vt:lpstr>Calluna Sans Light</vt:lpstr>
      <vt:lpstr>Segoe UI</vt:lpstr>
      <vt:lpstr>Wingdings</vt:lpstr>
      <vt:lpstr>Golfje</vt:lpstr>
      <vt:lpstr>Blank</vt:lpstr>
      <vt:lpstr>Gebiedsteam </vt:lpstr>
      <vt:lpstr>Wat is dat?</vt:lpstr>
      <vt:lpstr>Zorg en ondersteuning</vt:lpstr>
      <vt:lpstr> Sociaal Domein  sinds 2015 </vt:lpstr>
      <vt:lpstr>PowerPoint-presentatie</vt:lpstr>
      <vt:lpstr>Doel van de WMO 2015</vt:lpstr>
      <vt:lpstr>Kern WMO 2015</vt:lpstr>
      <vt:lpstr>PowerPoint-presentatie</vt:lpstr>
      <vt:lpstr> Wie komt in aanmerking voor maatwerk?</vt:lpstr>
      <vt:lpstr>Een paar terugkerende termen uitgelegd:</vt:lpstr>
      <vt:lpstr>Van melding tot beschikking</vt:lpstr>
      <vt:lpstr>Melding</vt:lpstr>
      <vt:lpstr>Vooronderzoek</vt:lpstr>
      <vt:lpstr>Keukentafelgesprek</vt:lpstr>
      <vt:lpstr>Onderwerpen als…</vt:lpstr>
      <vt:lpstr>Ondersteuningsplan</vt:lpstr>
      <vt:lpstr>Algemene voorzieningen  voorbeelden:</vt:lpstr>
      <vt:lpstr>Maatwerkvoorzieningen</vt:lpstr>
      <vt:lpstr>Hulp bij het huishouden</vt:lpstr>
      <vt:lpstr>Woningaanpassingen</vt:lpstr>
      <vt:lpstr>PowerPoint-presentatie</vt:lpstr>
      <vt:lpstr>Vervoersvoorziening:  Wmo taxipas en/of Valys</vt:lpstr>
      <vt:lpstr>Scootmobiel</vt:lpstr>
      <vt:lpstr>Driewielfiets</vt:lpstr>
      <vt:lpstr>Rolstoelen</vt:lpstr>
      <vt:lpstr>Individuele begeleiding en/of dagbesteding</vt:lpstr>
      <vt:lpstr>Hoofdaanbieder</vt:lpstr>
      <vt:lpstr>Uiteindelijk…</vt:lpstr>
      <vt:lpstr>Eigen Bijdrage </vt:lpstr>
      <vt:lpstr>Bedankt voor uw belangstelling </vt:lpstr>
    </vt:vector>
  </TitlesOfParts>
  <Company>Systeembeheer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Regeling sociaal-culturele en sportieve activiteiten</dc:title>
  <dc:creator>WMO</dc:creator>
  <cp:lastModifiedBy>Jelle Wierda</cp:lastModifiedBy>
  <cp:revision>176</cp:revision>
  <cp:lastPrinted>2023-03-21T11:40:21Z</cp:lastPrinted>
  <dcterms:created xsi:type="dcterms:W3CDTF">2005-11-28T15:31:16Z</dcterms:created>
  <dcterms:modified xsi:type="dcterms:W3CDTF">2026-03-25T08:48:12Z</dcterms:modified>
</cp:coreProperties>
</file>