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2" r:id="rId5"/>
    <p:sldId id="256" r:id="rId6"/>
    <p:sldId id="284" r:id="rId7"/>
    <p:sldId id="301" r:id="rId8"/>
    <p:sldId id="285" r:id="rId9"/>
    <p:sldId id="291" r:id="rId10"/>
    <p:sldId id="292" r:id="rId11"/>
    <p:sldId id="297" r:id="rId12"/>
    <p:sldId id="286" r:id="rId13"/>
    <p:sldId id="302" r:id="rId14"/>
    <p:sldId id="303" r:id="rId15"/>
    <p:sldId id="289" r:id="rId16"/>
    <p:sldId id="304" r:id="rId17"/>
    <p:sldId id="298" r:id="rId18"/>
    <p:sldId id="299" r:id="rId19"/>
    <p:sldId id="288" r:id="rId20"/>
    <p:sldId id="290" r:id="rId21"/>
    <p:sldId id="300" r:id="rId22"/>
    <p:sldId id="287" r:id="rId23"/>
    <p:sldId id="293" r:id="rId24"/>
    <p:sldId id="295" r:id="rId25"/>
    <p:sldId id="294" r:id="rId26"/>
    <p:sldId id="296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B40CA-6936-B4C5-9C48-460E9B31A509}" v="296" dt="2026-05-16T09:59:52.779"/>
    <p1510:client id="{87DE70A6-AB27-2527-13E8-70F45989275A}" v="621" dt="2026-05-18T09:26:22.068"/>
    <p1510:client id="{E1D5070B-8D13-5022-9777-AFE8DD78215C}" v="61" dt="2026-05-17T18:08:06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223F-72E0-4036-BA53-268865093825}" type="datetimeFigureOut">
              <a:rPr lang="nl-NL" smtClean="0"/>
              <a:pPr/>
              <a:t>20-5-2026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2FF1-5834-4832-8C69-D72531AF08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96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20.05.2026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20.05.2026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20.05.2026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20.05.2026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W39W_LPZQOE&amp;list=PLwMAqUg_w8hr12g4nWv6BrQuZ3959MUyu&amp;index=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Wendy@fysiosterk.n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Bekkenfysiotherapie</a:t>
            </a:r>
            <a:r>
              <a:rPr lang="en-US" sz="5400" dirty="0"/>
              <a:t> </a:t>
            </a:r>
            <a:r>
              <a:rPr lang="en-US" sz="5400" dirty="0" err="1"/>
              <a:t>bij</a:t>
            </a:r>
            <a:r>
              <a:rPr lang="en-US" sz="5400" dirty="0"/>
              <a:t> Parkinson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olidFill>
                <a:schemeClr val="tx1"/>
              </a:solidFill>
            </a:endParaRPr>
          </a:p>
        </p:txBody>
      </p:sp>
      <p:pic>
        <p:nvPicPr>
          <p:cNvPr id="2" name="Afbeelding 1" descr="Afbeelding met schets, schedel, Lijnillustraties, kunst&#10;&#10;Door AI gegenereerde inhoud is mogelijk onjuist.">
            <a:extLst>
              <a:ext uri="{FF2B5EF4-FFF2-40B4-BE49-F238E27FC236}">
                <a16:creationId xmlns:a16="http://schemas.microsoft.com/office/drawing/2014/main" id="{4316CA13-8F10-9E31-998F-F51F08593D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8"/>
          <a:stretch>
            <a:fillRect/>
          </a:stretch>
        </p:blipFill>
        <p:spPr>
          <a:xfrm>
            <a:off x="4312633" y="3019463"/>
            <a:ext cx="4014216" cy="28802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2187C60-E81B-464B-AEE6-1800244CA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150" y="-3977"/>
            <a:ext cx="341376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30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4FA3D-303E-2B14-F7F3-CC0B7087A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8209611-ED55-8829-EF6B-AFBBADBEF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8BA94A3-03A9-5F6C-021C-B7E7B9CDA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C41BA4-9823-0453-8169-D470F201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827" y="488191"/>
            <a:ext cx="3616913" cy="728720"/>
          </a:xfrm>
        </p:spPr>
        <p:txBody>
          <a:bodyPr>
            <a:normAutofit/>
          </a:bodyPr>
          <a:lstStyle/>
          <a:p>
            <a:r>
              <a:rPr lang="de-DE" sz="4400"/>
              <a:t> 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7788DC-5F67-0792-F5D7-DE6C62373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9705" y="297282"/>
            <a:ext cx="4830149" cy="11110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b="1">
                <a:solidFill>
                  <a:srgbClr val="404040"/>
                </a:solidFill>
                <a:latin typeface="Trebuchet MS"/>
              </a:rPr>
              <a:t>Overactieve blaas </a:t>
            </a:r>
          </a:p>
          <a:p>
            <a:pPr marL="285750" indent="-285750" algn="l">
              <a:buFont typeface="Arial"/>
              <a:buChar char="•"/>
            </a:pPr>
            <a:endParaRPr lang="nl-NL" sz="2000" dirty="0">
              <a:solidFill>
                <a:srgbClr val="404040"/>
              </a:solidFill>
              <a:latin typeface="Apto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E1CDC368-54BC-28C0-55F1-37EAA1EE8F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48F279F-4CAF-FE36-3911-8187363977E7}"/>
              </a:ext>
            </a:extLst>
          </p:cNvPr>
          <p:cNvSpPr txBox="1"/>
          <p:nvPr/>
        </p:nvSpPr>
        <p:spPr>
          <a:xfrm>
            <a:off x="500418" y="2229133"/>
            <a:ext cx="3434686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i="1">
                <a:ea typeface="+mn-lt"/>
                <a:cs typeface="+mn-lt"/>
              </a:rPr>
              <a:t>Normale werking blaas</a:t>
            </a:r>
            <a:r>
              <a:rPr lang="nl-NL">
                <a:ea typeface="+mn-lt"/>
                <a:cs typeface="+mn-lt"/>
              </a:rPr>
              <a:t> </a:t>
            </a:r>
          </a:p>
          <a:p>
            <a:endParaRPr lang="nl-NL" dirty="0">
              <a:ea typeface="+mn-lt"/>
              <a:cs typeface="+mn-lt"/>
            </a:endParaRPr>
          </a:p>
          <a:p>
            <a:r>
              <a:rPr lang="nl-NL">
                <a:ea typeface="+mn-lt"/>
                <a:cs typeface="+mn-lt"/>
              </a:rPr>
              <a:t>Eerste gevoel van aandrang </a:t>
            </a:r>
          </a:p>
          <a:p>
            <a:r>
              <a:rPr lang="nl-NL">
                <a:ea typeface="+mn-lt"/>
                <a:cs typeface="+mn-lt"/>
              </a:rPr>
              <a:t>En weer door... </a:t>
            </a:r>
          </a:p>
          <a:p>
            <a:endParaRPr lang="nl-NL" dirty="0">
              <a:ea typeface="+mn-lt"/>
              <a:cs typeface="+mn-lt"/>
            </a:endParaRPr>
          </a:p>
          <a:p>
            <a:r>
              <a:rPr lang="nl-NL">
                <a:ea typeface="+mn-lt"/>
                <a:cs typeface="+mn-lt"/>
              </a:rPr>
              <a:t>Een iets sterker gevoel van aandrang "Mijn blaas is vol ik ga naar het toilet" </a:t>
            </a:r>
          </a:p>
          <a:p>
            <a:endParaRPr lang="nl-NL" dirty="0">
              <a:ea typeface="+mn-lt"/>
              <a:cs typeface="+mn-lt"/>
            </a:endParaRPr>
          </a:p>
          <a:p>
            <a:r>
              <a:rPr lang="nl-NL">
                <a:ea typeface="+mn-lt"/>
                <a:cs typeface="+mn-lt"/>
              </a:rPr>
              <a:t>Normale frequentie: </a:t>
            </a:r>
          </a:p>
          <a:p>
            <a:r>
              <a:rPr lang="nl-NL">
                <a:ea typeface="+mn-lt"/>
                <a:cs typeface="+mn-lt"/>
              </a:rPr>
              <a:t>6-8 keer per dag </a:t>
            </a:r>
          </a:p>
          <a:p>
            <a:r>
              <a:rPr lang="nl-NL">
                <a:ea typeface="+mn-lt"/>
                <a:cs typeface="+mn-lt"/>
              </a:rPr>
              <a:t>0-1 keer per nacht </a:t>
            </a:r>
          </a:p>
          <a:p>
            <a:r>
              <a:rPr lang="nl-NL">
                <a:ea typeface="+mn-lt"/>
                <a:cs typeface="+mn-lt"/>
              </a:rPr>
              <a:t>Volume 250—500ml per plas</a:t>
            </a:r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0381648-5107-EB4A-FF67-2505814B8D5C}"/>
              </a:ext>
            </a:extLst>
          </p:cNvPr>
          <p:cNvSpPr txBox="1"/>
          <p:nvPr/>
        </p:nvSpPr>
        <p:spPr>
          <a:xfrm>
            <a:off x="8120418" y="2331492"/>
            <a:ext cx="253620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i="1">
                <a:ea typeface="+mn-lt"/>
                <a:cs typeface="+mn-lt"/>
              </a:rPr>
              <a:t>Overactieve blaas</a:t>
            </a:r>
          </a:p>
          <a:p>
            <a:endParaRPr lang="nl-NL" dirty="0">
              <a:ea typeface="+mn-lt"/>
              <a:cs typeface="+mn-lt"/>
            </a:endParaRPr>
          </a:p>
          <a:p>
            <a:r>
              <a:rPr lang="nl-NL">
                <a:ea typeface="+mn-lt"/>
                <a:cs typeface="+mn-lt"/>
              </a:rPr>
              <a:t>Aandrang? </a:t>
            </a:r>
          </a:p>
          <a:p>
            <a:r>
              <a:rPr lang="nl-NL">
                <a:ea typeface="+mn-lt"/>
                <a:cs typeface="+mn-lt"/>
              </a:rPr>
              <a:t>"Ik ga snel een toilet bezoeken" </a:t>
            </a:r>
            <a:endParaRPr lang="nl-NL"/>
          </a:p>
        </p:txBody>
      </p:sp>
      <p:pic>
        <p:nvPicPr>
          <p:cNvPr id="12" name="Afbeelding 11" descr="Afbeelding met tekst, roze&#10;&#10;Door AI gegenereerde inhoud is mogelijk onjuist.">
            <a:extLst>
              <a:ext uri="{FF2B5EF4-FFF2-40B4-BE49-F238E27FC236}">
                <a16:creationId xmlns:a16="http://schemas.microsoft.com/office/drawing/2014/main" id="{4A2DFE99-F84C-E3B2-2831-F3348ED88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186" y="1007873"/>
            <a:ext cx="941837" cy="1726015"/>
          </a:xfrm>
          <a:prstGeom prst="rect">
            <a:avLst/>
          </a:prstGeom>
        </p:spPr>
      </p:pic>
      <p:pic>
        <p:nvPicPr>
          <p:cNvPr id="13" name="Afbeelding 12" descr="Afbeelding met tekst, Kinderkunst, illustratie&#10;&#10;Door AI gegenereerde inhoud is mogelijk onjuist.">
            <a:extLst>
              <a:ext uri="{FF2B5EF4-FFF2-40B4-BE49-F238E27FC236}">
                <a16:creationId xmlns:a16="http://schemas.microsoft.com/office/drawing/2014/main" id="{4118E281-7229-D5B5-0DDB-6159A1FD7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537" y="1869389"/>
            <a:ext cx="1000550" cy="1850834"/>
          </a:xfrm>
          <a:prstGeom prst="rect">
            <a:avLst/>
          </a:prstGeom>
        </p:spPr>
      </p:pic>
      <p:pic>
        <p:nvPicPr>
          <p:cNvPr id="14" name="Afbeelding 13" descr="Afbeelding met tekst, Kinderkunst, tekenfilm, Graphics&#10;&#10;Door AI gegenereerde inhoud is mogelijk onjuist.">
            <a:extLst>
              <a:ext uri="{FF2B5EF4-FFF2-40B4-BE49-F238E27FC236}">
                <a16:creationId xmlns:a16="http://schemas.microsoft.com/office/drawing/2014/main" id="{DD4545D6-FBC2-64B8-23A5-78670C487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529" y="3424664"/>
            <a:ext cx="1069074" cy="1797666"/>
          </a:xfrm>
          <a:prstGeom prst="rect">
            <a:avLst/>
          </a:prstGeom>
        </p:spPr>
      </p:pic>
      <p:pic>
        <p:nvPicPr>
          <p:cNvPr id="15" name="Afbeelding 14" descr="Afbeelding met tekst, tekenfilm, illustratie, clipart&#10;&#10;Door AI gegenereerde inhoud is mogelijk onjuist.">
            <a:extLst>
              <a:ext uri="{FF2B5EF4-FFF2-40B4-BE49-F238E27FC236}">
                <a16:creationId xmlns:a16="http://schemas.microsoft.com/office/drawing/2014/main" id="{32A34824-FF7E-3488-EB32-0CBA8206ED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342" y="4923074"/>
            <a:ext cx="1037372" cy="157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8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D9312-98E6-0A3C-DA57-6AE89A52F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9527A74-5C5B-1BB9-0E16-823BDE549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CD03DF-1A44-A9C7-2580-55E745207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6B4FC2-7EA5-E066-0DBD-61908A754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827" y="488191"/>
            <a:ext cx="3616913" cy="728720"/>
          </a:xfrm>
        </p:spPr>
        <p:txBody>
          <a:bodyPr>
            <a:normAutofit/>
          </a:bodyPr>
          <a:lstStyle/>
          <a:p>
            <a:r>
              <a:rPr lang="de-DE" sz="4400"/>
              <a:t> 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1F5425-26B2-A732-AD47-B2F8F6576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496" y="604357"/>
            <a:ext cx="4830149" cy="11110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sz="2800" b="1">
                <a:solidFill>
                  <a:srgbClr val="404040"/>
                </a:solidFill>
                <a:latin typeface="Trebuchet MS"/>
              </a:rPr>
              <a:t>Gevolg </a:t>
            </a:r>
          </a:p>
          <a:p>
            <a:pPr marL="285750" indent="-285750" algn="l">
              <a:buFont typeface="Arial"/>
              <a:buChar char="•"/>
            </a:pPr>
            <a:endParaRPr lang="nl-NL" sz="2000" dirty="0">
              <a:solidFill>
                <a:srgbClr val="404040"/>
              </a:solidFill>
              <a:latin typeface="Apto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ABB74E45-C6C0-F3A7-4A4E-C6A55A283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574A588-AB3E-3C08-AF9F-C8A842078247}"/>
              </a:ext>
            </a:extLst>
          </p:cNvPr>
          <p:cNvSpPr txBox="1"/>
          <p:nvPr/>
        </p:nvSpPr>
        <p:spPr>
          <a:xfrm>
            <a:off x="500418" y="2229133"/>
            <a:ext cx="478615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2400"/>
              <a:t>Angst verlies</a:t>
            </a:r>
          </a:p>
          <a:p>
            <a:pPr marL="285750" indent="-285750">
              <a:buFont typeface="Arial"/>
              <a:buChar char="•"/>
            </a:pPr>
            <a:r>
              <a:rPr lang="nl-NL" sz="2400"/>
              <a:t>Minder drinken</a:t>
            </a:r>
          </a:p>
          <a:p>
            <a:pPr marL="285750" indent="-285750">
              <a:buFont typeface="Arial"/>
              <a:buChar char="•"/>
            </a:pPr>
            <a:r>
              <a:rPr lang="nl-NL" sz="2400"/>
              <a:t>Sociaal isolement, minder beweging: minder spierkracht</a:t>
            </a:r>
          </a:p>
          <a:p>
            <a:pPr marL="285750" indent="-285750">
              <a:buFont typeface="Arial"/>
              <a:buChar char="•"/>
            </a:pPr>
            <a:r>
              <a:rPr lang="nl-NL" sz="2400"/>
              <a:t>Verhoogd valrisico</a:t>
            </a:r>
          </a:p>
          <a:p>
            <a:pPr marL="285750" indent="-285750">
              <a:buFont typeface="Arial"/>
              <a:buChar char="•"/>
            </a:pPr>
            <a:r>
              <a:rPr lang="nl-NL" sz="2400"/>
              <a:t>Blaasontstekingen </a:t>
            </a:r>
            <a:endParaRPr lang="nl-NL" sz="2400" dirty="0"/>
          </a:p>
          <a:p>
            <a:pPr marL="285750" indent="-285750">
              <a:buFont typeface="Arial"/>
              <a:buChar char="•"/>
            </a:pPr>
            <a:endParaRPr lang="nl-NL" dirty="0"/>
          </a:p>
        </p:txBody>
      </p:sp>
      <p:pic>
        <p:nvPicPr>
          <p:cNvPr id="4" name="Afbeelding 3" descr="Vector Met De Hand Getekende Cartoon Illustratie Van Man Rennen Om Te  Plassen Op Toiletpot. Royalty vrije SVG, Cliparts, Vectoren, en Stock  Illustratie. Image 112316016">
            <a:extLst>
              <a:ext uri="{FF2B5EF4-FFF2-40B4-BE49-F238E27FC236}">
                <a16:creationId xmlns:a16="http://schemas.microsoft.com/office/drawing/2014/main" id="{CB880C97-7EEA-6A8F-1B09-20B18DDC6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740" y="1796721"/>
            <a:ext cx="3465841" cy="34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5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C0B28-5E07-3FB5-787A-B35B7669A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25F438A-6CDB-E2EB-15B8-D3F63ACC5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3FFCE7-3B8D-E07A-070B-FC5BAF674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235ACD-8A90-7219-4496-C907F84D0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728720"/>
          </a:xfrm>
        </p:spPr>
        <p:txBody>
          <a:bodyPr>
            <a:normAutofit fontScale="90000"/>
          </a:bodyPr>
          <a:lstStyle/>
          <a:p>
            <a:r>
              <a:rPr lang="de-DE" sz="4400" dirty="0"/>
              <a:t>Toiletadvies- </a:t>
            </a:r>
            <a:r>
              <a:rPr lang="de-DE" sz="4400"/>
              <a:t>Plassen</a:t>
            </a:r>
            <a:r>
              <a:rPr lang="de-DE" sz="4400" dirty="0"/>
              <a:t> 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A4F33E-B885-8850-4384-F14209292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587" y="1723257"/>
            <a:ext cx="4830149" cy="11110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 sz="1700">
                <a:solidFill>
                  <a:srgbClr val="404040"/>
                </a:solidFill>
                <a:latin typeface="Trebuchet MS"/>
              </a:rPr>
              <a:t>Goede houding: Rechtop met lichte holle rug, voeten plat gesteund. </a:t>
            </a:r>
            <a:endParaRPr lang="en-US" sz="1700">
              <a:solidFill>
                <a:srgbClr val="000000"/>
              </a:solidFill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 sz="1700">
                <a:solidFill>
                  <a:srgbClr val="404040"/>
                </a:solidFill>
                <a:latin typeface="Trebuchet MS"/>
              </a:rPr>
              <a:t>Adem rustig naar de buik voor ontspanning in de bekkenbodemspier. </a:t>
            </a:r>
            <a:endParaRPr lang="en-US" sz="1700">
              <a:solidFill>
                <a:srgbClr val="000000"/>
              </a:solidFill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 sz="1700">
                <a:solidFill>
                  <a:srgbClr val="404040"/>
                </a:solidFill>
                <a:latin typeface="Trebuchet MS"/>
              </a:rPr>
              <a:t>Plas in één keer volledig leeg, zonder mee te persen. </a:t>
            </a:r>
            <a:endParaRPr lang="en-US" sz="1700">
              <a:solidFill>
                <a:srgbClr val="000000"/>
              </a:solidFill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 sz="17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Bekkenkantelen om goed te legen</a:t>
            </a:r>
            <a:endParaRPr lang="en-US" sz="1700"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 sz="17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Korte aanspanning ter afsluiting.</a:t>
            </a:r>
            <a:endParaRPr lang="en-US" sz="1700"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 sz="17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Voor het droogmaken: een aantal keer deppen met toiletpapier, niet strijken. </a:t>
            </a:r>
            <a:endParaRPr lang="nl-NL"/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C4E07EBF-D7B9-EAE2-59DA-435BBD644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pic>
        <p:nvPicPr>
          <p:cNvPr id="4" name="Afbeelding 3" descr="Afbeelding met schets, Lijnillustraties, tekening, lijntekening&#10;&#10;Door AI gegenereerde inhoud is mogelijk onjuist.">
            <a:extLst>
              <a:ext uri="{FF2B5EF4-FFF2-40B4-BE49-F238E27FC236}">
                <a16:creationId xmlns:a16="http://schemas.microsoft.com/office/drawing/2014/main" id="{27D343C7-414C-5226-AAB4-4C657A65B7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88"/>
          <a:stretch>
            <a:fillRect/>
          </a:stretch>
        </p:blipFill>
        <p:spPr>
          <a:xfrm>
            <a:off x="5462498" y="315403"/>
            <a:ext cx="2133600" cy="2092643"/>
          </a:xfrm>
          <a:prstGeom prst="rect">
            <a:avLst/>
          </a:prstGeom>
        </p:spPr>
      </p:pic>
      <p:pic>
        <p:nvPicPr>
          <p:cNvPr id="6" name="Afbeelding 5" descr="Afbeelding met schets, Lijnillustraties, lijntekening, tekening&#10;&#10;Door AI gegenereerde inhoud is mogelijk onjuist.">
            <a:extLst>
              <a:ext uri="{FF2B5EF4-FFF2-40B4-BE49-F238E27FC236}">
                <a16:creationId xmlns:a16="http://schemas.microsoft.com/office/drawing/2014/main" id="{314F928F-A4C5-53DE-58D6-3CCFCEFF0F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909" b="588"/>
          <a:stretch>
            <a:fillRect/>
          </a:stretch>
        </p:blipFill>
        <p:spPr>
          <a:xfrm>
            <a:off x="7589448" y="1780995"/>
            <a:ext cx="2179589" cy="3314718"/>
          </a:xfrm>
          <a:prstGeom prst="rect">
            <a:avLst/>
          </a:prstGeom>
        </p:spPr>
      </p:pic>
      <p:pic>
        <p:nvPicPr>
          <p:cNvPr id="7" name="Afbeelding 6" descr="Afbeelding met schets, Lijnillustraties, tekening, lijntekening&#10;&#10;Door AI gegenereerde inhoud is mogelijk onjuist.">
            <a:extLst>
              <a:ext uri="{FF2B5EF4-FFF2-40B4-BE49-F238E27FC236}">
                <a16:creationId xmlns:a16="http://schemas.microsoft.com/office/drawing/2014/main" id="{B168564A-839D-FEBF-5D9D-E3B6905481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02"/>
          <a:stretch>
            <a:fillRect/>
          </a:stretch>
        </p:blipFill>
        <p:spPr>
          <a:xfrm>
            <a:off x="9802663" y="4411153"/>
            <a:ext cx="203553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00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7CD13-55B8-AD0C-FC48-CE0A08D82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28C7F59-FAEF-1391-B1CD-66628C892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1CBBD0B-8DE8-7B63-F4E6-450EFAC09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62AF7B-7A3E-E631-2988-393061279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728720"/>
          </a:xfrm>
        </p:spPr>
        <p:txBody>
          <a:bodyPr>
            <a:normAutofit/>
          </a:bodyPr>
          <a:lstStyle/>
          <a:p>
            <a:r>
              <a:rPr lang="de-DE" sz="4400" dirty="0" err="1"/>
              <a:t>Adviezen</a:t>
            </a:r>
            <a:r>
              <a:rPr lang="de-DE" sz="4400" dirty="0"/>
              <a:t> 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0AD357-7DEC-F7BE-09BA-0767198E8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587" y="1723257"/>
            <a:ext cx="4830149" cy="11110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endParaRPr lang="nl-NL" sz="1700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4B0CE66B-DF6F-CC05-00FA-42AFC012D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pic>
        <p:nvPicPr>
          <p:cNvPr id="4" name="Afbeelding 3" descr="Afbeelding met schets, Lijnillustraties, tekening, lijntekening&#10;&#10;Door AI gegenereerde inhoud is mogelijk onjuist.">
            <a:extLst>
              <a:ext uri="{FF2B5EF4-FFF2-40B4-BE49-F238E27FC236}">
                <a16:creationId xmlns:a16="http://schemas.microsoft.com/office/drawing/2014/main" id="{50439351-DF31-F80D-DDAB-CDD8BC009B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88"/>
          <a:stretch>
            <a:fillRect/>
          </a:stretch>
        </p:blipFill>
        <p:spPr>
          <a:xfrm>
            <a:off x="5462498" y="315403"/>
            <a:ext cx="2133600" cy="2092643"/>
          </a:xfrm>
          <a:prstGeom prst="rect">
            <a:avLst/>
          </a:prstGeom>
        </p:spPr>
      </p:pic>
      <p:pic>
        <p:nvPicPr>
          <p:cNvPr id="6" name="Afbeelding 5" descr="Afbeelding met schets, Lijnillustraties, lijntekening, tekening&#10;&#10;Door AI gegenereerde inhoud is mogelijk onjuist.">
            <a:extLst>
              <a:ext uri="{FF2B5EF4-FFF2-40B4-BE49-F238E27FC236}">
                <a16:creationId xmlns:a16="http://schemas.microsoft.com/office/drawing/2014/main" id="{049018D8-E1C5-C151-28CE-9CBE725F13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909" b="588"/>
          <a:stretch>
            <a:fillRect/>
          </a:stretch>
        </p:blipFill>
        <p:spPr>
          <a:xfrm>
            <a:off x="7589448" y="1780995"/>
            <a:ext cx="2179589" cy="3314718"/>
          </a:xfrm>
          <a:prstGeom prst="rect">
            <a:avLst/>
          </a:prstGeom>
        </p:spPr>
      </p:pic>
      <p:pic>
        <p:nvPicPr>
          <p:cNvPr id="7" name="Afbeelding 6" descr="Afbeelding met schets, Lijnillustraties, tekening, lijntekening&#10;&#10;Door AI gegenereerde inhoud is mogelijk onjuist.">
            <a:extLst>
              <a:ext uri="{FF2B5EF4-FFF2-40B4-BE49-F238E27FC236}">
                <a16:creationId xmlns:a16="http://schemas.microsoft.com/office/drawing/2014/main" id="{BFF73129-075E-FA2D-A3D8-5F153F20A1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02"/>
          <a:stretch>
            <a:fillRect/>
          </a:stretch>
        </p:blipFill>
        <p:spPr>
          <a:xfrm>
            <a:off x="9802663" y="4411153"/>
            <a:ext cx="2035539" cy="2133600"/>
          </a:xfrm>
          <a:prstGeom prst="rect">
            <a:avLst/>
          </a:prstGeom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16B49CBE-0A2E-EA43-FBA3-2E2F5B8C2517}"/>
              </a:ext>
            </a:extLst>
          </p:cNvPr>
          <p:cNvSpPr txBox="1">
            <a:spLocks/>
          </p:cNvSpPr>
          <p:nvPr/>
        </p:nvSpPr>
        <p:spPr>
          <a:xfrm>
            <a:off x="415987" y="1875657"/>
            <a:ext cx="4830149" cy="1111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 sz="1700">
                <a:solidFill>
                  <a:srgbClr val="404040"/>
                </a:solidFill>
                <a:latin typeface="Trebuchet MS"/>
              </a:rPr>
              <a:t>Genoeg drinken 1,5 – 2L</a:t>
            </a:r>
            <a:endParaRPr lang="en-US" sz="1700"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 sz="1700">
                <a:solidFill>
                  <a:srgbClr val="404040"/>
                </a:solidFill>
                <a:latin typeface="Trebuchet MS"/>
              </a:rPr>
              <a:t>Op tijd naar wc, niet te vaak, tijd</a:t>
            </a:r>
            <a:endParaRPr lang="nl-NL" sz="1700" dirty="0">
              <a:solidFill>
                <a:srgbClr val="404040"/>
              </a:solidFill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 sz="1700">
                <a:solidFill>
                  <a:srgbClr val="404040"/>
                </a:solidFill>
                <a:latin typeface="Trebuchet MS"/>
              </a:rPr>
              <a:t>Kleding die makkelijk aan/ uit gaat</a:t>
            </a:r>
            <a:endParaRPr lang="nl-NL" sz="1700" dirty="0">
              <a:solidFill>
                <a:srgbClr val="404040"/>
              </a:solidFill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 sz="1700">
                <a:solidFill>
                  <a:srgbClr val="404040"/>
                </a:solidFill>
                <a:latin typeface="Trebuchet MS"/>
              </a:rPr>
              <a:t>Dranken (koffie, koolzuurhoudende dranken, vruchtensap, alcohol)</a:t>
            </a:r>
            <a:endParaRPr lang="nl-NL" sz="1700" dirty="0">
              <a:solidFill>
                <a:srgbClr val="404040"/>
              </a:solidFill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 sz="1700">
                <a:solidFill>
                  <a:srgbClr val="404040"/>
                </a:solidFill>
                <a:latin typeface="Trebuchet MS"/>
              </a:rPr>
              <a:t>Nacht&gt; 2 uur voor slapen niet drinken, benen hoog overdag </a:t>
            </a:r>
            <a:endParaRPr lang="nl-NL" sz="1700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66307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9838B-9D30-29FC-417F-EDB040D87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D8EA64D-DFC0-2D7C-48E2-30371DE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364034E-060B-0AF5-C5B1-09B32CB69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EB5869A-8CF1-8747-57BE-1AFB965C3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440" y="1848168"/>
            <a:ext cx="4830149" cy="11110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sz="3200">
                <a:solidFill>
                  <a:srgbClr val="404040"/>
                </a:solidFill>
                <a:latin typeface="Trebuchet MS"/>
              </a:rPr>
              <a:t>Stelling</a:t>
            </a:r>
            <a:endParaRPr lang="nl-NL" sz="3200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r>
              <a:rPr lang="nl-NL">
                <a:solidFill>
                  <a:srgbClr val="404040"/>
                </a:solidFill>
                <a:latin typeface="Trebuchet MS"/>
              </a:rPr>
              <a:t>Mannen moeten zitten tijdens toiletgang</a:t>
            </a: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BF5377C1-F70E-8EA6-6113-A6BB70B09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pic>
        <p:nvPicPr>
          <p:cNvPr id="2" name="Afbeelding 1" descr="Vergoedingsmogelijkheden">
            <a:extLst>
              <a:ext uri="{FF2B5EF4-FFF2-40B4-BE49-F238E27FC236}">
                <a16:creationId xmlns:a16="http://schemas.microsoft.com/office/drawing/2014/main" id="{F3EDE8F2-30BC-585F-669E-F62F3B076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850" y="2608680"/>
            <a:ext cx="4865657" cy="164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44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69AC5-9BAE-C32E-CB6F-DD83E830C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B0AA35-26E8-AF84-4913-216F0AC7F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31D8D68-4477-96BC-2339-206709612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ADE59F8-ADD6-D389-6439-4D616FC43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440" y="1848168"/>
            <a:ext cx="4830149" cy="11110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sz="3200">
                <a:solidFill>
                  <a:srgbClr val="404040"/>
                </a:solidFill>
                <a:latin typeface="Trebuchet MS"/>
              </a:rPr>
              <a:t>Stelling</a:t>
            </a:r>
            <a:endParaRPr lang="nl-NL" sz="3200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r>
              <a:rPr lang="nl-NL" dirty="0">
                <a:solidFill>
                  <a:srgbClr val="404040"/>
                </a:solidFill>
                <a:latin typeface="Trebuchet MS"/>
              </a:rPr>
              <a:t>Obstipatie bij Parkinson komt </a:t>
            </a:r>
            <a:r>
              <a:rPr lang="nl-NL">
                <a:solidFill>
                  <a:srgbClr val="404040"/>
                </a:solidFill>
                <a:latin typeface="Trebuchet MS"/>
              </a:rPr>
              <a:t>door te weinig bewegen</a:t>
            </a: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B75435AE-3742-5D4B-D4E4-6F20EB2E93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pic>
        <p:nvPicPr>
          <p:cNvPr id="2" name="Afbeelding 1" descr="Vergoedingsmogelijkheden">
            <a:extLst>
              <a:ext uri="{FF2B5EF4-FFF2-40B4-BE49-F238E27FC236}">
                <a16:creationId xmlns:a16="http://schemas.microsoft.com/office/drawing/2014/main" id="{6E4914BC-361A-B594-F5D2-DC59BB3CC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850" y="2608680"/>
            <a:ext cx="4865657" cy="164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06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27957-7241-4709-3251-2BB84E38A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1D093D1-A425-75E9-4531-E51FC0EB0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35E1DB0-DC93-4B45-A428-6644D268C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415EA0-919C-42CD-FDB0-3950112D3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728720"/>
          </a:xfrm>
        </p:spPr>
        <p:txBody>
          <a:bodyPr>
            <a:normAutofit/>
          </a:bodyPr>
          <a:lstStyle/>
          <a:p>
            <a:r>
              <a:rPr lang="de-DE" sz="4400" dirty="0" err="1"/>
              <a:t>Klachten</a:t>
            </a:r>
            <a:r>
              <a:rPr lang="de-DE" sz="4400" dirty="0"/>
              <a:t> 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40A5A6-8348-DAEC-2D91-BDA4F346C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641" y="2115340"/>
            <a:ext cx="4830149" cy="11110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u="sng">
                <a:solidFill>
                  <a:srgbClr val="404040"/>
                </a:solidFill>
                <a:latin typeface="Trebuchet MS"/>
              </a:rPr>
              <a:t>Ontlasten:</a:t>
            </a:r>
            <a:endParaRPr lang="nl-NL" u="sng" dirty="0">
              <a:solidFill>
                <a:srgbClr val="404040"/>
              </a:solidFill>
              <a:latin typeface="Trebuchet MS"/>
            </a:endParaRPr>
          </a:p>
          <a:p>
            <a:pPr marL="342900" indent="-342900" algn="l">
              <a:buChar char="•"/>
            </a:pPr>
            <a:r>
              <a:rPr lang="nl-NL">
                <a:solidFill>
                  <a:srgbClr val="404040"/>
                </a:solidFill>
                <a:ea typeface="+mn-lt"/>
                <a:cs typeface="+mn-lt"/>
              </a:rPr>
              <a:t>Obstipatie (voor diagnose parkinson)</a:t>
            </a:r>
            <a:r>
              <a:rPr lang="nl-NL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endParaRPr lang="nl-NL"/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nl-NL">
                <a:solidFill>
                  <a:srgbClr val="404040"/>
                </a:solidFill>
                <a:ea typeface="+mn-lt"/>
                <a:cs typeface="+mn-lt"/>
              </a:rPr>
              <a:t>Vertraagde maaglediging</a:t>
            </a:r>
            <a:endParaRPr lang="nl-NL" dirty="0">
              <a:solidFill>
                <a:srgbClr val="404040"/>
              </a:solidFill>
              <a:ea typeface="+mn-lt"/>
              <a:cs typeface="+mn-lt"/>
            </a:endParaRP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nl-NL">
                <a:solidFill>
                  <a:srgbClr val="404040"/>
                </a:solidFill>
                <a:ea typeface="+mn-lt"/>
                <a:cs typeface="+mn-lt"/>
              </a:rPr>
              <a:t>Medicatie</a:t>
            </a:r>
            <a:endParaRPr lang="nl-NL" dirty="0">
              <a:solidFill>
                <a:srgbClr val="404040"/>
              </a:solidFill>
              <a:ea typeface="+mn-lt"/>
              <a:cs typeface="+mn-lt"/>
            </a:endParaRPr>
          </a:p>
          <a:p>
            <a:pPr marL="342900" indent="-342900" algn="l">
              <a:buChar char="•"/>
            </a:pPr>
            <a:r>
              <a:rPr lang="nl-NL">
                <a:solidFill>
                  <a:srgbClr val="404040"/>
                </a:solidFill>
                <a:ea typeface="+mn-lt"/>
                <a:cs typeface="+mn-lt"/>
              </a:rPr>
              <a:t>Persen zonder goed resultaat </a:t>
            </a:r>
            <a:endParaRPr lang="nl-NL"/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nl-NL">
                <a:solidFill>
                  <a:srgbClr val="404040"/>
                </a:solidFill>
                <a:ea typeface="+mn-lt"/>
                <a:cs typeface="+mn-lt"/>
              </a:rPr>
              <a:t>Aambei</a:t>
            </a:r>
            <a:endParaRPr lang="nl-NL" dirty="0">
              <a:solidFill>
                <a:srgbClr val="404040"/>
              </a:solidFill>
              <a:ea typeface="+mn-lt"/>
              <a:cs typeface="+mn-lt"/>
            </a:endParaRP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nl-NL">
                <a:solidFill>
                  <a:srgbClr val="404040"/>
                </a:solidFill>
                <a:ea typeface="+mn-lt"/>
                <a:cs typeface="+mn-lt"/>
              </a:rPr>
              <a:t>Fissuur </a:t>
            </a:r>
            <a:endParaRPr lang="nl-NL" dirty="0">
              <a:solidFill>
                <a:srgbClr val="404040"/>
              </a:solidFill>
              <a:ea typeface="+mn-lt"/>
              <a:cs typeface="+mn-lt"/>
            </a:endParaRPr>
          </a:p>
          <a:p>
            <a:pPr marL="342900" indent="-342900" algn="l">
              <a:buChar char="•"/>
            </a:pPr>
            <a:r>
              <a:rPr lang="nl-NL">
                <a:solidFill>
                  <a:srgbClr val="404040"/>
                </a:solidFill>
                <a:ea typeface="+mn-lt"/>
                <a:cs typeface="+mn-lt"/>
              </a:rPr>
              <a:t>Gevoel van onvolledige lediging </a:t>
            </a:r>
            <a:endParaRPr lang="nl-NL"/>
          </a:p>
          <a:p>
            <a:pPr marL="342900" indent="-342900" algn="l">
              <a:buChar char="•"/>
            </a:pPr>
            <a:r>
              <a:rPr lang="nl-NL">
                <a:solidFill>
                  <a:srgbClr val="404040"/>
                </a:solidFill>
                <a:ea typeface="+mn-lt"/>
                <a:cs typeface="+mn-lt"/>
              </a:rPr>
              <a:t>Soms ontlastingsverlies</a:t>
            </a:r>
            <a:endParaRPr lang="nl-NL"/>
          </a:p>
          <a:p>
            <a:pPr marL="285750" indent="-285750" algn="l">
              <a:buFont typeface="Arial"/>
              <a:buChar char="•"/>
            </a:pPr>
            <a:endParaRPr lang="nl-NL" dirty="0">
              <a:solidFill>
                <a:srgbClr val="404040"/>
              </a:solidFill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1EF7EC75-FFAC-7537-ADC3-211FA93A1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17DE5536-307C-4BF8-D52F-E5BEB2F13C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9"/>
          <a:stretch>
            <a:fillRect/>
          </a:stretch>
        </p:blipFill>
        <p:spPr>
          <a:xfrm>
            <a:off x="6590671" y="1180292"/>
            <a:ext cx="4287148" cy="534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7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487EE-2624-0EA3-3CC8-05F225EDF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65CC3E4-FC49-D6C9-83F2-366001120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A0C382C-A937-B765-5DB8-858B48084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125904-89AF-A7E8-17D2-C018EA2D1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728720"/>
          </a:xfrm>
        </p:spPr>
        <p:txBody>
          <a:bodyPr>
            <a:normAutofit fontScale="90000"/>
          </a:bodyPr>
          <a:lstStyle/>
          <a:p>
            <a:r>
              <a:rPr lang="de-DE" sz="4400" dirty="0"/>
              <a:t>Toiletadvies- </a:t>
            </a:r>
            <a:r>
              <a:rPr lang="de-DE" sz="4400" dirty="0" err="1"/>
              <a:t>Ontlasten</a:t>
            </a:r>
            <a:r>
              <a:rPr lang="de-DE" sz="4400" dirty="0"/>
              <a:t> 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12165A0-DB96-6E02-216C-05FF9C554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587" y="1710342"/>
            <a:ext cx="5721301" cy="11239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 sz="1800">
                <a:solidFill>
                  <a:srgbClr val="404040"/>
                </a:solidFill>
                <a:latin typeface="Trebuchet MS"/>
              </a:rPr>
              <a:t>Aandrang? Ga naar het toilet. </a:t>
            </a:r>
            <a:endParaRPr lang="en-US" sz="1800">
              <a:solidFill>
                <a:srgbClr val="000000"/>
              </a:solidFill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 sz="1800">
                <a:solidFill>
                  <a:srgbClr val="404040"/>
                </a:solidFill>
                <a:latin typeface="Trebuchet MS"/>
              </a:rPr>
              <a:t>Houding: Bolle rug, voeten plat gesteund eventueel met krukje. </a:t>
            </a:r>
            <a:endParaRPr lang="en-US" sz="1800">
              <a:solidFill>
                <a:srgbClr val="000000"/>
              </a:solidFill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 sz="1800">
                <a:solidFill>
                  <a:srgbClr val="404040"/>
                </a:solidFill>
                <a:latin typeface="Trebuchet MS"/>
              </a:rPr>
              <a:t>Gebruik de buikpers: 3 ademhalingen, middenrif </a:t>
            </a:r>
            <a:r>
              <a:rPr lang="nl-NL" sz="18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vastzetten en houdt een bolle </a:t>
            </a:r>
            <a:r>
              <a:rPr lang="nl-NL" sz="1800">
                <a:solidFill>
                  <a:srgbClr val="404040"/>
                </a:solidFill>
                <a:latin typeface="Trebuchet MS"/>
              </a:rPr>
              <a:t>buik</a:t>
            </a:r>
            <a:r>
              <a:rPr lang="nl-NL" sz="18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.</a:t>
            </a:r>
            <a:endParaRPr lang="en-US" sz="1800">
              <a:solidFill>
                <a:srgbClr val="000000"/>
              </a:solidFill>
              <a:latin typeface="Trebuchet MS"/>
              <a:ea typeface="+mn-lt"/>
              <a:cs typeface="+mn-lt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 sz="18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Pers</a:t>
            </a:r>
            <a:r>
              <a:rPr lang="nl-NL" sz="1800">
                <a:solidFill>
                  <a:srgbClr val="404040"/>
                </a:solidFill>
                <a:latin typeface="Trebuchet MS"/>
              </a:rPr>
              <a:t> in de </a:t>
            </a:r>
            <a:r>
              <a:rPr lang="nl-NL" sz="18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richting van de anus</a:t>
            </a:r>
            <a:r>
              <a:rPr lang="nl-NL" sz="1800">
                <a:solidFill>
                  <a:srgbClr val="404040"/>
                </a:solidFill>
                <a:latin typeface="Trebuchet MS"/>
              </a:rPr>
              <a:t>. </a:t>
            </a:r>
            <a:endParaRPr lang="en-US" sz="1800">
              <a:solidFill>
                <a:srgbClr val="000000"/>
              </a:solidFill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 sz="18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Moeite? </a:t>
            </a:r>
            <a:endParaRPr lang="en-US" sz="1800">
              <a:solidFill>
                <a:srgbClr val="000000"/>
              </a:solidFill>
              <a:latin typeface="Trebuchet MS"/>
              <a:ea typeface="+mn-lt"/>
              <a:cs typeface="+mn-lt"/>
            </a:endParaRPr>
          </a:p>
          <a:p>
            <a:pPr marL="742950" lvl="1" indent="-285750" algn="l">
              <a:lnSpc>
                <a:spcPct val="150000"/>
              </a:lnSpc>
              <a:buFont typeface="Arial"/>
              <a:buChar char="•"/>
            </a:pPr>
            <a:r>
              <a:rPr lang="nl-NL" sz="18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Let op een goede buikademhaling</a:t>
            </a:r>
            <a:endParaRPr lang="en-US" sz="1800">
              <a:solidFill>
                <a:srgbClr val="000000"/>
              </a:solidFill>
              <a:latin typeface="Trebuchet MS"/>
            </a:endParaRPr>
          </a:p>
          <a:p>
            <a:pPr marL="742950" lvl="1" indent="-285750" algn="l">
              <a:lnSpc>
                <a:spcPct val="150000"/>
              </a:lnSpc>
              <a:buFont typeface="Arial"/>
              <a:buChar char="•"/>
            </a:pPr>
            <a:r>
              <a:rPr lang="nl-NL" sz="18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Bekkenkantelen</a:t>
            </a:r>
            <a:endParaRPr lang="en-US" sz="1800">
              <a:latin typeface="Trebuchet MS"/>
            </a:endParaRPr>
          </a:p>
          <a:p>
            <a:pPr marL="742950" lvl="1" indent="-285750" algn="l">
              <a:lnSpc>
                <a:spcPct val="150000"/>
              </a:lnSpc>
              <a:buFont typeface="Arial"/>
              <a:buChar char="•"/>
            </a:pPr>
            <a:r>
              <a:rPr lang="nl-NL" sz="18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10 minuten bewegen </a:t>
            </a:r>
            <a:endParaRPr lang="nl-NL" sz="1800"/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191F0246-9909-50B9-E1AC-3AC78D37B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pic>
        <p:nvPicPr>
          <p:cNvPr id="8" name="Afbeelding 7" descr="Afbeelding met schets, Lijnillustraties, tekening, lijntekening&#10;&#10;Door AI gegenereerde inhoud is mogelijk onjuist.">
            <a:extLst>
              <a:ext uri="{FF2B5EF4-FFF2-40B4-BE49-F238E27FC236}">
                <a16:creationId xmlns:a16="http://schemas.microsoft.com/office/drawing/2014/main" id="{AFC9A279-2712-8E5B-942C-28B801BFED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813" b="-617"/>
          <a:stretch>
            <a:fillRect/>
          </a:stretch>
        </p:blipFill>
        <p:spPr>
          <a:xfrm>
            <a:off x="6612687" y="674837"/>
            <a:ext cx="2303164" cy="3004634"/>
          </a:xfrm>
          <a:prstGeom prst="rect">
            <a:avLst/>
          </a:prstGeom>
        </p:spPr>
      </p:pic>
      <p:pic>
        <p:nvPicPr>
          <p:cNvPr id="4" name="Afbeelding 3" descr="Slingeland Ziekenhuis - patiëntfolder: Op de juiste manier naar het toilet">
            <a:extLst>
              <a:ext uri="{FF2B5EF4-FFF2-40B4-BE49-F238E27FC236}">
                <a16:creationId xmlns:a16="http://schemas.microsoft.com/office/drawing/2014/main" id="{A2C08F51-9A6E-B223-E458-B1D6915C5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807" y="4042014"/>
            <a:ext cx="5960312" cy="23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51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0BBBE-AAEA-18C1-14E5-249D77AA9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C56055B-1FB4-904B-B13B-DECA5520F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04256F0-E37B-80D8-7972-CF64695A8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39B76AB-93D6-8DF8-E7EB-E5BDD4953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440" y="1848168"/>
            <a:ext cx="4830149" cy="11110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sz="3200">
                <a:solidFill>
                  <a:srgbClr val="404040"/>
                </a:solidFill>
                <a:latin typeface="Trebuchet MS"/>
              </a:rPr>
              <a:t>Stelling</a:t>
            </a:r>
            <a:endParaRPr lang="nl-NL" sz="3200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r>
              <a:rPr lang="nl-NL">
                <a:solidFill>
                  <a:srgbClr val="404040"/>
                </a:solidFill>
                <a:latin typeface="Trebuchet MS"/>
              </a:rPr>
              <a:t>Met Parkinson is gemeenschap niet </a:t>
            </a:r>
            <a:r>
              <a:rPr lang="nl-NL" dirty="0">
                <a:solidFill>
                  <a:srgbClr val="404040"/>
                </a:solidFill>
                <a:latin typeface="Trebuchet MS"/>
              </a:rPr>
              <a:t>mogelijk</a:t>
            </a: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311CD025-1F70-D49F-3B4E-70BE3FE22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pic>
        <p:nvPicPr>
          <p:cNvPr id="2" name="Afbeelding 1" descr="Vergoedingsmogelijkheden">
            <a:extLst>
              <a:ext uri="{FF2B5EF4-FFF2-40B4-BE49-F238E27FC236}">
                <a16:creationId xmlns:a16="http://schemas.microsoft.com/office/drawing/2014/main" id="{D9ED3414-1977-7EEE-E857-84B78E90B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850" y="2608680"/>
            <a:ext cx="4865657" cy="164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83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D1AFA-4457-336A-F135-94C614F89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6F2956-B702-7A21-FAFA-1F09ECFED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70CB598-4F95-76A6-A2C3-9047493E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DAEBF2-466A-45C9-9D21-16A4DD18E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698" y="611094"/>
            <a:ext cx="3616913" cy="728720"/>
          </a:xfrm>
        </p:spPr>
        <p:txBody>
          <a:bodyPr>
            <a:normAutofit/>
          </a:bodyPr>
          <a:lstStyle/>
          <a:p>
            <a:r>
              <a:rPr lang="de-DE" sz="4400" dirty="0" err="1"/>
              <a:t>Klachten</a:t>
            </a:r>
            <a:r>
              <a:rPr lang="de-DE" sz="4400" dirty="0"/>
              <a:t> 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CB04CE-FBEA-446C-6E59-7355B83C3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677" y="1945033"/>
            <a:ext cx="4830149" cy="11110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u="sng">
                <a:solidFill>
                  <a:srgbClr val="404040"/>
                </a:solidFill>
                <a:latin typeface="Trebuchet MS"/>
              </a:rPr>
              <a:t>Seksueel</a:t>
            </a:r>
            <a:endParaRPr lang="en-US" u="sng">
              <a:solidFill>
                <a:srgbClr val="000000"/>
              </a:solidFill>
              <a:latin typeface="Trebuchet MS"/>
            </a:endParaRPr>
          </a:p>
          <a:p>
            <a:pPr marL="285750" indent="-285750" algn="l">
              <a:buFont typeface="Arial"/>
              <a:buChar char="•"/>
            </a:pPr>
            <a:r>
              <a:rPr lang="nl-NL">
                <a:solidFill>
                  <a:srgbClr val="404040"/>
                </a:solidFill>
                <a:ea typeface="+mn-lt"/>
                <a:cs typeface="+mn-lt"/>
              </a:rPr>
              <a:t>Erectieproblemen bij mannen </a:t>
            </a:r>
            <a:endParaRPr lang="nl-NL"/>
          </a:p>
          <a:p>
            <a:pPr marL="285750" indent="-285750" algn="l">
              <a:buFont typeface="Arial"/>
              <a:buChar char="•"/>
            </a:pPr>
            <a:r>
              <a:rPr lang="nl-NL">
                <a:solidFill>
                  <a:srgbClr val="404040"/>
                </a:solidFill>
                <a:ea typeface="+mn-lt"/>
                <a:cs typeface="+mn-lt"/>
              </a:rPr>
              <a:t>Vaginale droogheid of pijn bij vrouwen </a:t>
            </a:r>
            <a:endParaRPr lang="nl-NL"/>
          </a:p>
          <a:p>
            <a:pPr marL="285750" indent="-285750" algn="l">
              <a:buFont typeface="Arial"/>
              <a:buChar char="•"/>
            </a:pPr>
            <a:r>
              <a:rPr lang="nl-NL">
                <a:solidFill>
                  <a:srgbClr val="404040"/>
                </a:solidFill>
                <a:ea typeface="+mn-lt"/>
                <a:cs typeface="+mn-lt"/>
              </a:rPr>
              <a:t>Moeite met ontspanning of controle van bekkenbodemspieren tijdens seks</a:t>
            </a:r>
            <a:endParaRPr lang="nl-NL"/>
          </a:p>
          <a:p>
            <a:pPr marL="285750" indent="-285750" algn="l">
              <a:buFont typeface="Arial"/>
              <a:buChar char="•"/>
            </a:pPr>
            <a:endParaRPr lang="nl-NL" dirty="0">
              <a:solidFill>
                <a:srgbClr val="404040"/>
              </a:solidFill>
              <a:latin typeface="Aptos"/>
            </a:endParaRPr>
          </a:p>
          <a:p>
            <a:pPr algn="l"/>
            <a:r>
              <a:rPr lang="nl-NL">
                <a:solidFill>
                  <a:srgbClr val="404040"/>
                </a:solidFill>
                <a:latin typeface="Aptos"/>
              </a:rPr>
              <a:t>Oorzaak: dopamine, tremoren, </a:t>
            </a:r>
            <a:r>
              <a:rPr lang="nl-NL" dirty="0">
                <a:solidFill>
                  <a:srgbClr val="404040"/>
                </a:solidFill>
                <a:latin typeface="Aptos"/>
              </a:rPr>
              <a:t>bekkenbodem, medicatie</a:t>
            </a: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2C3D35B6-B3B5-5077-B11A-795F92C35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pic>
        <p:nvPicPr>
          <p:cNvPr id="9" name="Afbeelding 8" descr="Kans op seksuele klachten bij gebruik ssri's | ADF stichting">
            <a:extLst>
              <a:ext uri="{FF2B5EF4-FFF2-40B4-BE49-F238E27FC236}">
                <a16:creationId xmlns:a16="http://schemas.microsoft.com/office/drawing/2014/main" id="{9B9682D9-F73F-AEF6-F504-4E5FDCA55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272" y="1719622"/>
            <a:ext cx="3584814" cy="324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9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728720"/>
          </a:xfrm>
        </p:spPr>
        <p:txBody>
          <a:bodyPr>
            <a:normAutofit/>
          </a:bodyPr>
          <a:lstStyle/>
          <a:p>
            <a:r>
              <a:rPr lang="de-DE" sz="4400"/>
              <a:t>Intro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82999" y="2752236"/>
            <a:ext cx="4274794" cy="11110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2800"/>
              <a:t>Wendy Fransen- Hegeman</a:t>
            </a:r>
          </a:p>
          <a:p>
            <a:r>
              <a:rPr lang="de-DE" sz="2800" dirty="0" err="1"/>
              <a:t>Bekkenfysiotherapeut</a:t>
            </a:r>
            <a:r>
              <a:rPr lang="de-DE" sz="2800" dirty="0"/>
              <a:t> </a:t>
            </a:r>
            <a:r>
              <a:rPr lang="de-DE" sz="2800" dirty="0" err="1"/>
              <a:t>MSc</a:t>
            </a:r>
          </a:p>
          <a:p>
            <a:r>
              <a:rPr lang="de-DE" sz="2800" err="1"/>
              <a:t>Echografist</a:t>
            </a:r>
            <a:endParaRPr lang="de-DE" sz="2800" dirty="0"/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E2138719-CD37-D79E-3E6C-D27B6E555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8" y="4312560"/>
            <a:ext cx="3684232" cy="2354099"/>
          </a:xfrm>
          <a:prstGeom prst="rect">
            <a:avLst/>
          </a:prstGeom>
        </p:spPr>
      </p:pic>
      <p:pic>
        <p:nvPicPr>
          <p:cNvPr id="4" name="Afbeelding 3" descr="Wendy Fransen">
            <a:extLst>
              <a:ext uri="{FF2B5EF4-FFF2-40B4-BE49-F238E27FC236}">
                <a16:creationId xmlns:a16="http://schemas.microsoft.com/office/drawing/2014/main" id="{0DEF7529-F151-8620-1EB7-E5B2A4D72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68" y="1482306"/>
            <a:ext cx="3648973" cy="364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0F3E8-2345-8D34-0373-79E81D8F3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61F02C7-AA47-D2ED-921D-F47C749DF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7A68526-2207-B7E2-1EF6-DF35BFAC9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3DABAF-DECB-1F51-9FAB-D0A754549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609" y="251660"/>
            <a:ext cx="3616913" cy="728720"/>
          </a:xfrm>
        </p:spPr>
        <p:txBody>
          <a:bodyPr>
            <a:normAutofit/>
          </a:bodyPr>
          <a:lstStyle/>
          <a:p>
            <a:r>
              <a:rPr lang="de-DE" sz="4400" dirty="0" err="1"/>
              <a:t>Behandeling</a:t>
            </a:r>
            <a:r>
              <a:rPr lang="de-DE" sz="4400" dirty="0"/>
              <a:t> 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4678BA-20B6-2EF5-F3AA-921A71B38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606" y="1149625"/>
            <a:ext cx="5721301" cy="11239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 sz="20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Bekkenbodemtraining</a:t>
            </a:r>
            <a:endParaRPr lang="nl-NL" sz="2000">
              <a:solidFill>
                <a:srgbClr val="000000"/>
              </a:solidFill>
              <a:latin typeface="Aptos" panose="020B0004020202020204"/>
              <a:ea typeface="+mn-lt"/>
              <a:cs typeface="+mn-lt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 sz="2000">
                <a:solidFill>
                  <a:srgbClr val="404040"/>
                </a:solidFill>
                <a:latin typeface="Trebuchet MS"/>
              </a:rPr>
              <a:t>Inwendig handelen</a:t>
            </a: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 sz="2000">
                <a:solidFill>
                  <a:srgbClr val="404040"/>
                </a:solidFill>
                <a:latin typeface="Trebuchet MS"/>
              </a:rPr>
              <a:t>PTNS/ TTNS</a:t>
            </a:r>
          </a:p>
          <a:p>
            <a:pPr marL="742950" lvl="1" indent="-285750" algn="l">
              <a:lnSpc>
                <a:spcPct val="150000"/>
              </a:lnSpc>
              <a:buFont typeface="Arial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</a:rPr>
              <a:t>Combi blaastraining</a:t>
            </a: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marL="742950" lvl="1" indent="-285750" algn="l">
              <a:lnSpc>
                <a:spcPct val="150000"/>
              </a:lnSpc>
              <a:buFont typeface="Arial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</a:rPr>
              <a:t>6-8 wkn proef</a:t>
            </a: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marL="342900" indent="-342900" algn="l">
              <a:lnSpc>
                <a:spcPct val="150000"/>
              </a:lnSpc>
              <a:buChar char="•"/>
            </a:pPr>
            <a:r>
              <a:rPr lang="nl-NL" sz="2000">
                <a:solidFill>
                  <a:srgbClr val="404040"/>
                </a:solidFill>
                <a:latin typeface="Trebuchet MS"/>
              </a:rPr>
              <a:t>Samenwerking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</a:rPr>
              <a:t>Collega</a:t>
            </a: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</a:rPr>
              <a:t>Dietiste </a:t>
            </a: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</a:rPr>
              <a:t>Verpleegkundige</a:t>
            </a: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</a:rPr>
              <a:t>Specialist</a:t>
            </a: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FA931FA5-31AB-604C-4DD3-19DCDC54BB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pic>
        <p:nvPicPr>
          <p:cNvPr id="4" name="Afbeelding 3" descr="Afbeelding met tafel&#10;&#10;Automatisch gegenereerde beschrijving">
            <a:extLst>
              <a:ext uri="{FF2B5EF4-FFF2-40B4-BE49-F238E27FC236}">
                <a16:creationId xmlns:a16="http://schemas.microsoft.com/office/drawing/2014/main" id="{760A2214-FF7C-3709-5443-17A1A5E2A0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63139" y="966338"/>
            <a:ext cx="4846967" cy="2236758"/>
          </a:xfrm>
          <a:prstGeom prst="rect">
            <a:avLst/>
          </a:prstGeom>
        </p:spPr>
      </p:pic>
      <p:pic>
        <p:nvPicPr>
          <p:cNvPr id="7" name="Afbeelding 6" descr="Percutaneous Tibial Nerve Stimulation | Mr Mohamed Y Hammadeh">
            <a:extLst>
              <a:ext uri="{FF2B5EF4-FFF2-40B4-BE49-F238E27FC236}">
                <a16:creationId xmlns:a16="http://schemas.microsoft.com/office/drawing/2014/main" id="{24882BBF-9708-E2CD-25E3-83019F4DD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783" y="3209745"/>
            <a:ext cx="3972284" cy="31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20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A89E3-D742-65EF-3183-F5DA22085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E8561B9-68D7-BB4A-363F-F0118FEA1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3F62582-FACD-D649-3EC5-C6D2B0DCC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C8D9BD-FC41-406D-6637-1211746C0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118" y="611094"/>
            <a:ext cx="3616913" cy="728720"/>
          </a:xfrm>
        </p:spPr>
        <p:txBody>
          <a:bodyPr>
            <a:normAutofit/>
          </a:bodyPr>
          <a:lstStyle/>
          <a:p>
            <a:r>
              <a:rPr lang="de-DE" sz="4400" dirty="0" err="1"/>
              <a:t>Behandeling</a:t>
            </a:r>
            <a:r>
              <a:rPr lang="de-DE" sz="4400" dirty="0"/>
              <a:t> 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8EEFA11-05A2-8895-AD8E-F377463FC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587" y="1710342"/>
            <a:ext cx="5721301" cy="11239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,Sans-Serif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MAPLe</a:t>
            </a:r>
            <a:endParaRPr lang="en-US">
              <a:solidFill>
                <a:srgbClr val="000000"/>
              </a:solidFill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,Sans-Serif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</a:rPr>
              <a:t>ECHO</a:t>
            </a:r>
            <a:endParaRPr lang="nl-NL"/>
          </a:p>
          <a:p>
            <a:pPr algn="l">
              <a:lnSpc>
                <a:spcPct val="150000"/>
              </a:lnSpc>
            </a:pPr>
            <a:r>
              <a:rPr lang="nl-NL" dirty="0">
                <a:solidFill>
                  <a:srgbClr val="404040"/>
                </a:solidFill>
                <a:ea typeface="+mn-lt"/>
                <a:cs typeface="+mn-lt"/>
                <a:hlinkClick r:id="rId2"/>
              </a:rPr>
              <a:t>https://www.youtube.com/watch?v=W39W_LPZQOE&amp;list=PLwMAqUg_w8hr12g4nWv6BrQuZ3959MUyu&amp;index=3</a:t>
            </a:r>
            <a:endParaRPr lang="nl-NL"/>
          </a:p>
          <a:p>
            <a:pPr algn="l">
              <a:lnSpc>
                <a:spcPct val="150000"/>
              </a:lnSpc>
            </a:pPr>
            <a:endParaRPr lang="nl-NL" dirty="0">
              <a:solidFill>
                <a:srgbClr val="404040"/>
              </a:solidFill>
              <a:latin typeface="Apto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0B625028-42E1-4C2B-0A04-54BF55652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pic>
        <p:nvPicPr>
          <p:cNvPr id="6" name="Afbeelding 5" descr="MAPLe - Bekkenfysiotherapie Mea Ligthart">
            <a:extLst>
              <a:ext uri="{FF2B5EF4-FFF2-40B4-BE49-F238E27FC236}">
                <a16:creationId xmlns:a16="http://schemas.microsoft.com/office/drawing/2014/main" id="{90882991-363B-E019-6E0F-8CE7935D3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209" y="3865599"/>
            <a:ext cx="4825400" cy="2233702"/>
          </a:xfrm>
          <a:prstGeom prst="rect">
            <a:avLst/>
          </a:prstGeom>
        </p:spPr>
      </p:pic>
      <p:pic>
        <p:nvPicPr>
          <p:cNvPr id="7" name="Afbeelding 6" descr="Echografie bekkenbodem - YouTube">
            <a:extLst>
              <a:ext uri="{FF2B5EF4-FFF2-40B4-BE49-F238E27FC236}">
                <a16:creationId xmlns:a16="http://schemas.microsoft.com/office/drawing/2014/main" id="{22A52E61-53E5-8154-C55C-98D34A4D7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155" y="616070"/>
            <a:ext cx="4165839" cy="23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87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8E63A-FCA4-885C-AB60-80FDC3DC5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80F21A5-4674-3800-6A9C-633FED263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3677B3B-AFE7-86F1-4DBD-88AD3293F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005EB4-88A7-BB2C-9EFC-1198469F8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118" y="611094"/>
            <a:ext cx="3616913" cy="728720"/>
          </a:xfrm>
        </p:spPr>
        <p:txBody>
          <a:bodyPr>
            <a:normAutofit/>
          </a:bodyPr>
          <a:lstStyle/>
          <a:p>
            <a:r>
              <a:rPr lang="de-DE" sz="4400" dirty="0" err="1"/>
              <a:t>Functioneel</a:t>
            </a:r>
            <a:r>
              <a:rPr lang="de-DE" sz="4400" dirty="0"/>
              <a:t> 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0C0126-EAF6-EA38-E6D3-3425A4B45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587" y="1710342"/>
            <a:ext cx="5721301" cy="11239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endParaRPr lang="nl-NL" sz="1800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FFA2CA0B-B3CF-CFF4-3025-562C7AD11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1917AEFC-7003-39C4-E6D5-4A9789995310}"/>
              </a:ext>
            </a:extLst>
          </p:cNvPr>
          <p:cNvSpPr txBox="1">
            <a:spLocks/>
          </p:cNvSpPr>
          <p:nvPr/>
        </p:nvSpPr>
        <p:spPr>
          <a:xfrm>
            <a:off x="415987" y="1862742"/>
            <a:ext cx="5721301" cy="1123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,Sans-Serif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Op tijd bij de wc komen</a:t>
            </a:r>
            <a:endParaRPr lang="en-US">
              <a:solidFill>
                <a:srgbClr val="000000"/>
              </a:solidFill>
              <a:latin typeface="Trebuchet MS"/>
              <a:ea typeface="+mn-lt"/>
              <a:cs typeface="+mn-lt"/>
            </a:endParaRPr>
          </a:p>
          <a:p>
            <a:pPr marL="742950" lvl="1" indent="-285750" algn="l">
              <a:lnSpc>
                <a:spcPct val="150000"/>
              </a:lnSpc>
              <a:buFont typeface="Arial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</a:rPr>
              <a:t>Krachttraining</a:t>
            </a: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lvl="1" algn="l">
              <a:lnSpc>
                <a:spcPct val="15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C1AF60A1-2533-C6DA-0184-67844D498847}"/>
              </a:ext>
            </a:extLst>
          </p:cNvPr>
          <p:cNvSpPr txBox="1">
            <a:spLocks/>
          </p:cNvSpPr>
          <p:nvPr/>
        </p:nvSpPr>
        <p:spPr>
          <a:xfrm>
            <a:off x="415986" y="2919709"/>
            <a:ext cx="5721301" cy="1123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,Sans-Serif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</a:rPr>
              <a:t>Handelingen wc</a:t>
            </a: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lvl="1" algn="l">
              <a:lnSpc>
                <a:spcPct val="15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0" name="Afbeelding 9" descr="Afbeelding met kleding, overdekt, persoon, schoeisel&#10;&#10;Door AI gegenereerde inhoud is mogelijk onjuist.">
            <a:extLst>
              <a:ext uri="{FF2B5EF4-FFF2-40B4-BE49-F238E27FC236}">
                <a16:creationId xmlns:a16="http://schemas.microsoft.com/office/drawing/2014/main" id="{D1B86FD6-69DE-4023-0BBC-42AC33C7B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529" y="1627239"/>
            <a:ext cx="3161070" cy="307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41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0B812-4403-A359-C1F4-EC9F46088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DEE170A-9C5E-59D0-A93E-DFBF4A06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46AEDA7-5CA7-2EFB-41D4-C6466E2E6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DD7B48-5AA1-5A8E-A662-5FF987FDA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118" y="611094"/>
            <a:ext cx="3616913" cy="728720"/>
          </a:xfrm>
        </p:spPr>
        <p:txBody>
          <a:bodyPr>
            <a:normAutofit/>
          </a:bodyPr>
          <a:lstStyle/>
          <a:p>
            <a:r>
              <a:rPr lang="de-DE" sz="4400" dirty="0" err="1"/>
              <a:t>Vragen</a:t>
            </a:r>
            <a:r>
              <a:rPr lang="de-DE" sz="4400" dirty="0"/>
              <a:t> 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722298-2C1E-7C75-6BC6-7231B123D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587" y="1710342"/>
            <a:ext cx="5721301" cy="11239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endParaRPr lang="nl-NL" sz="1800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3E91D0FD-5129-36C1-B467-35CB3B5F6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pic>
        <p:nvPicPr>
          <p:cNvPr id="4" name="Afbeelding 3" descr="Vraagteken Afbeeldingen - Gratis download op Magnific ...">
            <a:extLst>
              <a:ext uri="{FF2B5EF4-FFF2-40B4-BE49-F238E27FC236}">
                <a16:creationId xmlns:a16="http://schemas.microsoft.com/office/drawing/2014/main" id="{2B7D816A-F032-BF25-A359-CBC1708EE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452" y="2264075"/>
            <a:ext cx="3091850" cy="310622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552DA3D-1077-FF72-BBBF-CC5F09FF000E}"/>
              </a:ext>
            </a:extLst>
          </p:cNvPr>
          <p:cNvSpPr txBox="1"/>
          <p:nvPr/>
        </p:nvSpPr>
        <p:spPr>
          <a:xfrm>
            <a:off x="260484" y="2830648"/>
            <a:ext cx="423680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/>
              <a:t>Wendy Fransen- Hegeman</a:t>
            </a:r>
          </a:p>
          <a:p>
            <a:r>
              <a:rPr lang="nl-NL" sz="2800"/>
              <a:t>Fysiosterk</a:t>
            </a:r>
          </a:p>
          <a:p>
            <a:endParaRPr lang="nl-NL" sz="2800" dirty="0"/>
          </a:p>
          <a:p>
            <a:r>
              <a:rPr lang="nl-NL" sz="2800" dirty="0">
                <a:hlinkClick r:id="rId4"/>
              </a:rPr>
              <a:t>wendy@fysiosterk.nl</a:t>
            </a:r>
            <a:endParaRPr lang="nl-NL" sz="2800" dirty="0"/>
          </a:p>
          <a:p>
            <a:r>
              <a:rPr lang="nl-NL" sz="2800"/>
              <a:t>0548- 616687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35903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1C329-D4CA-C570-6BDF-7709926DC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AFF4750-5A7C-5241-2145-53D34ECA0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7418AB9-4801-3DF3-00EA-CD6596EC3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8EDFB1-7244-044C-2398-45A2ABB4B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728720"/>
          </a:xfrm>
        </p:spPr>
        <p:txBody>
          <a:bodyPr>
            <a:normAutofit/>
          </a:bodyPr>
          <a:lstStyle/>
          <a:p>
            <a:r>
              <a:rPr lang="de-DE" sz="4400" dirty="0" err="1"/>
              <a:t>Inhoud</a:t>
            </a:r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2C0C9A9F-BCA5-B0ED-852D-3155D73D61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sp>
        <p:nvSpPr>
          <p:cNvPr id="6" name="Ondertitel 5">
            <a:extLst>
              <a:ext uri="{FF2B5EF4-FFF2-40B4-BE49-F238E27FC236}">
                <a16:creationId xmlns:a16="http://schemas.microsoft.com/office/drawing/2014/main" id="{F7B3E71C-2C12-9952-DA55-0260DFE07D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E8A0C66A-9BCA-B30F-235A-655FADC5806C}"/>
              </a:ext>
            </a:extLst>
          </p:cNvPr>
          <p:cNvSpPr txBox="1">
            <a:spLocks/>
          </p:cNvSpPr>
          <p:nvPr/>
        </p:nvSpPr>
        <p:spPr>
          <a:xfrm>
            <a:off x="374200" y="2042181"/>
            <a:ext cx="5721301" cy="1123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Bekkenfysiotherapie</a:t>
            </a:r>
            <a:endParaRPr lang="nl-NL" dirty="0">
              <a:solidFill>
                <a:srgbClr val="404040"/>
              </a:solidFill>
              <a:latin typeface="Trebuchet MS"/>
              <a:ea typeface="+mn-lt"/>
              <a:cs typeface="+mn-lt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Anatomie</a:t>
            </a:r>
            <a:endParaRPr lang="nl-NL">
              <a:solidFill>
                <a:srgbClr val="000000"/>
              </a:solidFill>
              <a:latin typeface="Aptos" panose="020B0004020202020204"/>
              <a:ea typeface="+mn-lt"/>
              <a:cs typeface="+mn-lt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</a:rPr>
              <a:t>Klachten</a:t>
            </a: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</a:rPr>
              <a:t>Behandeling </a:t>
            </a: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25602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D23C0-A12C-F1E7-71BB-7C611845C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B0159CF-69CF-E90D-4BB7-08BC8780D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AA5C8C-EF9D-BC47-DE81-391FBEE1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9FD974-58E6-2CB3-15C0-B80D6E9E8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42" y="675792"/>
            <a:ext cx="4493931" cy="714343"/>
          </a:xfrm>
        </p:spPr>
        <p:txBody>
          <a:bodyPr>
            <a:normAutofit fontScale="90000"/>
          </a:bodyPr>
          <a:lstStyle/>
          <a:p>
            <a:r>
              <a:rPr lang="de-DE" sz="4400" dirty="0" err="1"/>
              <a:t>Bekkenfysiotherapie</a:t>
            </a:r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3BFFFE93-B19F-AD81-CAA7-FD451421A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F5745CEF-1786-651B-10C4-C0E4A6F07E09}"/>
              </a:ext>
            </a:extLst>
          </p:cNvPr>
          <p:cNvSpPr txBox="1">
            <a:spLocks/>
          </p:cNvSpPr>
          <p:nvPr/>
        </p:nvSpPr>
        <p:spPr>
          <a:xfrm>
            <a:off x="374200" y="2042181"/>
            <a:ext cx="5721301" cy="1123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Lichamelijk onderzoek</a:t>
            </a: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</a:rPr>
              <a:t>Blaas</a:t>
            </a: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</a:rPr>
              <a:t>Darmen</a:t>
            </a: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</a:rPr>
              <a:t>Prolaps en prostaat</a:t>
            </a: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</a:rPr>
              <a:t>Seksuologie </a:t>
            </a: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" name="Afbeelding 2" descr="Afbeelding met tekst, schermopname, Lettertype, logo&#10;&#10;Door AI gegenereerde inhoud is mogelijk onjuist.">
            <a:extLst>
              <a:ext uri="{FF2B5EF4-FFF2-40B4-BE49-F238E27FC236}">
                <a16:creationId xmlns:a16="http://schemas.microsoft.com/office/drawing/2014/main" id="{54A19963-C762-315E-2CE8-F5EFE009D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977" y="1392268"/>
            <a:ext cx="5042498" cy="430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5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CDFD1-C94E-2F69-935A-14BEFA948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6EDE371-50DB-EEEC-D995-97C2B1DD3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A0B4F03-C31F-AE39-CF88-0748C47AD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0339A6-CFBC-CB70-BE27-27BE99D20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728720"/>
          </a:xfrm>
        </p:spPr>
        <p:txBody>
          <a:bodyPr>
            <a:normAutofit/>
          </a:bodyPr>
          <a:lstStyle/>
          <a:p>
            <a:r>
              <a:rPr lang="de-DE" sz="4400" dirty="0"/>
              <a:t>Het </a:t>
            </a:r>
            <a:r>
              <a:rPr lang="de-DE" sz="4400" dirty="0" err="1"/>
              <a:t>bekken</a:t>
            </a:r>
            <a:r>
              <a:rPr lang="de-DE" sz="4400" dirty="0"/>
              <a:t> 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C406CC-246B-4973-1A31-72A5D5B1D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999" y="2752236"/>
            <a:ext cx="4830149" cy="11110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</a:rPr>
              <a:t>Bekkengordel bestaat uit bekkenkam en staartbeen.</a:t>
            </a:r>
            <a:endParaRPr lang="en-US">
              <a:latin typeface="Trebuchet MS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dirty="0">
              <a:latin typeface="Trebuchet MS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</a:rPr>
              <a:t>Banden en spieren zorgen voor stabiliteit</a:t>
            </a:r>
            <a:endParaRPr lang="de-DE"/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799148F6-A92A-85E5-8F14-A0DA85D19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pic>
        <p:nvPicPr>
          <p:cNvPr id="4" name="Afbeelding 3" descr="Afbeelding met licht, harnas, kunst&#10;&#10;Door AI gegenereerde inhoud is mogelijk onjuist.">
            <a:extLst>
              <a:ext uri="{FF2B5EF4-FFF2-40B4-BE49-F238E27FC236}">
                <a16:creationId xmlns:a16="http://schemas.microsoft.com/office/drawing/2014/main" id="{F3429B95-0511-816F-2F7C-1AD21E94E9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0"/>
          <a:stretch>
            <a:fillRect/>
          </a:stretch>
        </p:blipFill>
        <p:spPr>
          <a:xfrm>
            <a:off x="5948160" y="564936"/>
            <a:ext cx="2846070" cy="2314575"/>
          </a:xfrm>
          <a:prstGeom prst="rect">
            <a:avLst/>
          </a:prstGeom>
        </p:spPr>
      </p:pic>
      <p:pic>
        <p:nvPicPr>
          <p:cNvPr id="6" name="Afbeelding 5" descr="Afbeelding met schets, kunst&#10;&#10;Door AI gegenereerde inhoud is mogelijk onjuist.">
            <a:extLst>
              <a:ext uri="{FF2B5EF4-FFF2-40B4-BE49-F238E27FC236}">
                <a16:creationId xmlns:a16="http://schemas.microsoft.com/office/drawing/2014/main" id="{B1614E4C-23DA-129D-1D50-64AEBE4E9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035" y="3425132"/>
            <a:ext cx="2686050" cy="2314575"/>
          </a:xfrm>
          <a:prstGeom prst="rect">
            <a:avLst/>
          </a:prstGeom>
        </p:spPr>
      </p:pic>
      <p:pic>
        <p:nvPicPr>
          <p:cNvPr id="7" name="Afbeelding 6" descr="Afbeelding met schets, schedel, Lijnillustraties, kunst&#10;&#10;Door AI gegenereerde inhoud is mogelijk onjuist.">
            <a:extLst>
              <a:ext uri="{FF2B5EF4-FFF2-40B4-BE49-F238E27FC236}">
                <a16:creationId xmlns:a16="http://schemas.microsoft.com/office/drawing/2014/main" id="{4F55B27F-4935-B934-D2E3-7AE8FD3D3F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48"/>
          <a:stretch>
            <a:fillRect/>
          </a:stretch>
        </p:blipFill>
        <p:spPr>
          <a:xfrm>
            <a:off x="9325042" y="2115894"/>
            <a:ext cx="2541253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7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5EBDE-1648-39A5-1D15-7BD6929AA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155CD54-AC7C-B72D-B434-6D2E5A7DF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B341D63-1B86-ADE3-7B30-8B30720B0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1A0996-1924-830F-3E34-545071223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69" y="977717"/>
            <a:ext cx="5069026" cy="728720"/>
          </a:xfrm>
        </p:spPr>
        <p:txBody>
          <a:bodyPr>
            <a:normAutofit fontScale="90000"/>
          </a:bodyPr>
          <a:lstStyle/>
          <a:p>
            <a:r>
              <a:rPr lang="de-DE" sz="4400" dirty="0" err="1"/>
              <a:t>Bekkenbodemspieren</a:t>
            </a:r>
            <a:r>
              <a:rPr lang="de-DE" sz="4400" dirty="0"/>
              <a:t> 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CF5DF4-633F-0960-FB9F-FCC39605E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999" y="2752236"/>
            <a:ext cx="4830149" cy="11110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</a:rPr>
              <a:t>Bestaat uit meerdere spieren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</a:rPr>
              <a:t>Soort matje onderin het bekken</a:t>
            </a: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>
                <a:solidFill>
                  <a:srgbClr val="404040"/>
                </a:solidFill>
                <a:latin typeface="Trebuchet MS"/>
              </a:rPr>
              <a:t>Heeft verschillende functies </a:t>
            </a:r>
            <a:endParaRPr lang="de-DE"/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4A086589-AEBE-1DB3-5FEB-73C913980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pic>
        <p:nvPicPr>
          <p:cNvPr id="9" name="Afbeelding 8" descr="Bekken en bekkenbodem – De Bekken Fysiotherapie">
            <a:extLst>
              <a:ext uri="{FF2B5EF4-FFF2-40B4-BE49-F238E27FC236}">
                <a16:creationId xmlns:a16="http://schemas.microsoft.com/office/drawing/2014/main" id="{DFC7D6AA-9429-5150-8469-9EF7E55B5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910" y="1727041"/>
            <a:ext cx="6653839" cy="295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6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940B3-D772-EA4C-2A16-869B9D477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E22E6A0-2E9E-31FD-9D5F-415C9471A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FC61770-33F7-460D-9DA2-13FB5F6BE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F7AA4EF-468C-4533-0A7E-19A62B2E2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440" y="1848168"/>
            <a:ext cx="4830149" cy="11110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nl-NL" sz="1800">
                <a:solidFill>
                  <a:srgbClr val="404040"/>
                </a:solidFill>
                <a:latin typeface="Trebuchet MS"/>
              </a:rPr>
              <a:t>Open/sluiten bij ontlasten, urineren</a:t>
            </a:r>
            <a:endParaRPr lang="en-US" sz="1800">
              <a:solidFill>
                <a:srgbClr val="000000"/>
              </a:solidFill>
              <a:latin typeface="Trebuchet MS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1800" dirty="0">
              <a:solidFill>
                <a:srgbClr val="000000"/>
              </a:solidFill>
              <a:latin typeface="Trebuchet MS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rgbClr val="404040"/>
                </a:solidFill>
                <a:latin typeface="Trebuchet MS"/>
              </a:rPr>
              <a:t>Ondersteunen van organen</a:t>
            </a:r>
            <a:endParaRPr lang="en-US" sz="1800">
              <a:solidFill>
                <a:srgbClr val="000000"/>
              </a:solidFill>
              <a:latin typeface="Trebuchet MS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1800" dirty="0">
              <a:solidFill>
                <a:srgbClr val="000000"/>
              </a:solidFill>
              <a:latin typeface="Trebuchet MS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rgbClr val="404040"/>
                </a:solidFill>
                <a:latin typeface="Trebuchet MS"/>
              </a:rPr>
              <a:t>Bijdragen aan basisstabiliteit</a:t>
            </a:r>
            <a:endParaRPr lang="en-US" sz="1800">
              <a:solidFill>
                <a:srgbClr val="000000"/>
              </a:solidFill>
              <a:latin typeface="Trebuchet MS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1800" dirty="0">
              <a:solidFill>
                <a:srgbClr val="000000"/>
              </a:solidFill>
              <a:latin typeface="Trebuchet MS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rgbClr val="404040"/>
                </a:solidFill>
                <a:latin typeface="Trebuchet MS"/>
              </a:rPr>
              <a:t>Rol bij seks en bevalling</a:t>
            </a:r>
            <a:endParaRPr lang="en-US" sz="1800">
              <a:solidFill>
                <a:srgbClr val="000000"/>
              </a:solidFill>
              <a:latin typeface="Trebuchet MS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1800" dirty="0">
              <a:solidFill>
                <a:srgbClr val="000000"/>
              </a:solidFill>
              <a:latin typeface="Trebuchet MS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rgbClr val="404040"/>
                </a:solidFill>
                <a:latin typeface="Trebuchet MS"/>
              </a:rPr>
              <a:t>Rol in de ademhaling</a:t>
            </a:r>
            <a:endParaRPr lang="de-DE"/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D76399DC-FB6D-CD15-8A27-70F209600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pic>
        <p:nvPicPr>
          <p:cNvPr id="4" name="Afbeelding 3" descr="Afbeelding met schoeisel&#10;&#10;Door AI gegenereerde inhoud is mogelijk onjuist.">
            <a:extLst>
              <a:ext uri="{FF2B5EF4-FFF2-40B4-BE49-F238E27FC236}">
                <a16:creationId xmlns:a16="http://schemas.microsoft.com/office/drawing/2014/main" id="{ABED60A6-EECA-3EA9-7215-06B2678489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51"/>
          <a:stretch>
            <a:fillRect/>
          </a:stretch>
        </p:blipFill>
        <p:spPr>
          <a:xfrm>
            <a:off x="6572699" y="1513486"/>
            <a:ext cx="4337469" cy="403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9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8EA7F-3B42-B067-D67C-1D900C334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F5A5BB8-42F0-9548-F25A-EB916CD40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65DE4CE-2399-E734-90F8-3E7E61BD1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BB33E7-4239-038D-CE4E-961C04A11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440" y="1848168"/>
            <a:ext cx="4830149" cy="11110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sz="3200">
                <a:solidFill>
                  <a:srgbClr val="404040"/>
                </a:solidFill>
                <a:latin typeface="Trebuchet MS"/>
              </a:rPr>
              <a:t>Stelling</a:t>
            </a:r>
            <a:endParaRPr lang="nl-NL" sz="3200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r>
              <a:rPr lang="nl-NL" dirty="0">
                <a:solidFill>
                  <a:srgbClr val="404040"/>
                </a:solidFill>
                <a:latin typeface="Trebuchet MS"/>
              </a:rPr>
              <a:t>Minder drinken geeft minder </a:t>
            </a:r>
            <a:r>
              <a:rPr lang="nl-NL">
                <a:solidFill>
                  <a:srgbClr val="404040"/>
                </a:solidFill>
                <a:latin typeface="Trebuchet MS"/>
              </a:rPr>
              <a:t>aandrang</a:t>
            </a: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1658E482-3DDE-DF97-3548-BE4DDFB4F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pic>
        <p:nvPicPr>
          <p:cNvPr id="2" name="Afbeelding 1" descr="Vergoedingsmogelijkheden">
            <a:extLst>
              <a:ext uri="{FF2B5EF4-FFF2-40B4-BE49-F238E27FC236}">
                <a16:creationId xmlns:a16="http://schemas.microsoft.com/office/drawing/2014/main" id="{69AC9393-2148-951E-114C-040840078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850" y="2608680"/>
            <a:ext cx="4865657" cy="164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A5F34-2140-5145-754D-01ECCD01C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7CF6B9A-4D27-EB59-FCA0-9E959C2FE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C5DB2B2-91C3-73D5-F86C-0C634B7A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1CA795-1F58-EF6F-5AB8-61D1E2EC9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827" y="488191"/>
            <a:ext cx="3616913" cy="728720"/>
          </a:xfrm>
        </p:spPr>
        <p:txBody>
          <a:bodyPr>
            <a:normAutofit/>
          </a:bodyPr>
          <a:lstStyle/>
          <a:p>
            <a:r>
              <a:rPr lang="de-DE" sz="4400" dirty="0" err="1"/>
              <a:t>Klachten</a:t>
            </a:r>
            <a:r>
              <a:rPr lang="de-DE" sz="4400" dirty="0"/>
              <a:t> 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6FEC19-ADF8-A30E-3218-3C11648CD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018" y="1332238"/>
            <a:ext cx="4830149" cy="11110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sz="2000" u="sng">
                <a:solidFill>
                  <a:srgbClr val="404040"/>
                </a:solidFill>
                <a:latin typeface="Trebuchet MS"/>
              </a:rPr>
              <a:t>Plassen:</a:t>
            </a:r>
          </a:p>
          <a:p>
            <a:pPr marL="285750" indent="-285750" algn="l">
              <a:buFont typeface="Arial"/>
              <a:buChar char="•"/>
            </a:pPr>
            <a:r>
              <a:rPr lang="nl-NL" sz="2000">
                <a:solidFill>
                  <a:srgbClr val="404040"/>
                </a:solidFill>
                <a:ea typeface="+mn-lt"/>
                <a:cs typeface="+mn-lt"/>
              </a:rPr>
              <a:t>Nycturie</a:t>
            </a:r>
            <a:endParaRPr lang="nl-NL" sz="2000">
              <a:solidFill>
                <a:srgbClr val="404040"/>
              </a:solidFill>
            </a:endParaRPr>
          </a:p>
          <a:p>
            <a:pPr marL="742950" lvl="1" indent="-285750" algn="l">
              <a:buFont typeface="Courier New"/>
              <a:buChar char="o"/>
            </a:pPr>
            <a:r>
              <a:rPr lang="nl-NL">
                <a:solidFill>
                  <a:srgbClr val="404040"/>
                </a:solidFill>
                <a:ea typeface="+mn-lt"/>
                <a:cs typeface="+mn-lt"/>
              </a:rPr>
              <a:t>Overactieve blaas</a:t>
            </a:r>
            <a:endParaRPr lang="nl-NL" dirty="0">
              <a:solidFill>
                <a:srgbClr val="404040"/>
              </a:solidFill>
              <a:ea typeface="+mn-lt"/>
              <a:cs typeface="+mn-lt"/>
            </a:endParaRPr>
          </a:p>
          <a:p>
            <a:pPr marL="742950" lvl="1" indent="-285750" algn="l">
              <a:buFont typeface="Courier New"/>
              <a:buChar char="o"/>
            </a:pPr>
            <a:r>
              <a:rPr lang="nl-NL">
                <a:solidFill>
                  <a:srgbClr val="404040"/>
                </a:solidFill>
                <a:ea typeface="+mn-lt"/>
                <a:cs typeface="+mn-lt"/>
              </a:rPr>
              <a:t>Meer urine productie</a:t>
            </a:r>
            <a:endParaRPr lang="nl-NL" dirty="0">
              <a:solidFill>
                <a:srgbClr val="404040"/>
              </a:solidFill>
              <a:ea typeface="+mn-lt"/>
              <a:cs typeface="+mn-lt"/>
            </a:endParaRPr>
          </a:p>
          <a:p>
            <a:pPr marL="285750" indent="-285750" algn="l">
              <a:buFont typeface="Arial"/>
              <a:buChar char="•"/>
            </a:pPr>
            <a:r>
              <a:rPr lang="nl-NL" sz="2000">
                <a:solidFill>
                  <a:srgbClr val="404040"/>
                </a:solidFill>
                <a:ea typeface="+mn-lt"/>
                <a:cs typeface="+mn-lt"/>
              </a:rPr>
              <a:t>Urge/frequentie</a:t>
            </a:r>
            <a:endParaRPr lang="nl-NL" sz="2000">
              <a:solidFill>
                <a:srgbClr val="404040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nl-NL" sz="2000">
                <a:solidFill>
                  <a:srgbClr val="404040"/>
                </a:solidFill>
                <a:ea typeface="+mn-lt"/>
                <a:cs typeface="+mn-lt"/>
              </a:rPr>
              <a:t>Moeite om de plas op gang te krijgen </a:t>
            </a:r>
            <a:endParaRPr lang="nl-NL" sz="2000">
              <a:solidFill>
                <a:srgbClr val="404040"/>
              </a:solidFill>
            </a:endParaRPr>
          </a:p>
          <a:p>
            <a:pPr marL="742950" lvl="1" indent="-285750" algn="l">
              <a:buFont typeface="Courier New"/>
              <a:buChar char="o"/>
            </a:pPr>
            <a:r>
              <a:rPr lang="nl-NL">
                <a:solidFill>
                  <a:srgbClr val="404040"/>
                </a:solidFill>
                <a:ea typeface="+mn-lt"/>
                <a:cs typeface="+mn-lt"/>
              </a:rPr>
              <a:t>Geen reflex/knijpkracht</a:t>
            </a:r>
            <a:endParaRPr lang="nl-NL" dirty="0">
              <a:solidFill>
                <a:srgbClr val="404040"/>
              </a:solidFill>
              <a:ea typeface="+mn-lt"/>
              <a:cs typeface="+mn-lt"/>
            </a:endParaRPr>
          </a:p>
          <a:p>
            <a:pPr marL="285750" indent="-285750" algn="l">
              <a:buFont typeface="Arial"/>
              <a:buChar char="•"/>
            </a:pPr>
            <a:r>
              <a:rPr lang="nl-NL" sz="2000">
                <a:solidFill>
                  <a:srgbClr val="404040"/>
                </a:solidFill>
                <a:ea typeface="+mn-lt"/>
                <a:cs typeface="+mn-lt"/>
              </a:rPr>
              <a:t>Gevoel dat de blaas niet leeg is </a:t>
            </a:r>
            <a:endParaRPr lang="nl-NL" sz="2000"/>
          </a:p>
          <a:p>
            <a:pPr marL="285750" indent="-285750" algn="l">
              <a:buFont typeface="Arial"/>
              <a:buChar char="•"/>
            </a:pPr>
            <a:r>
              <a:rPr lang="nl-NL" sz="2000">
                <a:solidFill>
                  <a:srgbClr val="404040"/>
                </a:solidFill>
                <a:ea typeface="+mn-lt"/>
                <a:cs typeface="+mn-lt"/>
              </a:rPr>
              <a:t>Kleine beetjes plassen per keer</a:t>
            </a:r>
            <a:endParaRPr lang="nl-NL" sz="2000">
              <a:solidFill>
                <a:srgbClr val="404040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nl-NL" sz="2000">
                <a:solidFill>
                  <a:srgbClr val="404040"/>
                </a:solidFill>
                <a:latin typeface="Aptos"/>
              </a:rPr>
              <a:t>Nadruppelen</a:t>
            </a:r>
            <a:endParaRPr lang="nl-NL" sz="2000" dirty="0">
              <a:solidFill>
                <a:srgbClr val="404040"/>
              </a:solidFill>
              <a:latin typeface="Aptos"/>
            </a:endParaRPr>
          </a:p>
          <a:p>
            <a:pPr marL="285750" indent="-285750" algn="l">
              <a:buFont typeface="Arial"/>
              <a:buChar char="•"/>
            </a:pPr>
            <a:endParaRPr lang="nl-NL" sz="2000" dirty="0">
              <a:solidFill>
                <a:srgbClr val="404040"/>
              </a:solidFill>
              <a:latin typeface="Aptos"/>
            </a:endParaRPr>
          </a:p>
          <a:p>
            <a:pPr algn="l"/>
            <a:r>
              <a:rPr lang="nl-NL" sz="2000" dirty="0">
                <a:solidFill>
                  <a:srgbClr val="404040"/>
                </a:solidFill>
                <a:latin typeface="Aptos"/>
              </a:rPr>
              <a:t>Oorzaak: Signalen of </a:t>
            </a:r>
            <a:r>
              <a:rPr lang="nl-NL" sz="2000">
                <a:solidFill>
                  <a:srgbClr val="404040"/>
                </a:solidFill>
                <a:latin typeface="Aptos"/>
              </a:rPr>
              <a:t>samenwerking spieren</a:t>
            </a:r>
            <a:endParaRPr lang="nl-NL" sz="2000" dirty="0">
              <a:solidFill>
                <a:srgbClr val="404040"/>
              </a:solidFill>
              <a:latin typeface="Aptos"/>
            </a:endParaRPr>
          </a:p>
          <a:p>
            <a:pPr algn="l">
              <a:lnSpc>
                <a:spcPct val="100000"/>
              </a:lnSpc>
            </a:pPr>
            <a:endParaRPr lang="nl-NL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5" name="Afbeelding 4" descr="Afbeelding met clipart, Graphics, tekenfilm, ontwerp&#10;&#10;Door AI gegenereerde inhoud is mogelijk onjuist.">
            <a:extLst>
              <a:ext uri="{FF2B5EF4-FFF2-40B4-BE49-F238E27FC236}">
                <a16:creationId xmlns:a16="http://schemas.microsoft.com/office/drawing/2014/main" id="{24B08C23-3860-513C-3F53-67BE0CC778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91" y="2142"/>
            <a:ext cx="2126112" cy="1341890"/>
          </a:xfrm>
          <a:prstGeom prst="rect">
            <a:avLst/>
          </a:prstGeom>
        </p:spPr>
      </p:pic>
      <p:pic>
        <p:nvPicPr>
          <p:cNvPr id="10" name="Afbeelding 9" descr="Overactieve blaas: symptomen en behandeling | gezondheid.be">
            <a:extLst>
              <a:ext uri="{FF2B5EF4-FFF2-40B4-BE49-F238E27FC236}">
                <a16:creationId xmlns:a16="http://schemas.microsoft.com/office/drawing/2014/main" id="{6E74CD43-DB95-41DD-4F78-0B9EC0A6D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159" y="3427736"/>
            <a:ext cx="2790825" cy="1638300"/>
          </a:xfrm>
          <a:prstGeom prst="rect">
            <a:avLst/>
          </a:prstGeom>
        </p:spPr>
      </p:pic>
      <p:pic>
        <p:nvPicPr>
          <p:cNvPr id="4" name="Afbeelding 3" descr="Urine-incontinentie of ongewild urineverlies: oplossingen bestaan |  gezondheid.be">
            <a:extLst>
              <a:ext uri="{FF2B5EF4-FFF2-40B4-BE49-F238E27FC236}">
                <a16:creationId xmlns:a16="http://schemas.microsoft.com/office/drawing/2014/main" id="{DE2B6F81-8BA0-1437-6C81-522F6A9AA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055" y="2525857"/>
            <a:ext cx="2829464" cy="3675342"/>
          </a:xfrm>
          <a:prstGeom prst="rect">
            <a:avLst/>
          </a:prstGeom>
        </p:spPr>
      </p:pic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3BCF0D64-EE82-BA37-4F8A-6470F05C97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493"/>
          <a:stretch>
            <a:fillRect/>
          </a:stretch>
        </p:blipFill>
        <p:spPr>
          <a:xfrm>
            <a:off x="7497651" y="245493"/>
            <a:ext cx="2325976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661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bb5651-11c8-45ba-9713-d8c5f0eea1e7">
      <Terms xmlns="http://schemas.microsoft.com/office/infopath/2007/PartnerControls"/>
    </lcf76f155ced4ddcb4097134ff3c332f>
    <TaxCatchAll xmlns="e245deda-6cd9-4bb6-b4ef-f4a87d71dbb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267C66187E8241BD4DF38B5F8C624E" ma:contentTypeVersion="16" ma:contentTypeDescription="Een nieuw document maken." ma:contentTypeScope="" ma:versionID="5a1ce918f203e5aaca83909ec8e1a738">
  <xsd:schema xmlns:xsd="http://www.w3.org/2001/XMLSchema" xmlns:xs="http://www.w3.org/2001/XMLSchema" xmlns:p="http://schemas.microsoft.com/office/2006/metadata/properties" xmlns:ns2="23bb5651-11c8-45ba-9713-d8c5f0eea1e7" xmlns:ns3="e245deda-6cd9-4bb6-b4ef-f4a87d71dbb9" targetNamespace="http://schemas.microsoft.com/office/2006/metadata/properties" ma:root="true" ma:fieldsID="77ad209b8a8c8176d95588a90214d48e" ns2:_="" ns3:_="">
    <xsd:import namespace="23bb5651-11c8-45ba-9713-d8c5f0eea1e7"/>
    <xsd:import namespace="e245deda-6cd9-4bb6-b4ef-f4a87d71db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b5651-11c8-45ba-9713-d8c5f0eea1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7fdf121b-9bf2-493b-8716-3cd7b35077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5deda-6cd9-4bb6-b4ef-f4a87d71dbb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5acdd01-6bc6-490f-97b1-b90920173ac1}" ma:internalName="TaxCatchAll" ma:showField="CatchAllData" ma:web="e245deda-6cd9-4bb6-b4ef-f4a87d71db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C3D592-F2A0-4393-BEA5-AC905E9C7ECC}">
  <ds:schemaRefs>
    <ds:schemaRef ds:uri="http://schemas.microsoft.com/office/2006/metadata/properties"/>
    <ds:schemaRef ds:uri="http://schemas.microsoft.com/office/infopath/2007/PartnerControls"/>
    <ds:schemaRef ds:uri="23bb5651-11c8-45ba-9713-d8c5f0eea1e7"/>
    <ds:schemaRef ds:uri="e245deda-6cd9-4bb6-b4ef-f4a87d71dbb9"/>
  </ds:schemaRefs>
</ds:datastoreItem>
</file>

<file path=customXml/itemProps2.xml><?xml version="1.0" encoding="utf-8"?>
<ds:datastoreItem xmlns:ds="http://schemas.openxmlformats.org/officeDocument/2006/customXml" ds:itemID="{D204C202-C594-4173-B780-9396E92EBB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CF7DE7-E8E2-46D2-9D70-9B20698386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bb5651-11c8-45ba-9713-d8c5f0eea1e7"/>
    <ds:schemaRef ds:uri="e245deda-6cd9-4bb6-b4ef-f4a87d71db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Kantoorthema</vt:lpstr>
      <vt:lpstr>Bekkenfysiotherapie bij Parkinson</vt:lpstr>
      <vt:lpstr>Intro</vt:lpstr>
      <vt:lpstr>Inhoud</vt:lpstr>
      <vt:lpstr>Bekkenfysiotherapie</vt:lpstr>
      <vt:lpstr>Het bekken </vt:lpstr>
      <vt:lpstr>Bekkenbodemspieren </vt:lpstr>
      <vt:lpstr>PowerPoint-presentatie</vt:lpstr>
      <vt:lpstr>PowerPoint-presentatie</vt:lpstr>
      <vt:lpstr>Klachten </vt:lpstr>
      <vt:lpstr> </vt:lpstr>
      <vt:lpstr> </vt:lpstr>
      <vt:lpstr>Toiletadvies- Plassen </vt:lpstr>
      <vt:lpstr>Adviezen </vt:lpstr>
      <vt:lpstr>PowerPoint-presentatie</vt:lpstr>
      <vt:lpstr>PowerPoint-presentatie</vt:lpstr>
      <vt:lpstr>Klachten </vt:lpstr>
      <vt:lpstr>Toiletadvies- Ontlasten </vt:lpstr>
      <vt:lpstr>PowerPoint-presentatie</vt:lpstr>
      <vt:lpstr>Klachten </vt:lpstr>
      <vt:lpstr>Behandeling </vt:lpstr>
      <vt:lpstr>Behandeling </vt:lpstr>
      <vt:lpstr>Functioneel </vt:lpstr>
      <vt:lpstr>Vragen 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397</cp:revision>
  <dcterms:created xsi:type="dcterms:W3CDTF">2026-05-11T08:23:34Z</dcterms:created>
  <dcterms:modified xsi:type="dcterms:W3CDTF">2026-05-20T07:58:05Z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0x01010048267C66187E8241BD4DF38B5F8C624E</vt:lpwstr>
  </property>
  <property fmtid="{D5CDD505-2E9C-101B-9397-08002B2CF9AE}" pid="3" name="MediaServiceImageTags">
    <vt:lpwstr/>
  </property>
</Properties>
</file>