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57" r:id="rId3"/>
    <p:sldId id="266" r:id="rId4"/>
    <p:sldId id="315" r:id="rId5"/>
    <p:sldId id="316" r:id="rId6"/>
    <p:sldId id="262" r:id="rId7"/>
    <p:sldId id="261" r:id="rId8"/>
    <p:sldId id="258" r:id="rId9"/>
    <p:sldId id="259" r:id="rId10"/>
    <p:sldId id="275" r:id="rId11"/>
    <p:sldId id="272" r:id="rId12"/>
    <p:sldId id="273" r:id="rId13"/>
    <p:sldId id="290" r:id="rId14"/>
    <p:sldId id="289" r:id="rId15"/>
    <p:sldId id="276" r:id="rId16"/>
    <p:sldId id="291" r:id="rId17"/>
    <p:sldId id="286" r:id="rId18"/>
    <p:sldId id="304" r:id="rId19"/>
    <p:sldId id="305" r:id="rId20"/>
    <p:sldId id="306" r:id="rId21"/>
    <p:sldId id="307" r:id="rId22"/>
    <p:sldId id="309" r:id="rId23"/>
    <p:sldId id="310" r:id="rId24"/>
    <p:sldId id="311" r:id="rId25"/>
    <p:sldId id="295" r:id="rId26"/>
    <p:sldId id="260" r:id="rId27"/>
    <p:sldId id="264" r:id="rId28"/>
    <p:sldId id="268" r:id="rId29"/>
    <p:sldId id="318" r:id="rId30"/>
    <p:sldId id="314" r:id="rId31"/>
    <p:sldId id="312" r:id="rId32"/>
    <p:sldId id="313" r:id="rId33"/>
    <p:sldId id="296" r:id="rId34"/>
    <p:sldId id="297" r:id="rId35"/>
    <p:sldId id="298" r:id="rId36"/>
    <p:sldId id="299" r:id="rId37"/>
    <p:sldId id="300" r:id="rId38"/>
    <p:sldId id="301" r:id="rId39"/>
    <p:sldId id="303" r:id="rId40"/>
    <p:sldId id="302" r:id="rId41"/>
    <p:sldId id="294" r:id="rId42"/>
    <p:sldId id="274" r:id="rId43"/>
    <p:sldId id="292" r:id="rId44"/>
    <p:sldId id="317" r:id="rId45"/>
    <p:sldId id="283" r:id="rId4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F3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napToObjects="1">
      <p:cViewPr varScale="1">
        <p:scale>
          <a:sx n="84" d="100"/>
          <a:sy n="84" d="100"/>
        </p:scale>
        <p:origin x="65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F14A76-293F-4EA1-8F81-5E3C540A436D}" type="doc">
      <dgm:prSet loTypeId="urn:microsoft.com/office/officeart/2005/8/layout/venn3" loCatId="relationship" qsTypeId="urn:microsoft.com/office/officeart/2005/8/quickstyle/simple1" qsCatId="simple" csTypeId="urn:microsoft.com/office/officeart/2005/8/colors/colorful4" csCatId="colorful" phldr="1"/>
      <dgm:spPr/>
    </dgm:pt>
    <dgm:pt modelId="{48649D41-7A5F-4680-A293-BCFEA466B578}">
      <dgm:prSet phldrT="[Tekst]" custT="1"/>
      <dgm:spPr>
        <a:solidFill>
          <a:srgbClr val="FF0000"/>
        </a:solidFill>
      </dgm:spPr>
      <dgm:t>
        <a:bodyPr/>
        <a:lstStyle/>
        <a:p>
          <a:r>
            <a:rPr lang="nl-NL" sz="4000" dirty="0" smtClean="0">
              <a:solidFill>
                <a:schemeClr val="tx1"/>
              </a:solidFill>
              <a:latin typeface="+mn-lt"/>
            </a:rPr>
            <a:t>Parkinson</a:t>
          </a:r>
          <a:endParaRPr lang="nl-NL" sz="4000" dirty="0">
            <a:solidFill>
              <a:schemeClr val="tx1"/>
            </a:solidFill>
            <a:latin typeface="+mn-lt"/>
          </a:endParaRPr>
        </a:p>
      </dgm:t>
    </dgm:pt>
    <dgm:pt modelId="{B68EE194-F06A-4C60-827A-2BD1A6D3775F}" type="parTrans" cxnId="{E5D6D32F-FF1F-44B0-9B67-C04590F50D92}">
      <dgm:prSet/>
      <dgm:spPr/>
      <dgm:t>
        <a:bodyPr/>
        <a:lstStyle/>
        <a:p>
          <a:endParaRPr lang="nl-NL">
            <a:latin typeface="+mn-lt"/>
          </a:endParaRPr>
        </a:p>
      </dgm:t>
    </dgm:pt>
    <dgm:pt modelId="{9C8944AF-26B2-445B-BD26-9693DD9B0C43}" type="sibTrans" cxnId="{E5D6D32F-FF1F-44B0-9B67-C04590F50D92}">
      <dgm:prSet/>
      <dgm:spPr/>
      <dgm:t>
        <a:bodyPr/>
        <a:lstStyle/>
        <a:p>
          <a:endParaRPr lang="nl-NL">
            <a:latin typeface="+mn-lt"/>
          </a:endParaRPr>
        </a:p>
      </dgm:t>
    </dgm:pt>
    <dgm:pt modelId="{64B2B9A5-AF23-40AB-AFD2-7224E01380E1}" type="pres">
      <dgm:prSet presAssocID="{33F14A76-293F-4EA1-8F81-5E3C540A436D}" presName="Name0" presStyleCnt="0">
        <dgm:presLayoutVars>
          <dgm:dir/>
          <dgm:resizeHandles val="exact"/>
        </dgm:presLayoutVars>
      </dgm:prSet>
      <dgm:spPr/>
    </dgm:pt>
    <dgm:pt modelId="{488840E5-6EE0-4B30-A657-9C0702C1E109}" type="pres">
      <dgm:prSet presAssocID="{48649D41-7A5F-4680-A293-BCFEA466B578}" presName="Name5" presStyleLbl="vennNode1" presStyleIdx="0" presStyleCnt="1" custScaleX="48134" custScaleY="31775" custLinFactNeighborX="-2487" custLinFactNeighborY="4802">
        <dgm:presLayoutVars>
          <dgm:bulletEnabled val="1"/>
        </dgm:presLayoutVars>
      </dgm:prSet>
      <dgm:spPr/>
      <dgm:t>
        <a:bodyPr/>
        <a:lstStyle/>
        <a:p>
          <a:endParaRPr lang="nl-NL"/>
        </a:p>
      </dgm:t>
    </dgm:pt>
  </dgm:ptLst>
  <dgm:cxnLst>
    <dgm:cxn modelId="{E5D6D32F-FF1F-44B0-9B67-C04590F50D92}" srcId="{33F14A76-293F-4EA1-8F81-5E3C540A436D}" destId="{48649D41-7A5F-4680-A293-BCFEA466B578}" srcOrd="0" destOrd="0" parTransId="{B68EE194-F06A-4C60-827A-2BD1A6D3775F}" sibTransId="{9C8944AF-26B2-445B-BD26-9693DD9B0C43}"/>
    <dgm:cxn modelId="{ADAC5A32-7BEE-4D37-83ED-48B93F0B8CDB}" type="presOf" srcId="{48649D41-7A5F-4680-A293-BCFEA466B578}" destId="{488840E5-6EE0-4B30-A657-9C0702C1E109}" srcOrd="0" destOrd="0" presId="urn:microsoft.com/office/officeart/2005/8/layout/venn3"/>
    <dgm:cxn modelId="{DBDB7712-4C38-4BF9-BB1C-51CC3785967D}" type="presOf" srcId="{33F14A76-293F-4EA1-8F81-5E3C540A436D}" destId="{64B2B9A5-AF23-40AB-AFD2-7224E01380E1}" srcOrd="0" destOrd="0" presId="urn:microsoft.com/office/officeart/2005/8/layout/venn3"/>
    <dgm:cxn modelId="{9B97FC37-6579-4644-A64D-1C4C0AA2A5AF}" type="presParOf" srcId="{64B2B9A5-AF23-40AB-AFD2-7224E01380E1}" destId="{488840E5-6EE0-4B30-A657-9C0702C1E109}" srcOrd="0"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F14A76-293F-4EA1-8F81-5E3C540A436D}" type="doc">
      <dgm:prSet loTypeId="urn:microsoft.com/office/officeart/2005/8/layout/venn3" loCatId="relationship" qsTypeId="urn:microsoft.com/office/officeart/2005/8/quickstyle/simple1" qsCatId="simple" csTypeId="urn:microsoft.com/office/officeart/2005/8/colors/colorful4" csCatId="colorful" phldr="1"/>
      <dgm:spPr/>
    </dgm:pt>
    <dgm:pt modelId="{48649D41-7A5F-4680-A293-BCFEA466B578}">
      <dgm:prSet phldrT="[Tekst]" custT="1"/>
      <dgm:spPr>
        <a:solidFill>
          <a:srgbClr val="FF0000"/>
        </a:solidFill>
      </dgm:spPr>
      <dgm:t>
        <a:bodyPr/>
        <a:lstStyle/>
        <a:p>
          <a:r>
            <a:rPr lang="nl-NL" sz="4000" dirty="0" smtClean="0">
              <a:solidFill>
                <a:schemeClr val="tx1"/>
              </a:solidFill>
            </a:rPr>
            <a:t>Parkinson</a:t>
          </a:r>
          <a:endParaRPr lang="nl-NL" sz="4000" dirty="0">
            <a:solidFill>
              <a:schemeClr val="tx1"/>
            </a:solidFill>
          </a:endParaRPr>
        </a:p>
      </dgm:t>
    </dgm:pt>
    <dgm:pt modelId="{B68EE194-F06A-4C60-827A-2BD1A6D3775F}" type="parTrans" cxnId="{E5D6D32F-FF1F-44B0-9B67-C04590F50D92}">
      <dgm:prSet/>
      <dgm:spPr/>
      <dgm:t>
        <a:bodyPr/>
        <a:lstStyle/>
        <a:p>
          <a:endParaRPr lang="nl-NL"/>
        </a:p>
      </dgm:t>
    </dgm:pt>
    <dgm:pt modelId="{9C8944AF-26B2-445B-BD26-9693DD9B0C43}" type="sibTrans" cxnId="{E5D6D32F-FF1F-44B0-9B67-C04590F50D92}">
      <dgm:prSet/>
      <dgm:spPr/>
      <dgm:t>
        <a:bodyPr/>
        <a:lstStyle/>
        <a:p>
          <a:endParaRPr lang="nl-NL"/>
        </a:p>
      </dgm:t>
    </dgm:pt>
    <dgm:pt modelId="{64B2B9A5-AF23-40AB-AFD2-7224E01380E1}" type="pres">
      <dgm:prSet presAssocID="{33F14A76-293F-4EA1-8F81-5E3C540A436D}" presName="Name0" presStyleCnt="0">
        <dgm:presLayoutVars>
          <dgm:dir/>
          <dgm:resizeHandles val="exact"/>
        </dgm:presLayoutVars>
      </dgm:prSet>
      <dgm:spPr/>
    </dgm:pt>
    <dgm:pt modelId="{488840E5-6EE0-4B30-A657-9C0702C1E109}" type="pres">
      <dgm:prSet presAssocID="{48649D41-7A5F-4680-A293-BCFEA466B578}" presName="Name5" presStyleLbl="vennNode1" presStyleIdx="0" presStyleCnt="1" custScaleX="83409" custScaleY="30605" custLinFactNeighborX="-5351" custLinFactNeighborY="-1944">
        <dgm:presLayoutVars>
          <dgm:bulletEnabled val="1"/>
        </dgm:presLayoutVars>
      </dgm:prSet>
      <dgm:spPr/>
      <dgm:t>
        <a:bodyPr/>
        <a:lstStyle/>
        <a:p>
          <a:endParaRPr lang="nl-NL"/>
        </a:p>
      </dgm:t>
    </dgm:pt>
  </dgm:ptLst>
  <dgm:cxnLst>
    <dgm:cxn modelId="{E5D6D32F-FF1F-44B0-9B67-C04590F50D92}" srcId="{33F14A76-293F-4EA1-8F81-5E3C540A436D}" destId="{48649D41-7A5F-4680-A293-BCFEA466B578}" srcOrd="0" destOrd="0" parTransId="{B68EE194-F06A-4C60-827A-2BD1A6D3775F}" sibTransId="{9C8944AF-26B2-445B-BD26-9693DD9B0C43}"/>
    <dgm:cxn modelId="{232BA7EE-769F-4826-8F7A-39A21D2422F5}" type="presOf" srcId="{33F14A76-293F-4EA1-8F81-5E3C540A436D}" destId="{64B2B9A5-AF23-40AB-AFD2-7224E01380E1}" srcOrd="0" destOrd="0" presId="urn:microsoft.com/office/officeart/2005/8/layout/venn3"/>
    <dgm:cxn modelId="{5BE9F732-8B65-437F-B5EA-7B5AD3D7ED62}" type="presOf" srcId="{48649D41-7A5F-4680-A293-BCFEA466B578}" destId="{488840E5-6EE0-4B30-A657-9C0702C1E109}" srcOrd="0" destOrd="0" presId="urn:microsoft.com/office/officeart/2005/8/layout/venn3"/>
    <dgm:cxn modelId="{C23C4BF7-7E97-43B1-A722-4EDD8D96EE4C}" type="presParOf" srcId="{64B2B9A5-AF23-40AB-AFD2-7224E01380E1}" destId="{488840E5-6EE0-4B30-A657-9C0702C1E109}" srcOrd="0"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840E5-6EE0-4B30-A657-9C0702C1E109}">
      <dsp:nvSpPr>
        <dsp:cNvPr id="0" name=""/>
        <dsp:cNvSpPr/>
      </dsp:nvSpPr>
      <dsp:spPr>
        <a:xfrm>
          <a:off x="2078870" y="357687"/>
          <a:ext cx="4267864" cy="2817372"/>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87960" tIns="50800" rIns="487960" bIns="50800" numCol="1" spcCol="1270" anchor="ctr" anchorCtr="0">
          <a:noAutofit/>
        </a:bodyPr>
        <a:lstStyle/>
        <a:p>
          <a:pPr lvl="0" algn="ctr" defTabSz="1778000">
            <a:lnSpc>
              <a:spcPct val="90000"/>
            </a:lnSpc>
            <a:spcBef>
              <a:spcPct val="0"/>
            </a:spcBef>
            <a:spcAft>
              <a:spcPct val="35000"/>
            </a:spcAft>
          </a:pPr>
          <a:r>
            <a:rPr lang="nl-NL" sz="4000" kern="1200" dirty="0" smtClean="0">
              <a:solidFill>
                <a:schemeClr val="tx1"/>
              </a:solidFill>
              <a:latin typeface="+mn-lt"/>
            </a:rPr>
            <a:t>Parkinson</a:t>
          </a:r>
          <a:endParaRPr lang="nl-NL" sz="4000" kern="1200" dirty="0">
            <a:solidFill>
              <a:schemeClr val="tx1"/>
            </a:solidFill>
            <a:latin typeface="+mn-lt"/>
          </a:endParaRPr>
        </a:p>
      </dsp:txBody>
      <dsp:txXfrm>
        <a:off x="2703884" y="770282"/>
        <a:ext cx="3017836" cy="1992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840E5-6EE0-4B30-A657-9C0702C1E109}">
      <dsp:nvSpPr>
        <dsp:cNvPr id="0" name=""/>
        <dsp:cNvSpPr/>
      </dsp:nvSpPr>
      <dsp:spPr>
        <a:xfrm>
          <a:off x="210280" y="0"/>
          <a:ext cx="5859373" cy="2149961"/>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86602" tIns="50800" rIns="386602" bIns="50800" numCol="1" spcCol="1270" anchor="ctr" anchorCtr="0">
          <a:noAutofit/>
        </a:bodyPr>
        <a:lstStyle/>
        <a:p>
          <a:pPr lvl="0" algn="ctr" defTabSz="1778000">
            <a:lnSpc>
              <a:spcPct val="90000"/>
            </a:lnSpc>
            <a:spcBef>
              <a:spcPct val="0"/>
            </a:spcBef>
            <a:spcAft>
              <a:spcPct val="35000"/>
            </a:spcAft>
          </a:pPr>
          <a:r>
            <a:rPr lang="nl-NL" sz="4000" kern="1200" dirty="0" smtClean="0">
              <a:solidFill>
                <a:schemeClr val="tx1"/>
              </a:solidFill>
            </a:rPr>
            <a:t>Parkinson</a:t>
          </a:r>
          <a:endParaRPr lang="nl-NL" sz="4000" kern="1200" dirty="0">
            <a:solidFill>
              <a:schemeClr val="tx1"/>
            </a:solidFill>
          </a:endParaRPr>
        </a:p>
      </dsp:txBody>
      <dsp:txXfrm>
        <a:off x="1068365" y="314854"/>
        <a:ext cx="4143203" cy="152025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8C898-31AE-4904-B7FD-137EE1AD82FF}" type="datetimeFigureOut">
              <a:rPr lang="nl-NL" smtClean="0"/>
              <a:t>7-5-2023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1C46F-ED1A-4D91-8754-7ED8A7CB7039}" type="slidenum">
              <a:rPr lang="nl-NL" smtClean="0"/>
              <a:t>‹nr.›</a:t>
            </a:fld>
            <a:endParaRPr lang="nl-NL"/>
          </a:p>
        </p:txBody>
      </p:sp>
    </p:spTree>
    <p:extLst>
      <p:ext uri="{BB962C8B-B14F-4D97-AF65-F5344CB8AC3E}">
        <p14:creationId xmlns:p14="http://schemas.microsoft.com/office/powerpoint/2010/main" val="2150271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Slaapstoornissen</a:t>
            </a:r>
          </a:p>
          <a:p>
            <a:r>
              <a:rPr lang="nl-NL" dirty="0" smtClean="0"/>
              <a:t>Piekeren</a:t>
            </a:r>
          </a:p>
          <a:p>
            <a:r>
              <a:rPr lang="nl-NL" dirty="0" smtClean="0"/>
              <a:t>Vechten tegen ziekte</a:t>
            </a:r>
          </a:p>
          <a:p>
            <a:r>
              <a:rPr lang="nl-NL" dirty="0" smtClean="0"/>
              <a:t>Zorgen</a:t>
            </a:r>
          </a:p>
          <a:p>
            <a:r>
              <a:rPr lang="nl-NL" dirty="0" smtClean="0"/>
              <a:t>Angst</a:t>
            </a:r>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0661C46F-ED1A-4D91-8754-7ED8A7CB7039}" type="slidenum">
              <a:rPr lang="nl-NL" smtClean="0"/>
              <a:t>25</a:t>
            </a:fld>
            <a:endParaRPr lang="nl-NL"/>
          </a:p>
        </p:txBody>
      </p:sp>
    </p:spTree>
    <p:extLst>
      <p:ext uri="{BB962C8B-B14F-4D97-AF65-F5344CB8AC3E}">
        <p14:creationId xmlns:p14="http://schemas.microsoft.com/office/powerpoint/2010/main" val="1953269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0661C46F-ED1A-4D91-8754-7ED8A7CB7039}" type="slidenum">
              <a:rPr lang="nl-NL" smtClean="0"/>
              <a:t>27</a:t>
            </a:fld>
            <a:endParaRPr lang="nl-NL"/>
          </a:p>
        </p:txBody>
      </p:sp>
    </p:spTree>
    <p:extLst>
      <p:ext uri="{BB962C8B-B14F-4D97-AF65-F5344CB8AC3E}">
        <p14:creationId xmlns:p14="http://schemas.microsoft.com/office/powerpoint/2010/main" val="3611071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2758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200" b="0" i="0" u="none" strike="noStrike" kern="1200" cap="none" spc="0" normalizeH="0" baseline="0" noProof="0" dirty="0" smtClean="0">
                <a:ln>
                  <a:noFill/>
                </a:ln>
                <a:solidFill>
                  <a:prstClr val="black"/>
                </a:solidFill>
                <a:effectLst/>
                <a:uLnTx/>
                <a:uFillTx/>
                <a:latin typeface="+mn-lt"/>
                <a:ea typeface="+mn-ea"/>
                <a:cs typeface="+mn-cs"/>
              </a:rPr>
              <a:t>Rouw: de patiënt voelt zich (nog) niet goed in staat om het verdriet van verlies te doorleven, omgeving voelt niet vertrouwd, kan zich nog geen voorstelling maken van de toekomst, kans op terugtrekken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200" b="0" i="0" u="none" strike="noStrike" kern="1200" cap="none" spc="0" normalizeH="0" baseline="0" noProof="0" dirty="0" smtClean="0">
                <a:ln>
                  <a:noFill/>
                </a:ln>
                <a:solidFill>
                  <a:prstClr val="black"/>
                </a:solidFill>
                <a:effectLst/>
                <a:uLnTx/>
                <a:uFillTx/>
                <a:latin typeface="+mn-lt"/>
                <a:ea typeface="+mn-ea"/>
                <a:cs typeface="+mn-cs"/>
              </a:rPr>
              <a:t>* Schaamte, Boosheid, </a:t>
            </a:r>
            <a:r>
              <a:rPr kumimoji="0" lang="nl-NL" sz="2200" b="0" i="0" u="none" strike="noStrike" kern="1200" cap="none" spc="0" normalizeH="0" baseline="0" noProof="0" dirty="0" err="1" smtClean="0">
                <a:ln>
                  <a:noFill/>
                </a:ln>
                <a:solidFill>
                  <a:prstClr val="black"/>
                </a:solidFill>
                <a:effectLst/>
                <a:uLnTx/>
                <a:uFillTx/>
                <a:latin typeface="+mn-lt"/>
                <a:ea typeface="+mn-ea"/>
                <a:cs typeface="+mn-cs"/>
              </a:rPr>
              <a:t>Catastroferen</a:t>
            </a:r>
            <a:r>
              <a:rPr kumimoji="0" lang="nl-NL" sz="2200" b="0" i="0" u="none" strike="noStrike" kern="1200" cap="none" spc="0" normalizeH="0" baseline="0" noProof="0" dirty="0" smtClean="0">
                <a:ln>
                  <a:noFill/>
                </a:ln>
                <a:solidFill>
                  <a:prstClr val="black"/>
                </a:solidFill>
                <a:effectLst/>
                <a:uLnTx/>
                <a:uFillTx/>
                <a:latin typeface="+mn-lt"/>
                <a:ea typeface="+mn-ea"/>
                <a:cs typeface="+mn-cs"/>
              </a:rPr>
              <a:t> &amp; Schuld zijn ook mogelijke reacties </a:t>
            </a:r>
            <a:endParaRPr lang="nl-NL" dirty="0"/>
          </a:p>
        </p:txBody>
      </p:sp>
      <p:sp>
        <p:nvSpPr>
          <p:cNvPr id="4" name="Tijdelijke aanduiding voor dianummer 3"/>
          <p:cNvSpPr>
            <a:spLocks noGrp="1"/>
          </p:cNvSpPr>
          <p:nvPr>
            <p:ph type="sldNum" sz="quarter" idx="10"/>
          </p:nvPr>
        </p:nvSpPr>
        <p:spPr/>
        <p:txBody>
          <a:bodyPr/>
          <a:lstStyle/>
          <a:p>
            <a:fld id="{0661C46F-ED1A-4D91-8754-7ED8A7CB7039}" type="slidenum">
              <a:rPr lang="nl-NL" smtClean="0"/>
              <a:t>38</a:t>
            </a:fld>
            <a:endParaRPr lang="nl-NL"/>
          </a:p>
        </p:txBody>
      </p:sp>
    </p:spTree>
    <p:extLst>
      <p:ext uri="{BB962C8B-B14F-4D97-AF65-F5344CB8AC3E}">
        <p14:creationId xmlns:p14="http://schemas.microsoft.com/office/powerpoint/2010/main" val="4184136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49069A44-1FCB-4CC9-B572-D431F3381A8E}" type="datetimeFigureOut">
              <a:rPr lang="nl-NL" smtClean="0"/>
              <a:t>7-5-2023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2030733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9069A44-1FCB-4CC9-B572-D431F3381A8E}" type="datetimeFigureOut">
              <a:rPr lang="nl-NL" smtClean="0"/>
              <a:t>7-5-2023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3454038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9069A44-1FCB-4CC9-B572-D431F3381A8E}" type="datetimeFigureOut">
              <a:rPr lang="nl-NL" smtClean="0"/>
              <a:t>7-5-2023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768425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9069A44-1FCB-4CC9-B572-D431F3381A8E}" type="datetimeFigureOut">
              <a:rPr lang="nl-NL" smtClean="0"/>
              <a:t>7-5-2023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3747968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Klik om de stijl te bewerken</a:t>
            </a:r>
            <a:endParaRPr lang="nl-NL"/>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49069A44-1FCB-4CC9-B572-D431F3381A8E}" type="datetimeFigureOut">
              <a:rPr lang="nl-NL" smtClean="0"/>
              <a:t>7-5-2023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1368200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49069A44-1FCB-4CC9-B572-D431F3381A8E}" type="datetimeFigureOut">
              <a:rPr lang="nl-NL" smtClean="0"/>
              <a:t>7-5-2023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3721195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49069A44-1FCB-4CC9-B572-D431F3381A8E}" type="datetimeFigureOut">
              <a:rPr lang="nl-NL" smtClean="0"/>
              <a:t>7-5-2023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2786882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49069A44-1FCB-4CC9-B572-D431F3381A8E}" type="datetimeFigureOut">
              <a:rPr lang="nl-NL" smtClean="0"/>
              <a:t>7-5-2023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1179687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9069A44-1FCB-4CC9-B572-D431F3381A8E}" type="datetimeFigureOut">
              <a:rPr lang="nl-NL" smtClean="0"/>
              <a:t>7-5-2023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289924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9069A44-1FCB-4CC9-B572-D431F3381A8E}" type="datetimeFigureOut">
              <a:rPr lang="nl-NL" smtClean="0"/>
              <a:t>7-5-2023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262943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9069A44-1FCB-4CC9-B572-D431F3381A8E}" type="datetimeFigureOut">
              <a:rPr lang="nl-NL" smtClean="0"/>
              <a:t>7-5-2023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3E808B3-9EE8-40D7-A953-A096E5664D91}" type="slidenum">
              <a:rPr lang="nl-NL" smtClean="0"/>
              <a:t>‹nr.›</a:t>
            </a:fld>
            <a:endParaRPr lang="nl-NL"/>
          </a:p>
        </p:txBody>
      </p:sp>
    </p:spTree>
    <p:extLst>
      <p:ext uri="{BB962C8B-B14F-4D97-AF65-F5344CB8AC3E}">
        <p14:creationId xmlns:p14="http://schemas.microsoft.com/office/powerpoint/2010/main" val="1030856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069A44-1FCB-4CC9-B572-D431F3381A8E}" type="datetimeFigureOut">
              <a:rPr lang="nl-NL" smtClean="0"/>
              <a:t>7-5-2023</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E808B3-9EE8-40D7-A953-A096E5664D91}" type="slidenum">
              <a:rPr lang="nl-NL" smtClean="0"/>
              <a:t>‹nr.›</a:t>
            </a:fld>
            <a:endParaRPr lang="nl-NL"/>
          </a:p>
        </p:txBody>
      </p:sp>
    </p:spTree>
    <p:extLst>
      <p:ext uri="{BB962C8B-B14F-4D97-AF65-F5344CB8AC3E}">
        <p14:creationId xmlns:p14="http://schemas.microsoft.com/office/powerpoint/2010/main" val="3202144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parkinsonmentaal.nl/plannen-en-uitvoeren/" TargetMode="Externa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6.png"/><Relationship Id="rId5" Type="http://schemas.openxmlformats.org/officeDocument/2006/relationships/diagramColors" Target="../diagrams/colors1.xml"/><Relationship Id="rId10" Type="http://schemas.openxmlformats.org/officeDocument/2006/relationships/image" Target="../media/image5.png"/><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richtlijnendatabase.nl/richtlijn/ziekte_van_parkinson/organisatie_van_zorg_bij_de_ziekte_van_parkinson/verwijscriteria_bij_de_ziekte_van_parkinson.html" TargetMode="Externa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6.png"/><Relationship Id="rId5" Type="http://schemas.openxmlformats.org/officeDocument/2006/relationships/diagramColors" Target="../diagrams/colors2.xml"/><Relationship Id="rId10" Type="http://schemas.openxmlformats.org/officeDocument/2006/relationships/image" Target="../media/image5.png"/><Relationship Id="rId4" Type="http://schemas.openxmlformats.org/officeDocument/2006/relationships/diagramQuickStyle" Target="../diagrams/quickStyle2.xml"/><Relationship Id="rId9"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hyperlink" Target="https://www.parkinsonnet.nl/psychosocialezorg/" TargetMode="Externa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nl-NL" b="1" dirty="0" smtClean="0">
                <a:latin typeface="+mn-lt"/>
              </a:rPr>
              <a:t>Parkinson </a:t>
            </a:r>
            <a:br>
              <a:rPr lang="nl-NL" b="1" dirty="0" smtClean="0">
                <a:latin typeface="+mn-lt"/>
              </a:rPr>
            </a:br>
            <a:r>
              <a:rPr lang="nl-NL" b="1" dirty="0" smtClean="0">
                <a:latin typeface="+mn-lt"/>
              </a:rPr>
              <a:t>Veranderd leven </a:t>
            </a:r>
            <a:br>
              <a:rPr lang="nl-NL" b="1" dirty="0" smtClean="0">
                <a:latin typeface="+mn-lt"/>
              </a:rPr>
            </a:br>
            <a:endParaRPr lang="nl-NL" b="1" dirty="0">
              <a:latin typeface="+mn-lt"/>
            </a:endParaRPr>
          </a:p>
        </p:txBody>
      </p:sp>
      <p:sp>
        <p:nvSpPr>
          <p:cNvPr id="3" name="Ondertitel 2"/>
          <p:cNvSpPr>
            <a:spLocks noGrp="1"/>
          </p:cNvSpPr>
          <p:nvPr>
            <p:ph type="subTitle" idx="1"/>
          </p:nvPr>
        </p:nvSpPr>
        <p:spPr/>
        <p:txBody>
          <a:bodyPr>
            <a:normAutofit/>
          </a:bodyPr>
          <a:lstStyle/>
          <a:p>
            <a:r>
              <a:rPr lang="nl-NL" sz="4000" dirty="0" smtClean="0"/>
              <a:t>Angst, spanning en stemmingsklachten</a:t>
            </a:r>
            <a:endParaRPr lang="nl-NL" sz="4000" dirty="0"/>
          </a:p>
        </p:txBody>
      </p:sp>
      <p:pic>
        <p:nvPicPr>
          <p:cNvPr id="4" name="Afbeelding 3"/>
          <p:cNvPicPr>
            <a:picLocks noChangeAspect="1"/>
          </p:cNvPicPr>
          <p:nvPr/>
        </p:nvPicPr>
        <p:blipFill>
          <a:blip r:embed="rId2"/>
          <a:stretch>
            <a:fillRect/>
          </a:stretch>
        </p:blipFill>
        <p:spPr>
          <a:xfrm>
            <a:off x="399062" y="532591"/>
            <a:ext cx="3457575" cy="962025"/>
          </a:xfrm>
          <a:prstGeom prst="rect">
            <a:avLst/>
          </a:prstGeom>
        </p:spPr>
      </p:pic>
      <p:pic>
        <p:nvPicPr>
          <p:cNvPr id="5" name="Afbeelding 4"/>
          <p:cNvPicPr>
            <a:picLocks noChangeAspect="1"/>
          </p:cNvPicPr>
          <p:nvPr/>
        </p:nvPicPr>
        <p:blipFill>
          <a:blip r:embed="rId3"/>
          <a:stretch>
            <a:fillRect/>
          </a:stretch>
        </p:blipFill>
        <p:spPr>
          <a:xfrm>
            <a:off x="8600156" y="5664695"/>
            <a:ext cx="3462828" cy="963251"/>
          </a:xfrm>
          <a:prstGeom prst="rect">
            <a:avLst/>
          </a:prstGeom>
        </p:spPr>
      </p:pic>
    </p:spTree>
    <p:extLst>
      <p:ext uri="{BB962C8B-B14F-4D97-AF65-F5344CB8AC3E}">
        <p14:creationId xmlns:p14="http://schemas.microsoft.com/office/powerpoint/2010/main" val="3316370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Directe gevolgen door </a:t>
            </a:r>
            <a:endParaRPr lang="nl-NL" b="1" dirty="0">
              <a:latin typeface="+mn-lt"/>
            </a:endParaRPr>
          </a:p>
        </p:txBody>
      </p:sp>
      <p:pic>
        <p:nvPicPr>
          <p:cNvPr id="5" name="Tijdelijke aanduiding voor inhoud 4"/>
          <p:cNvPicPr>
            <a:picLocks noGrp="1" noChangeAspect="1"/>
          </p:cNvPicPr>
          <p:nvPr>
            <p:ph idx="1"/>
          </p:nvPr>
        </p:nvPicPr>
        <p:blipFill>
          <a:blip r:embed="rId2"/>
          <a:stretch>
            <a:fillRect/>
          </a:stretch>
        </p:blipFill>
        <p:spPr>
          <a:xfrm>
            <a:off x="559274" y="1353312"/>
            <a:ext cx="8822117" cy="4850160"/>
          </a:xfrm>
          <a:prstGeom prst="rect">
            <a:avLst/>
          </a:prstGeom>
        </p:spPr>
      </p:pic>
      <p:pic>
        <p:nvPicPr>
          <p:cNvPr id="4" name="Afbeelding 3"/>
          <p:cNvPicPr>
            <a:picLocks noChangeAspect="1"/>
          </p:cNvPicPr>
          <p:nvPr/>
        </p:nvPicPr>
        <p:blipFill>
          <a:blip r:embed="rId3"/>
          <a:stretch>
            <a:fillRect/>
          </a:stretch>
        </p:blipFill>
        <p:spPr>
          <a:xfrm>
            <a:off x="9381392" y="6203472"/>
            <a:ext cx="2203883" cy="585966"/>
          </a:xfrm>
          <a:prstGeom prst="rect">
            <a:avLst/>
          </a:prstGeom>
        </p:spPr>
      </p:pic>
    </p:spTree>
    <p:extLst>
      <p:ext uri="{BB962C8B-B14F-4D97-AF65-F5344CB8AC3E}">
        <p14:creationId xmlns:p14="http://schemas.microsoft.com/office/powerpoint/2010/main" val="3127080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latin typeface="+mn-lt"/>
              </a:rPr>
              <a:t>Verandering van emotie en </a:t>
            </a:r>
            <a:r>
              <a:rPr lang="nl-NL" b="1" dirty="0" smtClean="0">
                <a:latin typeface="+mn-lt"/>
              </a:rPr>
              <a:t>gedrag door  Parkinson? </a:t>
            </a:r>
            <a:endParaRPr lang="nl-NL" b="1" dirty="0">
              <a:latin typeface="+mn-lt"/>
            </a:endParaRP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3543491445"/>
              </p:ext>
            </p:extLst>
          </p:nvPr>
        </p:nvGraphicFramePr>
        <p:xfrm>
          <a:off x="838200" y="1825625"/>
          <a:ext cx="10515600" cy="4358640"/>
        </p:xfrm>
        <a:graphic>
          <a:graphicData uri="http://schemas.openxmlformats.org/drawingml/2006/table">
            <a:tbl>
              <a:tblPr firstRow="1" bandRow="1">
                <a:tableStyleId>{BC89EF96-8CEA-46FF-86C4-4CE0E7609802}</a:tableStyleId>
              </a:tblPr>
              <a:tblGrid>
                <a:gridCol w="5257800"/>
                <a:gridCol w="5257800"/>
              </a:tblGrid>
              <a:tr h="370840">
                <a:tc>
                  <a:txBody>
                    <a:bodyPr/>
                    <a:lstStyle/>
                    <a:p>
                      <a:r>
                        <a:rPr lang="nl-NL" sz="3200" dirty="0" smtClean="0"/>
                        <a:t>Direct door</a:t>
                      </a:r>
                      <a:r>
                        <a:rPr lang="nl-NL" sz="3200" baseline="0" dirty="0" smtClean="0"/>
                        <a:t> ziekte/medicatie</a:t>
                      </a:r>
                      <a:endParaRPr lang="nl-NL" sz="3200" dirty="0"/>
                    </a:p>
                  </a:txBody>
                  <a:tcPr/>
                </a:tc>
                <a:tc>
                  <a:txBody>
                    <a:bodyPr/>
                    <a:lstStyle/>
                    <a:p>
                      <a:r>
                        <a:rPr lang="nl-NL" sz="3200" dirty="0" smtClean="0"/>
                        <a:t>Indirect door Parkinson</a:t>
                      </a:r>
                      <a:endParaRPr lang="nl-NL" sz="3200" dirty="0"/>
                    </a:p>
                  </a:txBody>
                  <a:tcPr/>
                </a:tc>
              </a:tr>
              <a:tr h="370840">
                <a:tc>
                  <a:txBody>
                    <a:bodyPr/>
                    <a:lstStyle/>
                    <a:p>
                      <a:r>
                        <a:rPr lang="nl-NL" sz="3200" dirty="0" smtClean="0"/>
                        <a:t>Angst</a:t>
                      </a:r>
                      <a:endParaRPr lang="nl-NL" sz="3200" dirty="0"/>
                    </a:p>
                  </a:txBody>
                  <a:tcPr/>
                </a:tc>
                <a:tc>
                  <a:txBody>
                    <a:bodyPr/>
                    <a:lstStyle/>
                    <a:p>
                      <a:r>
                        <a:rPr lang="nl-NL" sz="3200" dirty="0" smtClean="0"/>
                        <a:t>Vallen, paniek</a:t>
                      </a:r>
                      <a:r>
                        <a:rPr lang="nl-NL" sz="3200" baseline="0" dirty="0" smtClean="0"/>
                        <a:t> bij off-periode, </a:t>
                      </a:r>
                      <a:r>
                        <a:rPr lang="nl-NL" sz="3200" dirty="0" smtClean="0"/>
                        <a:t>geen</a:t>
                      </a:r>
                      <a:r>
                        <a:rPr lang="nl-NL" sz="3200" baseline="0" dirty="0" smtClean="0"/>
                        <a:t> grip, onzekerheid beloop</a:t>
                      </a:r>
                      <a:endParaRPr lang="nl-NL" sz="3200" dirty="0"/>
                    </a:p>
                  </a:txBody>
                  <a:tcPr/>
                </a:tc>
              </a:tr>
              <a:tr h="370840">
                <a:tc>
                  <a:txBody>
                    <a:bodyPr/>
                    <a:lstStyle/>
                    <a:p>
                      <a:r>
                        <a:rPr lang="nl-NL" sz="3200" dirty="0" smtClean="0"/>
                        <a:t>Somber</a:t>
                      </a:r>
                      <a:endParaRPr lang="nl-NL" sz="3200" dirty="0"/>
                    </a:p>
                  </a:txBody>
                  <a:tcPr/>
                </a:tc>
                <a:tc>
                  <a:txBody>
                    <a:bodyPr/>
                    <a:lstStyle/>
                    <a:p>
                      <a:r>
                        <a:rPr lang="nl-NL" sz="3200" dirty="0" smtClean="0"/>
                        <a:t>Zorg,</a:t>
                      </a:r>
                      <a:r>
                        <a:rPr lang="nl-NL" sz="3200" baseline="0" dirty="0" smtClean="0"/>
                        <a:t> rouw, verlies</a:t>
                      </a:r>
                      <a:endParaRPr lang="nl-NL" sz="3200" dirty="0"/>
                    </a:p>
                  </a:txBody>
                  <a:tcPr/>
                </a:tc>
              </a:tr>
              <a:tr h="370840">
                <a:tc>
                  <a:txBody>
                    <a:bodyPr/>
                    <a:lstStyle/>
                    <a:p>
                      <a:r>
                        <a:rPr lang="nl-NL" sz="3200" dirty="0" smtClean="0"/>
                        <a:t>Hallucinaties/levendige dromen</a:t>
                      </a:r>
                      <a:endParaRPr lang="nl-NL" sz="3200" dirty="0"/>
                    </a:p>
                  </a:txBody>
                  <a:tcPr/>
                </a:tc>
                <a:tc>
                  <a:txBody>
                    <a:bodyPr/>
                    <a:lstStyle/>
                    <a:p>
                      <a:r>
                        <a:rPr lang="nl-NL" sz="3200" dirty="0" smtClean="0"/>
                        <a:t>Moeite onderscheid echt/niet echt</a:t>
                      </a:r>
                      <a:endParaRPr lang="nl-NL" sz="3200" dirty="0"/>
                    </a:p>
                  </a:txBody>
                  <a:tcPr/>
                </a:tc>
              </a:tr>
              <a:tr h="370840">
                <a:tc>
                  <a:txBody>
                    <a:bodyPr/>
                    <a:lstStyle/>
                    <a:p>
                      <a:r>
                        <a:rPr lang="nl-NL" sz="3200" dirty="0" smtClean="0"/>
                        <a:t>Ontremming</a:t>
                      </a:r>
                      <a:endParaRPr lang="nl-NL" sz="3200" dirty="0"/>
                    </a:p>
                  </a:txBody>
                  <a:tcPr/>
                </a:tc>
                <a:tc>
                  <a:txBody>
                    <a:bodyPr/>
                    <a:lstStyle/>
                    <a:p>
                      <a:r>
                        <a:rPr lang="nl-NL" sz="3200" dirty="0" smtClean="0"/>
                        <a:t>Gevolgen van ontremming (</a:t>
                      </a:r>
                      <a:r>
                        <a:rPr lang="nl-NL" sz="3200" dirty="0" err="1" smtClean="0"/>
                        <a:t>schulden,relatie</a:t>
                      </a:r>
                      <a:r>
                        <a:rPr lang="nl-NL" sz="3200" dirty="0" smtClean="0"/>
                        <a:t>)</a:t>
                      </a:r>
                      <a:endParaRPr lang="nl-NL" sz="3200" dirty="0"/>
                    </a:p>
                  </a:txBody>
                  <a:tcPr/>
                </a:tc>
              </a:tr>
            </a:tbl>
          </a:graphicData>
        </a:graphic>
      </p:graphicFrame>
      <p:pic>
        <p:nvPicPr>
          <p:cNvPr id="3" name="Afbeelding 2"/>
          <p:cNvPicPr>
            <a:picLocks noChangeAspect="1"/>
          </p:cNvPicPr>
          <p:nvPr/>
        </p:nvPicPr>
        <p:blipFill>
          <a:blip r:embed="rId2"/>
          <a:stretch>
            <a:fillRect/>
          </a:stretch>
        </p:blipFill>
        <p:spPr>
          <a:xfrm>
            <a:off x="9924138" y="6184265"/>
            <a:ext cx="2017926" cy="561324"/>
          </a:xfrm>
          <a:prstGeom prst="rect">
            <a:avLst/>
          </a:prstGeom>
        </p:spPr>
      </p:pic>
    </p:spTree>
    <p:extLst>
      <p:ext uri="{BB962C8B-B14F-4D97-AF65-F5344CB8AC3E}">
        <p14:creationId xmlns:p14="http://schemas.microsoft.com/office/powerpoint/2010/main" val="3554945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Gevolgen voor Gevoelens en Gedrag</a:t>
            </a:r>
            <a:endParaRPr lang="nl-NL" b="1" dirty="0">
              <a:latin typeface="+mn-lt"/>
            </a:endParaRPr>
          </a:p>
        </p:txBody>
      </p:sp>
      <p:sp>
        <p:nvSpPr>
          <p:cNvPr id="3" name="Tijdelijke aanduiding voor inhoud 2"/>
          <p:cNvSpPr>
            <a:spLocks noGrp="1"/>
          </p:cNvSpPr>
          <p:nvPr>
            <p:ph idx="1"/>
          </p:nvPr>
        </p:nvSpPr>
        <p:spPr/>
        <p:txBody>
          <a:bodyPr>
            <a:normAutofit/>
          </a:bodyPr>
          <a:lstStyle/>
          <a:p>
            <a:r>
              <a:rPr lang="nl-NL" altLang="nl-NL" b="1" dirty="0" smtClean="0"/>
              <a:t>Terughoudend/afwachtend</a:t>
            </a:r>
          </a:p>
          <a:p>
            <a:r>
              <a:rPr lang="nl-NL" altLang="nl-NL" dirty="0" smtClean="0"/>
              <a:t>Impulsief</a:t>
            </a:r>
          </a:p>
          <a:p>
            <a:r>
              <a:rPr lang="nl-NL" altLang="nl-NL" dirty="0" smtClean="0"/>
              <a:t>Boos en opstandig </a:t>
            </a:r>
          </a:p>
          <a:p>
            <a:r>
              <a:rPr lang="nl-NL" altLang="nl-NL" b="1" dirty="0" smtClean="0"/>
              <a:t>Angstig</a:t>
            </a:r>
            <a:r>
              <a:rPr lang="nl-NL" altLang="nl-NL" dirty="0" smtClean="0"/>
              <a:t>/gespannen</a:t>
            </a:r>
          </a:p>
          <a:p>
            <a:r>
              <a:rPr lang="nl-NL" altLang="nl-NL" dirty="0" smtClean="0"/>
              <a:t>Schaamte</a:t>
            </a:r>
          </a:p>
          <a:p>
            <a:r>
              <a:rPr lang="nl-NL" altLang="nl-NL" b="1" dirty="0" smtClean="0"/>
              <a:t>Somber</a:t>
            </a:r>
          </a:p>
          <a:p>
            <a:endParaRPr lang="nl-NL" altLang="nl-NL" dirty="0" smtClean="0"/>
          </a:p>
          <a:p>
            <a:endParaRPr lang="nl-NL" altLang="nl-NL" dirty="0" smtClean="0"/>
          </a:p>
          <a:p>
            <a:pPr marL="0" indent="0">
              <a:buNone/>
            </a:pPr>
            <a:endParaRPr lang="nl-NL" altLang="nl-NL" dirty="0" smtClean="0"/>
          </a:p>
          <a:p>
            <a:pPr marL="0" indent="0">
              <a:buNone/>
            </a:pPr>
            <a:endParaRPr lang="nl-NL" altLang="nl-NL" dirty="0" smtClean="0"/>
          </a:p>
          <a:p>
            <a:endParaRPr lang="nl-NL" altLang="nl-NL" dirty="0" smtClean="0"/>
          </a:p>
          <a:p>
            <a:endParaRPr lang="nl-NL" dirty="0"/>
          </a:p>
        </p:txBody>
      </p:sp>
      <p:pic>
        <p:nvPicPr>
          <p:cNvPr id="4" name="Afbeelding 3"/>
          <p:cNvPicPr>
            <a:picLocks noChangeAspect="1"/>
          </p:cNvPicPr>
          <p:nvPr/>
        </p:nvPicPr>
        <p:blipFill>
          <a:blip r:embed="rId2"/>
          <a:stretch>
            <a:fillRect/>
          </a:stretch>
        </p:blipFill>
        <p:spPr>
          <a:xfrm>
            <a:off x="9189720" y="5823447"/>
            <a:ext cx="3002280" cy="835141"/>
          </a:xfrm>
          <a:prstGeom prst="rect">
            <a:avLst/>
          </a:prstGeom>
        </p:spPr>
      </p:pic>
      <p:pic>
        <p:nvPicPr>
          <p:cNvPr id="7" name="Afbeelding 6"/>
          <p:cNvPicPr>
            <a:picLocks noChangeAspect="1"/>
          </p:cNvPicPr>
          <p:nvPr/>
        </p:nvPicPr>
        <p:blipFill>
          <a:blip r:embed="rId3"/>
          <a:stretch>
            <a:fillRect/>
          </a:stretch>
        </p:blipFill>
        <p:spPr>
          <a:xfrm>
            <a:off x="5964936" y="2350579"/>
            <a:ext cx="6096000" cy="2028825"/>
          </a:xfrm>
          <a:prstGeom prst="rect">
            <a:avLst/>
          </a:prstGeom>
        </p:spPr>
      </p:pic>
    </p:spTree>
    <p:extLst>
      <p:ext uri="{BB962C8B-B14F-4D97-AF65-F5344CB8AC3E}">
        <p14:creationId xmlns:p14="http://schemas.microsoft.com/office/powerpoint/2010/main" val="726005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Initiatiefarmoede</a:t>
            </a:r>
            <a:endParaRPr lang="nl-NL" b="1" dirty="0">
              <a:latin typeface="+mn-lt"/>
            </a:endParaRPr>
          </a:p>
        </p:txBody>
      </p:sp>
      <p:sp>
        <p:nvSpPr>
          <p:cNvPr id="3" name="Tijdelijke aanduiding voor inhoud 2"/>
          <p:cNvSpPr>
            <a:spLocks noGrp="1"/>
          </p:cNvSpPr>
          <p:nvPr>
            <p:ph sz="half" idx="1"/>
          </p:nvPr>
        </p:nvSpPr>
        <p:spPr>
          <a:xfrm>
            <a:off x="838200" y="2185416"/>
            <a:ext cx="10673862" cy="3991547"/>
          </a:xfrm>
        </p:spPr>
        <p:txBody>
          <a:bodyPr>
            <a:normAutofit fontScale="92500" lnSpcReduction="20000"/>
          </a:bodyPr>
          <a:lstStyle/>
          <a:p>
            <a:pPr fontAlgn="base"/>
            <a:r>
              <a:rPr lang="nl-NL" dirty="0" smtClean="0"/>
              <a:t>“</a:t>
            </a:r>
            <a:r>
              <a:rPr lang="nl-NL" dirty="0"/>
              <a:t>Ik zit altijd vol met ideeën, maar aan het einde van de dag is er bijna niets van terecht gekomen”</a:t>
            </a:r>
          </a:p>
          <a:p>
            <a:pPr fontAlgn="base"/>
            <a:r>
              <a:rPr lang="nl-NL" dirty="0"/>
              <a:t>“Ik ben een bezige bij, maar ik kan niet goed aangeven wat ik gedaan heb ”</a:t>
            </a:r>
          </a:p>
          <a:p>
            <a:pPr fontAlgn="base"/>
            <a:r>
              <a:rPr lang="nl-NL" dirty="0"/>
              <a:t>“Ik ben met allerlei dingen tegelijk bezig en eerlijk gezegd maak ik weinig af”</a:t>
            </a:r>
          </a:p>
          <a:p>
            <a:pPr fontAlgn="base"/>
            <a:r>
              <a:rPr lang="nl-NL" dirty="0"/>
              <a:t>“Ik ben een meester in het uitstellen van klusjes”</a:t>
            </a:r>
          </a:p>
          <a:p>
            <a:pPr fontAlgn="base"/>
            <a:r>
              <a:rPr lang="nl-NL" dirty="0"/>
              <a:t>“Ik vind het moeilijk als ze naar mijn mening vragen, want ik heb er dan nog niet over nagedacht</a:t>
            </a:r>
            <a:r>
              <a:rPr lang="nl-NL" dirty="0" smtClean="0"/>
              <a:t>”</a:t>
            </a:r>
          </a:p>
          <a:p>
            <a:pPr fontAlgn="base"/>
            <a:endParaRPr lang="nl-NL" dirty="0"/>
          </a:p>
          <a:p>
            <a:pPr fontAlgn="base"/>
            <a:endParaRPr lang="nl-NL" dirty="0" smtClean="0"/>
          </a:p>
          <a:p>
            <a:pPr marL="0" indent="0" fontAlgn="base">
              <a:buNone/>
            </a:pPr>
            <a:r>
              <a:rPr lang="nl-NL" sz="1400" dirty="0" smtClean="0"/>
              <a:t>Bron: </a:t>
            </a:r>
            <a:r>
              <a:rPr lang="nl-NL" sz="1400" dirty="0">
                <a:hlinkClick r:id="rId2"/>
              </a:rPr>
              <a:t>Plannen en uitvoeren – </a:t>
            </a:r>
            <a:r>
              <a:rPr lang="nl-NL" sz="1400" dirty="0" err="1">
                <a:hlinkClick r:id="rId2"/>
              </a:rPr>
              <a:t>Parkinsonmentaal</a:t>
            </a:r>
            <a:endParaRPr lang="nl-NL" sz="1400" dirty="0"/>
          </a:p>
          <a:p>
            <a:pPr marL="0" indent="0">
              <a:buNone/>
            </a:pPr>
            <a:endParaRPr lang="nl-NL" dirty="0"/>
          </a:p>
        </p:txBody>
      </p:sp>
      <p:pic>
        <p:nvPicPr>
          <p:cNvPr id="4" name="Afbeelding 3"/>
          <p:cNvPicPr>
            <a:picLocks noChangeAspect="1"/>
          </p:cNvPicPr>
          <p:nvPr/>
        </p:nvPicPr>
        <p:blipFill>
          <a:blip r:embed="rId3"/>
          <a:stretch>
            <a:fillRect/>
          </a:stretch>
        </p:blipFill>
        <p:spPr>
          <a:xfrm>
            <a:off x="9610248" y="6068542"/>
            <a:ext cx="2206943" cy="591363"/>
          </a:xfrm>
          <a:prstGeom prst="rect">
            <a:avLst/>
          </a:prstGeom>
        </p:spPr>
      </p:pic>
      <p:pic>
        <p:nvPicPr>
          <p:cNvPr id="5" name="Afbeelding 4"/>
          <p:cNvPicPr>
            <a:picLocks noChangeAspect="1"/>
          </p:cNvPicPr>
          <p:nvPr/>
        </p:nvPicPr>
        <p:blipFill>
          <a:blip r:embed="rId4"/>
          <a:stretch>
            <a:fillRect/>
          </a:stretch>
        </p:blipFill>
        <p:spPr>
          <a:xfrm>
            <a:off x="9847854" y="185775"/>
            <a:ext cx="1664208" cy="1899058"/>
          </a:xfrm>
          <a:prstGeom prst="rect">
            <a:avLst/>
          </a:prstGeom>
        </p:spPr>
      </p:pic>
    </p:spTree>
    <p:extLst>
      <p:ext uri="{BB962C8B-B14F-4D97-AF65-F5344CB8AC3E}">
        <p14:creationId xmlns:p14="http://schemas.microsoft.com/office/powerpoint/2010/main" val="32318052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latin typeface="+mn-lt"/>
              </a:rPr>
              <a:t>Initiatiefarmoede &amp; stemming</a:t>
            </a:r>
          </a:p>
        </p:txBody>
      </p:sp>
      <p:sp>
        <p:nvSpPr>
          <p:cNvPr id="3" name="Tijdelijke aanduiding voor inhoud 2"/>
          <p:cNvSpPr>
            <a:spLocks noGrp="1"/>
          </p:cNvSpPr>
          <p:nvPr>
            <p:ph idx="1"/>
          </p:nvPr>
        </p:nvSpPr>
        <p:spPr/>
        <p:txBody>
          <a:bodyPr>
            <a:normAutofit fontScale="77500" lnSpcReduction="20000"/>
          </a:bodyPr>
          <a:lstStyle/>
          <a:p>
            <a:r>
              <a:rPr lang="nl-NL" altLang="nl-NL" dirty="0"/>
              <a:t>D</a:t>
            </a:r>
            <a:r>
              <a:rPr lang="nl-NL" altLang="nl-NL" dirty="0" smtClean="0"/>
              <a:t>e </a:t>
            </a:r>
            <a:r>
              <a:rPr lang="nl-NL" altLang="nl-NL" dirty="0"/>
              <a:t>wil hapert </a:t>
            </a:r>
          </a:p>
          <a:p>
            <a:r>
              <a:rPr lang="nl-NL" altLang="nl-NL" dirty="0"/>
              <a:t>H</a:t>
            </a:r>
            <a:r>
              <a:rPr lang="nl-NL" altLang="nl-NL" dirty="0" smtClean="0"/>
              <a:t>et </a:t>
            </a:r>
            <a:r>
              <a:rPr lang="nl-NL" altLang="nl-NL" dirty="0"/>
              <a:t>bruggetje tussen denken en doen wordt steeds smaller</a:t>
            </a:r>
          </a:p>
          <a:p>
            <a:r>
              <a:rPr lang="nl-NL" altLang="nl-NL" dirty="0"/>
              <a:t>N</a:t>
            </a:r>
            <a:r>
              <a:rPr lang="nl-NL" altLang="nl-NL" dirty="0" smtClean="0"/>
              <a:t>iet </a:t>
            </a:r>
            <a:r>
              <a:rPr lang="nl-NL" altLang="nl-NL" dirty="0"/>
              <a:t>aan dingen beginnen &amp;/of niet afmaken</a:t>
            </a:r>
          </a:p>
          <a:p>
            <a:r>
              <a:rPr lang="nl-NL" altLang="nl-NL" dirty="0"/>
              <a:t>K</a:t>
            </a:r>
            <a:r>
              <a:rPr lang="nl-NL" altLang="nl-NL" dirty="0" smtClean="0"/>
              <a:t>ortom</a:t>
            </a:r>
            <a:r>
              <a:rPr lang="nl-NL" altLang="nl-NL" dirty="0"/>
              <a:t>: dingen gebeuren gewoon niet of niet  op tijd</a:t>
            </a:r>
          </a:p>
          <a:p>
            <a:pPr marL="0" indent="0">
              <a:buNone/>
            </a:pPr>
            <a:endParaRPr lang="nl-NL" altLang="nl-NL" dirty="0"/>
          </a:p>
          <a:p>
            <a:pPr marL="0" indent="0">
              <a:buNone/>
            </a:pPr>
            <a:r>
              <a:rPr lang="nl-NL" altLang="nl-NL" dirty="0"/>
              <a:t>Depressieve symptomen:</a:t>
            </a:r>
          </a:p>
          <a:p>
            <a:r>
              <a:rPr lang="nl-NL" altLang="nl-NL" dirty="0"/>
              <a:t>Overlap Parkinson symptomen (breindisfunctie) en Reactieve stemmingsklachten</a:t>
            </a:r>
          </a:p>
          <a:p>
            <a:r>
              <a:rPr lang="nl-NL" altLang="nl-NL" dirty="0"/>
              <a:t>Apathie (geen somberheid) ≠ depressie</a:t>
            </a:r>
          </a:p>
          <a:p>
            <a:r>
              <a:rPr lang="nl-NL" altLang="nl-NL" dirty="0"/>
              <a:t>Atypische PD vaker depressieve klachten</a:t>
            </a:r>
          </a:p>
          <a:p>
            <a:endParaRPr lang="nl-NL" altLang="nl-NL" dirty="0"/>
          </a:p>
          <a:p>
            <a:pPr marL="0" indent="0">
              <a:buNone/>
            </a:pPr>
            <a:r>
              <a:rPr lang="nl-NL" altLang="nl-NL" i="1" dirty="0"/>
              <a:t>De patiënt ervaart zichzelf als waardeloos of tekortschieten, zijn omgeving als afwijzend of afkeurend, de toekomst als hopeloos</a:t>
            </a:r>
          </a:p>
          <a:p>
            <a:endParaRPr lang="nl-NL" dirty="0"/>
          </a:p>
        </p:txBody>
      </p:sp>
      <p:pic>
        <p:nvPicPr>
          <p:cNvPr id="4" name="Afbeelding 3"/>
          <p:cNvPicPr>
            <a:picLocks noChangeAspect="1"/>
          </p:cNvPicPr>
          <p:nvPr/>
        </p:nvPicPr>
        <p:blipFill>
          <a:blip r:embed="rId2"/>
          <a:stretch>
            <a:fillRect/>
          </a:stretch>
        </p:blipFill>
        <p:spPr>
          <a:xfrm>
            <a:off x="9723024" y="6176963"/>
            <a:ext cx="2200847" cy="585267"/>
          </a:xfrm>
          <a:prstGeom prst="rect">
            <a:avLst/>
          </a:prstGeom>
        </p:spPr>
      </p:pic>
      <p:pic>
        <p:nvPicPr>
          <p:cNvPr id="7" name="Afbeelding 6"/>
          <p:cNvPicPr>
            <a:picLocks noChangeAspect="1"/>
          </p:cNvPicPr>
          <p:nvPr/>
        </p:nvPicPr>
        <p:blipFill>
          <a:blip r:embed="rId3"/>
          <a:stretch>
            <a:fillRect/>
          </a:stretch>
        </p:blipFill>
        <p:spPr>
          <a:xfrm>
            <a:off x="8372856" y="1952823"/>
            <a:ext cx="3258312" cy="1111560"/>
          </a:xfrm>
          <a:prstGeom prst="rect">
            <a:avLst/>
          </a:prstGeom>
        </p:spPr>
      </p:pic>
    </p:spTree>
    <p:extLst>
      <p:ext uri="{BB962C8B-B14F-4D97-AF65-F5344CB8AC3E}">
        <p14:creationId xmlns:p14="http://schemas.microsoft.com/office/powerpoint/2010/main" val="31902584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Depressie?</a:t>
            </a:r>
            <a:endParaRPr lang="nl-NL" b="1" dirty="0">
              <a:latin typeface="+mn-lt"/>
            </a:endParaRPr>
          </a:p>
        </p:txBody>
      </p:sp>
      <p:sp>
        <p:nvSpPr>
          <p:cNvPr id="3" name="Tijdelijke aanduiding voor inhoud 2"/>
          <p:cNvSpPr>
            <a:spLocks noGrp="1"/>
          </p:cNvSpPr>
          <p:nvPr>
            <p:ph idx="1"/>
          </p:nvPr>
        </p:nvSpPr>
        <p:spPr/>
        <p:txBody>
          <a:bodyPr>
            <a:normAutofit/>
          </a:bodyPr>
          <a:lstStyle/>
          <a:p>
            <a:r>
              <a:rPr lang="nl-NL" dirty="0"/>
              <a:t>A</a:t>
            </a:r>
            <a:r>
              <a:rPr lang="nl-NL" dirty="0" smtClean="0"/>
              <a:t>llesoverheersende </a:t>
            </a:r>
            <a:r>
              <a:rPr lang="nl-NL" dirty="0"/>
              <a:t>neerslachtigheid, </a:t>
            </a:r>
            <a:endParaRPr lang="nl-NL" dirty="0" smtClean="0"/>
          </a:p>
          <a:p>
            <a:r>
              <a:rPr lang="nl-NL" dirty="0"/>
              <a:t>G</a:t>
            </a:r>
            <a:r>
              <a:rPr lang="nl-NL" dirty="0" smtClean="0"/>
              <a:t>een </a:t>
            </a:r>
            <a:r>
              <a:rPr lang="nl-NL" dirty="0"/>
              <a:t>plezier meer </a:t>
            </a:r>
            <a:r>
              <a:rPr lang="nl-NL" dirty="0" smtClean="0"/>
              <a:t>beleven </a:t>
            </a:r>
            <a:r>
              <a:rPr lang="nl-NL" dirty="0"/>
              <a:t>aan de normale activiteiten. </a:t>
            </a:r>
            <a:endParaRPr lang="nl-NL" dirty="0" smtClean="0"/>
          </a:p>
          <a:p>
            <a:r>
              <a:rPr lang="nl-NL" dirty="0"/>
              <a:t>S</a:t>
            </a:r>
            <a:r>
              <a:rPr lang="nl-NL" dirty="0" smtClean="0"/>
              <a:t>laapstoornissen</a:t>
            </a:r>
            <a:r>
              <a:rPr lang="nl-NL" dirty="0"/>
              <a:t>, een verminderde eetlust, alsmede een gevoel van minderwaardigheid </a:t>
            </a:r>
            <a:endParaRPr lang="nl-NL" dirty="0" smtClean="0"/>
          </a:p>
          <a:p>
            <a:r>
              <a:rPr lang="nl-NL" dirty="0" smtClean="0"/>
              <a:t>Futloosheid</a:t>
            </a:r>
            <a:r>
              <a:rPr lang="nl-NL" dirty="0"/>
              <a:t> </a:t>
            </a:r>
            <a:endParaRPr lang="nl-NL" dirty="0" smtClean="0"/>
          </a:p>
          <a:p>
            <a:r>
              <a:rPr lang="nl-NL" dirty="0"/>
              <a:t>K</a:t>
            </a:r>
            <a:r>
              <a:rPr lang="nl-NL" dirty="0" smtClean="0"/>
              <a:t>omt </a:t>
            </a:r>
            <a:r>
              <a:rPr lang="nl-NL" dirty="0"/>
              <a:t>regelmatig voor bij de ziekte van Parkinson, </a:t>
            </a:r>
            <a:endParaRPr lang="nl-NL" dirty="0" smtClean="0"/>
          </a:p>
          <a:p>
            <a:r>
              <a:rPr lang="nl-NL" dirty="0" smtClean="0"/>
              <a:t>Soms het </a:t>
            </a:r>
            <a:r>
              <a:rPr lang="nl-NL" dirty="0"/>
              <a:t>eerste teken dat iemand aan de ziekte lijdt. </a:t>
            </a:r>
            <a:endParaRPr lang="nl-NL" dirty="0" smtClean="0"/>
          </a:p>
          <a:p>
            <a:pPr marL="0" indent="0">
              <a:buNone/>
            </a:pPr>
            <a:endParaRPr lang="nl-NL" dirty="0"/>
          </a:p>
        </p:txBody>
      </p:sp>
      <p:pic>
        <p:nvPicPr>
          <p:cNvPr id="4" name="Afbeelding 3"/>
          <p:cNvPicPr>
            <a:picLocks noChangeAspect="1"/>
          </p:cNvPicPr>
          <p:nvPr/>
        </p:nvPicPr>
        <p:blipFill>
          <a:blip r:embed="rId2"/>
          <a:stretch>
            <a:fillRect/>
          </a:stretch>
        </p:blipFill>
        <p:spPr>
          <a:xfrm>
            <a:off x="9512712" y="6062446"/>
            <a:ext cx="2200847" cy="585267"/>
          </a:xfrm>
          <a:prstGeom prst="rect">
            <a:avLst/>
          </a:prstGeom>
        </p:spPr>
      </p:pic>
    </p:spTree>
    <p:extLst>
      <p:ext uri="{BB962C8B-B14F-4D97-AF65-F5344CB8AC3E}">
        <p14:creationId xmlns:p14="http://schemas.microsoft.com/office/powerpoint/2010/main" val="42878234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838200" y="445477"/>
            <a:ext cx="4044696" cy="5731486"/>
          </a:xfrm>
        </p:spPr>
        <p:txBody>
          <a:bodyPr>
            <a:normAutofit lnSpcReduction="10000"/>
          </a:bodyPr>
          <a:lstStyle/>
          <a:p>
            <a:pPr marL="0" indent="0" fontAlgn="base">
              <a:buNone/>
            </a:pPr>
            <a:r>
              <a:rPr lang="nl-NL" b="1" dirty="0" smtClean="0"/>
              <a:t>Apathie</a:t>
            </a:r>
            <a:endParaRPr lang="nl-NL" dirty="0" smtClean="0"/>
          </a:p>
          <a:p>
            <a:pPr marL="0" indent="0" fontAlgn="base">
              <a:buNone/>
            </a:pPr>
            <a:r>
              <a:rPr lang="nl-NL" i="1" u="sng" dirty="0" smtClean="0"/>
              <a:t>Verminderd:</a:t>
            </a:r>
          </a:p>
          <a:p>
            <a:pPr marL="0" indent="0" fontAlgn="base">
              <a:buNone/>
            </a:pPr>
            <a:r>
              <a:rPr lang="nl-NL" dirty="0" smtClean="0"/>
              <a:t>Initiatief</a:t>
            </a:r>
            <a:br>
              <a:rPr lang="nl-NL" dirty="0" smtClean="0"/>
            </a:br>
            <a:r>
              <a:rPr lang="nl-NL" dirty="0" smtClean="0"/>
              <a:t>Deelname activiteiten</a:t>
            </a:r>
            <a:br>
              <a:rPr lang="nl-NL" dirty="0" smtClean="0"/>
            </a:br>
            <a:r>
              <a:rPr lang="nl-NL" dirty="0" smtClean="0"/>
              <a:t>Interesse sociale activiteit</a:t>
            </a:r>
            <a:br>
              <a:rPr lang="nl-NL" dirty="0" smtClean="0"/>
            </a:br>
            <a:r>
              <a:rPr lang="nl-NL" dirty="0" smtClean="0"/>
              <a:t>Interesse alledaagse activiteiten</a:t>
            </a:r>
            <a:br>
              <a:rPr lang="nl-NL" dirty="0" smtClean="0"/>
            </a:br>
            <a:r>
              <a:rPr lang="nl-NL" dirty="0" smtClean="0"/>
              <a:t>Interesse starten nieuwe activiteit</a:t>
            </a:r>
            <a:br>
              <a:rPr lang="nl-NL" dirty="0" smtClean="0"/>
            </a:br>
            <a:r>
              <a:rPr lang="nl-NL" dirty="0" smtClean="0"/>
              <a:t>Interesse buitenwereld</a:t>
            </a:r>
            <a:br>
              <a:rPr lang="nl-NL" dirty="0" smtClean="0"/>
            </a:br>
            <a:r>
              <a:rPr lang="nl-NL" dirty="0" smtClean="0"/>
              <a:t>Interesse in ander</a:t>
            </a:r>
            <a:br>
              <a:rPr lang="nl-NL" dirty="0" smtClean="0"/>
            </a:br>
            <a:r>
              <a:rPr lang="nl-NL" dirty="0" smtClean="0"/>
              <a:t>Uiting emoties</a:t>
            </a:r>
            <a:br>
              <a:rPr lang="nl-NL" dirty="0" smtClean="0"/>
            </a:br>
            <a:r>
              <a:rPr lang="nl-NL" dirty="0" smtClean="0"/>
              <a:t>Bezorgdheid</a:t>
            </a:r>
            <a:br>
              <a:rPr lang="nl-NL" dirty="0" smtClean="0"/>
            </a:br>
            <a:r>
              <a:rPr lang="nl-NL" dirty="0" smtClean="0"/>
              <a:t>Betrokkenheid bij andere</a:t>
            </a:r>
            <a:br>
              <a:rPr lang="nl-NL" dirty="0" smtClean="0"/>
            </a:br>
            <a:r>
              <a:rPr lang="nl-NL" dirty="0" smtClean="0"/>
              <a:t>Emotioneel vlakker</a:t>
            </a:r>
          </a:p>
          <a:p>
            <a:pPr fontAlgn="base"/>
            <a:endParaRPr lang="nl-NL" dirty="0"/>
          </a:p>
          <a:p>
            <a:endParaRPr lang="nl-NL" dirty="0"/>
          </a:p>
        </p:txBody>
      </p:sp>
      <p:sp>
        <p:nvSpPr>
          <p:cNvPr id="12" name="Tijdelijke aanduiding voor inhoud 11"/>
          <p:cNvSpPr>
            <a:spLocks noGrp="1"/>
          </p:cNvSpPr>
          <p:nvPr>
            <p:ph sz="half" idx="2"/>
          </p:nvPr>
        </p:nvSpPr>
        <p:spPr>
          <a:xfrm>
            <a:off x="5340096" y="445477"/>
            <a:ext cx="2779776" cy="5731486"/>
          </a:xfrm>
        </p:spPr>
        <p:txBody>
          <a:bodyPr>
            <a:normAutofit lnSpcReduction="10000"/>
          </a:bodyPr>
          <a:lstStyle/>
          <a:p>
            <a:pPr marL="0" indent="0" fontAlgn="base">
              <a:buNone/>
            </a:pPr>
            <a:r>
              <a:rPr lang="nl-NL" b="1" dirty="0"/>
              <a:t>Overlap apathie en </a:t>
            </a:r>
            <a:r>
              <a:rPr lang="nl-NL" b="1" dirty="0" smtClean="0"/>
              <a:t>depressie</a:t>
            </a:r>
            <a:endParaRPr lang="nl-NL" b="1" dirty="0"/>
          </a:p>
          <a:p>
            <a:pPr marL="0" indent="0" fontAlgn="base">
              <a:buNone/>
            </a:pPr>
            <a:r>
              <a:rPr lang="nl-NL" dirty="0" smtClean="0"/>
              <a:t>Traagheid</a:t>
            </a:r>
            <a:r>
              <a:rPr lang="nl-NL" dirty="0"/>
              <a:t/>
            </a:r>
            <a:br>
              <a:rPr lang="nl-NL" dirty="0"/>
            </a:br>
            <a:r>
              <a:rPr lang="nl-NL" dirty="0"/>
              <a:t>Geen plezier beleven</a:t>
            </a:r>
            <a:br>
              <a:rPr lang="nl-NL" dirty="0"/>
            </a:br>
            <a:r>
              <a:rPr lang="nl-NL" dirty="0"/>
              <a:t>Energieloos</a:t>
            </a:r>
            <a:br>
              <a:rPr lang="nl-NL" dirty="0"/>
            </a:br>
            <a:r>
              <a:rPr lang="nl-NL" dirty="0"/>
              <a:t>Minder lichamelijk actief</a:t>
            </a:r>
            <a:br>
              <a:rPr lang="nl-NL" dirty="0"/>
            </a:br>
            <a:r>
              <a:rPr lang="nl-NL" dirty="0"/>
              <a:t>Minder enthousiasme</a:t>
            </a:r>
          </a:p>
        </p:txBody>
      </p:sp>
      <p:sp>
        <p:nvSpPr>
          <p:cNvPr id="14" name="Tekstvak 13"/>
          <p:cNvSpPr txBox="1"/>
          <p:nvPr/>
        </p:nvSpPr>
        <p:spPr>
          <a:xfrm>
            <a:off x="8659368" y="539347"/>
            <a:ext cx="3246120" cy="5833392"/>
          </a:xfrm>
          <a:prstGeom prst="rect">
            <a:avLst/>
          </a:prstGeom>
          <a:noFill/>
        </p:spPr>
        <p:txBody>
          <a:bodyPr wrap="square" rtlCol="0">
            <a:spAutoFit/>
          </a:bodyPr>
          <a:lstStyle/>
          <a:p>
            <a:pPr lvl="0" fontAlgn="base">
              <a:lnSpc>
                <a:spcPct val="70000"/>
              </a:lnSpc>
              <a:spcBef>
                <a:spcPts val="1000"/>
              </a:spcBef>
              <a:buClr>
                <a:srgbClr val="007BC0"/>
              </a:buClr>
            </a:pPr>
            <a:r>
              <a:rPr lang="nl-NL" sz="2600" b="1" dirty="0"/>
              <a:t>Depressie</a:t>
            </a:r>
          </a:p>
          <a:p>
            <a:pPr lvl="0" fontAlgn="base">
              <a:lnSpc>
                <a:spcPct val="90000"/>
              </a:lnSpc>
              <a:spcBef>
                <a:spcPts val="1000"/>
              </a:spcBef>
              <a:buClr>
                <a:srgbClr val="007BC0"/>
              </a:buClr>
            </a:pPr>
            <a:r>
              <a:rPr lang="nl-NL" sz="2600" dirty="0" smtClean="0"/>
              <a:t>Somber</a:t>
            </a:r>
            <a:r>
              <a:rPr lang="nl-NL" sz="2600" dirty="0"/>
              <a:t/>
            </a:r>
            <a:br>
              <a:rPr lang="nl-NL" sz="2600" dirty="0"/>
            </a:br>
            <a:r>
              <a:rPr lang="nl-NL" sz="2600" dirty="0"/>
              <a:t>Schuldgevoel</a:t>
            </a:r>
            <a:br>
              <a:rPr lang="nl-NL" sz="2600" dirty="0"/>
            </a:br>
            <a:r>
              <a:rPr lang="nl-NL" sz="2600" dirty="0"/>
              <a:t>Negatieve gedachten/ gevoelens</a:t>
            </a:r>
            <a:br>
              <a:rPr lang="nl-NL" sz="2600" dirty="0"/>
            </a:br>
            <a:r>
              <a:rPr lang="nl-NL" sz="2600" dirty="0"/>
              <a:t>Hulpeloosheid</a:t>
            </a:r>
            <a:br>
              <a:rPr lang="nl-NL" sz="2600" dirty="0"/>
            </a:br>
            <a:r>
              <a:rPr lang="nl-NL" sz="2600" dirty="0"/>
              <a:t>Hopeloosheid</a:t>
            </a:r>
            <a:br>
              <a:rPr lang="nl-NL" sz="2600" dirty="0"/>
            </a:br>
            <a:r>
              <a:rPr lang="nl-NL" sz="2600" dirty="0"/>
              <a:t>Pessimisme</a:t>
            </a:r>
            <a:br>
              <a:rPr lang="nl-NL" sz="2600" dirty="0"/>
            </a:br>
            <a:r>
              <a:rPr lang="nl-NL" sz="2600" dirty="0"/>
              <a:t>Veel zelfkritiek</a:t>
            </a:r>
            <a:br>
              <a:rPr lang="nl-NL" sz="2600" dirty="0"/>
            </a:br>
            <a:r>
              <a:rPr lang="nl-NL" sz="2600" dirty="0"/>
              <a:t>Angst</a:t>
            </a:r>
            <a:br>
              <a:rPr lang="nl-NL" sz="2600" dirty="0"/>
            </a:br>
            <a:r>
              <a:rPr lang="nl-NL" sz="2600" dirty="0"/>
              <a:t>Zelfmoordgedachten</a:t>
            </a:r>
          </a:p>
          <a:p>
            <a:pPr lvl="0" fontAlgn="base">
              <a:lnSpc>
                <a:spcPct val="90000"/>
              </a:lnSpc>
              <a:spcBef>
                <a:spcPts val="1000"/>
              </a:spcBef>
              <a:buClr>
                <a:srgbClr val="007BC0"/>
              </a:buClr>
            </a:pPr>
            <a:endParaRPr lang="nl-NL" sz="2400" dirty="0"/>
          </a:p>
          <a:p>
            <a:pPr lvl="0" fontAlgn="base">
              <a:lnSpc>
                <a:spcPct val="90000"/>
              </a:lnSpc>
              <a:spcBef>
                <a:spcPts val="1000"/>
              </a:spcBef>
              <a:buClr>
                <a:srgbClr val="007BC0"/>
              </a:buClr>
            </a:pPr>
            <a:endParaRPr lang="nl-NL" sz="2400" dirty="0" smtClean="0"/>
          </a:p>
          <a:p>
            <a:pPr lvl="0" fontAlgn="base">
              <a:lnSpc>
                <a:spcPct val="90000"/>
              </a:lnSpc>
              <a:spcBef>
                <a:spcPts val="1000"/>
              </a:spcBef>
              <a:buClr>
                <a:srgbClr val="007BC0"/>
              </a:buClr>
            </a:pPr>
            <a:endParaRPr lang="nl-NL" sz="2000" dirty="0"/>
          </a:p>
          <a:p>
            <a:pPr lvl="0" fontAlgn="base">
              <a:lnSpc>
                <a:spcPct val="90000"/>
              </a:lnSpc>
              <a:spcBef>
                <a:spcPts val="1000"/>
              </a:spcBef>
              <a:buClr>
                <a:srgbClr val="007BC0"/>
              </a:buClr>
            </a:pPr>
            <a:endParaRPr lang="nl-NL" sz="2000" dirty="0"/>
          </a:p>
        </p:txBody>
      </p:sp>
      <p:pic>
        <p:nvPicPr>
          <p:cNvPr id="2" name="Afbeelding 1"/>
          <p:cNvPicPr>
            <a:picLocks noChangeAspect="1"/>
          </p:cNvPicPr>
          <p:nvPr/>
        </p:nvPicPr>
        <p:blipFill>
          <a:blip r:embed="rId2"/>
          <a:stretch>
            <a:fillRect/>
          </a:stretch>
        </p:blipFill>
        <p:spPr>
          <a:xfrm>
            <a:off x="9765696" y="6091593"/>
            <a:ext cx="2206943" cy="591363"/>
          </a:xfrm>
          <a:prstGeom prst="rect">
            <a:avLst/>
          </a:prstGeom>
        </p:spPr>
      </p:pic>
    </p:spTree>
    <p:extLst>
      <p:ext uri="{BB962C8B-B14F-4D97-AF65-F5344CB8AC3E}">
        <p14:creationId xmlns:p14="http://schemas.microsoft.com/office/powerpoint/2010/main" val="1641037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Angst en stress bij Parkinson</a:t>
            </a:r>
            <a:endParaRPr lang="nl-NL" b="1" dirty="0">
              <a:latin typeface="+mn-lt"/>
            </a:endParaRPr>
          </a:p>
        </p:txBody>
      </p:sp>
      <p:sp>
        <p:nvSpPr>
          <p:cNvPr id="3" name="Tijdelijke aanduiding voor inhoud 2"/>
          <p:cNvSpPr>
            <a:spLocks noGrp="1"/>
          </p:cNvSpPr>
          <p:nvPr>
            <p:ph idx="1"/>
          </p:nvPr>
        </p:nvSpPr>
        <p:spPr/>
        <p:txBody>
          <a:bodyPr>
            <a:normAutofit fontScale="92500" lnSpcReduction="10000"/>
          </a:bodyPr>
          <a:lstStyle/>
          <a:p>
            <a:r>
              <a:rPr lang="nl-NL" dirty="0"/>
              <a:t>S</a:t>
            </a:r>
            <a:r>
              <a:rPr lang="nl-NL" dirty="0" smtClean="0"/>
              <a:t>tress </a:t>
            </a:r>
            <a:r>
              <a:rPr lang="nl-NL" dirty="0"/>
              <a:t>systeem lijkt te veranderen</a:t>
            </a:r>
          </a:p>
          <a:p>
            <a:r>
              <a:rPr lang="nl-NL" dirty="0"/>
              <a:t>S</a:t>
            </a:r>
            <a:r>
              <a:rPr lang="nl-NL" dirty="0" smtClean="0"/>
              <a:t>tress </a:t>
            </a:r>
            <a:r>
              <a:rPr lang="nl-NL" dirty="0"/>
              <a:t>uit zich vaak anders </a:t>
            </a:r>
          </a:p>
          <a:p>
            <a:r>
              <a:rPr lang="nl-NL" dirty="0"/>
              <a:t>S</a:t>
            </a:r>
            <a:r>
              <a:rPr lang="nl-NL" dirty="0" smtClean="0"/>
              <a:t>panning </a:t>
            </a:r>
            <a:r>
              <a:rPr lang="nl-NL" dirty="0"/>
              <a:t>uit zich vooral lichamelijk, minder geestelijk </a:t>
            </a:r>
          </a:p>
          <a:p>
            <a:r>
              <a:rPr lang="nl-NL" dirty="0"/>
              <a:t>A</a:t>
            </a:r>
            <a:r>
              <a:rPr lang="nl-NL" dirty="0" smtClean="0"/>
              <a:t>lles </a:t>
            </a:r>
            <a:r>
              <a:rPr lang="nl-NL" dirty="0"/>
              <a:t>maar dan ook alles kan stress veroorzaken </a:t>
            </a:r>
          </a:p>
          <a:p>
            <a:r>
              <a:rPr lang="nl-NL" dirty="0"/>
              <a:t>S</a:t>
            </a:r>
            <a:r>
              <a:rPr lang="nl-NL" dirty="0" smtClean="0"/>
              <a:t>tress </a:t>
            </a:r>
            <a:r>
              <a:rPr lang="nl-NL" dirty="0"/>
              <a:t>is zo onvoorspelbaar</a:t>
            </a:r>
          </a:p>
          <a:p>
            <a:r>
              <a:rPr lang="nl-NL" dirty="0"/>
              <a:t>N</a:t>
            </a:r>
            <a:r>
              <a:rPr lang="nl-NL" dirty="0" smtClean="0"/>
              <a:t>ooit </a:t>
            </a:r>
            <a:r>
              <a:rPr lang="nl-NL" dirty="0"/>
              <a:t>meer positieve stress</a:t>
            </a:r>
          </a:p>
          <a:p>
            <a:pPr marL="0" indent="0">
              <a:buNone/>
            </a:pPr>
            <a:endParaRPr lang="nl-NL" i="1" dirty="0"/>
          </a:p>
          <a:p>
            <a:pPr marL="0" indent="0">
              <a:buNone/>
            </a:pPr>
            <a:r>
              <a:rPr lang="nl-NL" i="1" dirty="0" smtClean="0"/>
              <a:t>Patiënt </a:t>
            </a:r>
            <a:r>
              <a:rPr lang="nl-NL" i="1" dirty="0"/>
              <a:t>beschouwt zichzelf al kwetsbaar of bedreigd, de omgeving wordt gezien als chaotisch of bedreigend en de toekomst als onvoorspelbaar. Lichamelijke signalen en vermijding.   </a:t>
            </a:r>
          </a:p>
          <a:p>
            <a:endParaRPr lang="nl-NL" dirty="0"/>
          </a:p>
          <a:p>
            <a:endParaRPr lang="nl-NL" dirty="0"/>
          </a:p>
        </p:txBody>
      </p:sp>
      <p:pic>
        <p:nvPicPr>
          <p:cNvPr id="4" name="Afbeelding 3"/>
          <p:cNvPicPr>
            <a:picLocks noChangeAspect="1"/>
          </p:cNvPicPr>
          <p:nvPr/>
        </p:nvPicPr>
        <p:blipFill>
          <a:blip r:embed="rId2"/>
          <a:stretch>
            <a:fillRect/>
          </a:stretch>
        </p:blipFill>
        <p:spPr>
          <a:xfrm>
            <a:off x="9902874" y="6108171"/>
            <a:ext cx="1786283" cy="475529"/>
          </a:xfrm>
          <a:prstGeom prst="rect">
            <a:avLst/>
          </a:prstGeom>
        </p:spPr>
      </p:pic>
    </p:spTree>
    <p:extLst>
      <p:ext uri="{BB962C8B-B14F-4D97-AF65-F5344CB8AC3E}">
        <p14:creationId xmlns:p14="http://schemas.microsoft.com/office/powerpoint/2010/main" val="16770825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Wat is stress?</a:t>
            </a:r>
            <a:endParaRPr lang="nl-NL" b="1" dirty="0">
              <a:latin typeface="+mn-lt"/>
            </a:endParaRPr>
          </a:p>
        </p:txBody>
      </p:sp>
      <p:sp>
        <p:nvSpPr>
          <p:cNvPr id="3" name="Tijdelijke aanduiding voor inhoud 2"/>
          <p:cNvSpPr>
            <a:spLocks noGrp="1"/>
          </p:cNvSpPr>
          <p:nvPr>
            <p:ph idx="1"/>
          </p:nvPr>
        </p:nvSpPr>
        <p:spPr>
          <a:xfrm>
            <a:off x="838200" y="1408176"/>
            <a:ext cx="10515600" cy="5129784"/>
          </a:xfrm>
        </p:spPr>
        <p:txBody>
          <a:bodyPr>
            <a:normAutofit fontScale="77500" lnSpcReduction="20000"/>
          </a:bodyPr>
          <a:lstStyle/>
          <a:p>
            <a:pPr marL="0" lvl="0" indent="0" eaLnBrk="0" fontAlgn="base" hangingPunct="0">
              <a:lnSpc>
                <a:spcPct val="100000"/>
              </a:lnSpc>
              <a:spcBef>
                <a:spcPct val="0"/>
              </a:spcBef>
              <a:spcAft>
                <a:spcPct val="0"/>
              </a:spcAft>
              <a:buNone/>
            </a:pPr>
            <a:endParaRPr lang="nl-NL" altLang="nl-NL" sz="3600" dirty="0" smtClean="0">
              <a:solidFill>
                <a:srgbClr val="3E3E3E"/>
              </a:solidFill>
            </a:endParaRPr>
          </a:p>
          <a:p>
            <a:pPr marL="0" lvl="0" indent="0" eaLnBrk="0" fontAlgn="base" hangingPunct="0">
              <a:lnSpc>
                <a:spcPct val="100000"/>
              </a:lnSpc>
              <a:spcBef>
                <a:spcPct val="0"/>
              </a:spcBef>
              <a:spcAft>
                <a:spcPct val="0"/>
              </a:spcAft>
              <a:buNone/>
            </a:pPr>
            <a:endParaRPr lang="nl-NL" altLang="nl-NL" sz="3600" dirty="0">
              <a:solidFill>
                <a:srgbClr val="3E3E3E"/>
              </a:solidFill>
            </a:endParaRPr>
          </a:p>
          <a:p>
            <a:pPr marL="0" lvl="0" indent="0" eaLnBrk="0" fontAlgn="base" hangingPunct="0">
              <a:lnSpc>
                <a:spcPct val="100000"/>
              </a:lnSpc>
              <a:spcBef>
                <a:spcPct val="0"/>
              </a:spcBef>
              <a:spcAft>
                <a:spcPct val="0"/>
              </a:spcAft>
              <a:buNone/>
            </a:pPr>
            <a:endParaRPr lang="nl-NL" altLang="nl-NL" sz="3600" dirty="0" smtClean="0">
              <a:solidFill>
                <a:srgbClr val="3E3E3E"/>
              </a:solidFill>
            </a:endParaRPr>
          </a:p>
          <a:p>
            <a:pPr marL="0" lvl="0" indent="0" eaLnBrk="0" fontAlgn="base" hangingPunct="0">
              <a:lnSpc>
                <a:spcPct val="100000"/>
              </a:lnSpc>
              <a:spcBef>
                <a:spcPct val="0"/>
              </a:spcBef>
              <a:spcAft>
                <a:spcPct val="0"/>
              </a:spcAft>
              <a:buNone/>
            </a:pPr>
            <a:endParaRPr lang="nl-NL" altLang="nl-NL" sz="3600" dirty="0">
              <a:solidFill>
                <a:srgbClr val="3E3E3E"/>
              </a:solidFill>
            </a:endParaRPr>
          </a:p>
          <a:p>
            <a:pPr marL="0" lvl="0" indent="0" eaLnBrk="0" fontAlgn="base" hangingPunct="0">
              <a:lnSpc>
                <a:spcPct val="100000"/>
              </a:lnSpc>
              <a:spcBef>
                <a:spcPct val="0"/>
              </a:spcBef>
              <a:spcAft>
                <a:spcPct val="0"/>
              </a:spcAft>
              <a:buNone/>
            </a:pPr>
            <a:endParaRPr lang="nl-NL" altLang="nl-NL" sz="3600" dirty="0" smtClean="0">
              <a:solidFill>
                <a:srgbClr val="3E3E3E"/>
              </a:solidFill>
            </a:endParaRPr>
          </a:p>
          <a:p>
            <a:pPr marL="0" lvl="0" indent="0" eaLnBrk="0" fontAlgn="base" hangingPunct="0">
              <a:lnSpc>
                <a:spcPct val="100000"/>
              </a:lnSpc>
              <a:spcBef>
                <a:spcPct val="0"/>
              </a:spcBef>
              <a:spcAft>
                <a:spcPct val="0"/>
              </a:spcAft>
              <a:buNone/>
            </a:pPr>
            <a:endParaRPr lang="nl-NL" altLang="nl-NL" sz="3600" dirty="0">
              <a:solidFill>
                <a:srgbClr val="3E3E3E"/>
              </a:solidFill>
            </a:endParaRPr>
          </a:p>
          <a:p>
            <a:pPr marL="0" lvl="0" indent="0" eaLnBrk="0" fontAlgn="base" hangingPunct="0">
              <a:lnSpc>
                <a:spcPct val="100000"/>
              </a:lnSpc>
              <a:spcBef>
                <a:spcPct val="0"/>
              </a:spcBef>
              <a:spcAft>
                <a:spcPct val="0"/>
              </a:spcAft>
              <a:buNone/>
            </a:pPr>
            <a:r>
              <a:rPr lang="nl-NL" altLang="nl-NL" sz="3600" dirty="0" smtClean="0">
                <a:solidFill>
                  <a:srgbClr val="3E3E3E"/>
                </a:solidFill>
              </a:rPr>
              <a:t>Stress </a:t>
            </a:r>
            <a:r>
              <a:rPr lang="nl-NL" altLang="nl-NL" sz="3600" dirty="0">
                <a:solidFill>
                  <a:srgbClr val="3E3E3E"/>
                </a:solidFill>
              </a:rPr>
              <a:t>is een onbewuste reactie van het lichaam, bedoeld om ons te beschermen tegen gevaar</a:t>
            </a:r>
            <a:r>
              <a:rPr lang="nl-NL" altLang="nl-NL" sz="3600" dirty="0" smtClean="0">
                <a:solidFill>
                  <a:srgbClr val="3E3E3E"/>
                </a:solidFill>
              </a:rPr>
              <a:t>.</a:t>
            </a:r>
          </a:p>
          <a:p>
            <a:pPr marL="0" indent="0" eaLnBrk="0" fontAlgn="base" hangingPunct="0">
              <a:lnSpc>
                <a:spcPct val="100000"/>
              </a:lnSpc>
              <a:spcBef>
                <a:spcPct val="0"/>
              </a:spcBef>
              <a:spcAft>
                <a:spcPct val="0"/>
              </a:spcAft>
              <a:buNone/>
            </a:pPr>
            <a:endParaRPr lang="nl-NL" altLang="nl-NL" sz="3600" dirty="0">
              <a:solidFill>
                <a:srgbClr val="3E3E3E"/>
              </a:solidFill>
            </a:endParaRPr>
          </a:p>
          <a:p>
            <a:pPr eaLnBrk="0" fontAlgn="base" hangingPunct="0">
              <a:lnSpc>
                <a:spcPct val="100000"/>
              </a:lnSpc>
              <a:spcBef>
                <a:spcPct val="0"/>
              </a:spcBef>
              <a:spcAft>
                <a:spcPct val="0"/>
              </a:spcAft>
            </a:pPr>
            <a:r>
              <a:rPr lang="nl-NL" altLang="nl-NL" sz="3600" dirty="0">
                <a:solidFill>
                  <a:srgbClr val="3E3E3E"/>
                </a:solidFill>
              </a:rPr>
              <a:t>prikkels van </a:t>
            </a:r>
            <a:r>
              <a:rPr lang="nl-NL" altLang="nl-NL" sz="3600" dirty="0">
                <a:solidFill>
                  <a:srgbClr val="FF0000"/>
                </a:solidFill>
              </a:rPr>
              <a:t>buiten</a:t>
            </a:r>
            <a:r>
              <a:rPr lang="nl-NL" altLang="nl-NL" sz="3600" dirty="0">
                <a:solidFill>
                  <a:srgbClr val="3E3E3E"/>
                </a:solidFill>
              </a:rPr>
              <a:t> het lichaam die bedreigend zou kunnen zijn. </a:t>
            </a:r>
          </a:p>
          <a:p>
            <a:pPr eaLnBrk="0" fontAlgn="base" hangingPunct="0">
              <a:lnSpc>
                <a:spcPct val="100000"/>
              </a:lnSpc>
              <a:spcBef>
                <a:spcPct val="0"/>
              </a:spcBef>
              <a:spcAft>
                <a:spcPct val="0"/>
              </a:spcAft>
            </a:pPr>
            <a:r>
              <a:rPr lang="nl-NL" altLang="nl-NL" sz="3600" dirty="0">
                <a:solidFill>
                  <a:srgbClr val="3E3E3E"/>
                </a:solidFill>
              </a:rPr>
              <a:t>prikkels van </a:t>
            </a:r>
            <a:r>
              <a:rPr lang="nl-NL" altLang="nl-NL" sz="3600" dirty="0">
                <a:solidFill>
                  <a:srgbClr val="FF0000"/>
                </a:solidFill>
              </a:rPr>
              <a:t>binnen</a:t>
            </a:r>
            <a:r>
              <a:rPr lang="nl-NL" altLang="nl-NL" sz="3600" dirty="0">
                <a:solidFill>
                  <a:srgbClr val="3E3E3E"/>
                </a:solidFill>
              </a:rPr>
              <a:t> het lichaam die bedreigend zouden kunnen zijn.</a:t>
            </a:r>
          </a:p>
          <a:p>
            <a:pPr marL="0" indent="0">
              <a:lnSpc>
                <a:spcPct val="150000"/>
              </a:lnSpc>
              <a:buNone/>
            </a:pPr>
            <a:r>
              <a:rPr lang="nl-NL" altLang="nl-NL" sz="3600" dirty="0" smtClean="0">
                <a:solidFill>
                  <a:srgbClr val="3E3E3E"/>
                </a:solidFill>
              </a:rPr>
              <a:t>Vb</a:t>
            </a:r>
            <a:r>
              <a:rPr lang="nl-NL" altLang="nl-NL" sz="3600" dirty="0">
                <a:solidFill>
                  <a:srgbClr val="3E3E3E"/>
                </a:solidFill>
              </a:rPr>
              <a:t>. Pijn, volle blaas, </a:t>
            </a:r>
            <a:r>
              <a:rPr lang="nl-NL" altLang="nl-NL" sz="3600" dirty="0" smtClean="0">
                <a:solidFill>
                  <a:srgbClr val="3E3E3E"/>
                </a:solidFill>
              </a:rPr>
              <a:t>gedachten</a:t>
            </a:r>
            <a:r>
              <a:rPr lang="nl-NL" altLang="nl-NL" sz="3600" dirty="0">
                <a:solidFill>
                  <a:srgbClr val="3E3E3E"/>
                </a:solidFill>
              </a:rPr>
              <a:t> </a:t>
            </a:r>
            <a:r>
              <a:rPr lang="nl-NL" altLang="nl-NL" sz="3600" dirty="0" smtClean="0">
                <a:solidFill>
                  <a:srgbClr val="3E3E3E"/>
                </a:solidFill>
              </a:rPr>
              <a:t>(denken dat </a:t>
            </a:r>
            <a:r>
              <a:rPr lang="nl-NL" altLang="nl-NL" sz="3600" dirty="0">
                <a:solidFill>
                  <a:srgbClr val="3E3E3E"/>
                </a:solidFill>
              </a:rPr>
              <a:t>iets fout kan </a:t>
            </a:r>
            <a:r>
              <a:rPr lang="nl-NL" altLang="nl-NL" sz="3600" dirty="0" smtClean="0">
                <a:solidFill>
                  <a:srgbClr val="3E3E3E"/>
                </a:solidFill>
              </a:rPr>
              <a:t>gaan)</a:t>
            </a:r>
            <a:endParaRPr lang="nl-NL" altLang="nl-NL" sz="3600" dirty="0">
              <a:solidFill>
                <a:srgbClr val="3E3E3E"/>
              </a:solidFill>
            </a:endParaRPr>
          </a:p>
          <a:p>
            <a:pPr marL="0" lvl="0" indent="0" eaLnBrk="0" fontAlgn="base" hangingPunct="0">
              <a:lnSpc>
                <a:spcPct val="100000"/>
              </a:lnSpc>
              <a:spcBef>
                <a:spcPct val="0"/>
              </a:spcBef>
              <a:spcAft>
                <a:spcPct val="0"/>
              </a:spcAft>
              <a:buNone/>
            </a:pPr>
            <a:endParaRPr lang="nl-NL" altLang="nl-NL" sz="3200" dirty="0">
              <a:solidFill>
                <a:srgbClr val="3E3E3E"/>
              </a:solidFill>
            </a:endParaRPr>
          </a:p>
          <a:p>
            <a:endParaRPr lang="nl-NL" dirty="0"/>
          </a:p>
        </p:txBody>
      </p:sp>
      <p:pic>
        <p:nvPicPr>
          <p:cNvPr id="4" name="Afbeelding 3"/>
          <p:cNvPicPr>
            <a:picLocks noChangeAspect="1"/>
          </p:cNvPicPr>
          <p:nvPr/>
        </p:nvPicPr>
        <p:blipFill>
          <a:blip r:embed="rId2"/>
          <a:stretch>
            <a:fillRect/>
          </a:stretch>
        </p:blipFill>
        <p:spPr>
          <a:xfrm>
            <a:off x="5340096" y="588416"/>
            <a:ext cx="4242816" cy="2545690"/>
          </a:xfrm>
          <a:prstGeom prst="rect">
            <a:avLst/>
          </a:prstGeom>
        </p:spPr>
      </p:pic>
      <p:pic>
        <p:nvPicPr>
          <p:cNvPr id="5" name="Afbeelding 4"/>
          <p:cNvPicPr>
            <a:picLocks noChangeAspect="1"/>
          </p:cNvPicPr>
          <p:nvPr/>
        </p:nvPicPr>
        <p:blipFill>
          <a:blip r:embed="rId3"/>
          <a:stretch>
            <a:fillRect/>
          </a:stretch>
        </p:blipFill>
        <p:spPr>
          <a:xfrm>
            <a:off x="9863250" y="6163015"/>
            <a:ext cx="1792379" cy="475529"/>
          </a:xfrm>
          <a:prstGeom prst="rect">
            <a:avLst/>
          </a:prstGeom>
        </p:spPr>
      </p:pic>
    </p:spTree>
    <p:extLst>
      <p:ext uri="{BB962C8B-B14F-4D97-AF65-F5344CB8AC3E}">
        <p14:creationId xmlns:p14="http://schemas.microsoft.com/office/powerpoint/2010/main" val="9839094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D8BF3BF0-F407-4DAF-9709-FF44EC9C0ABF}"/>
              </a:ext>
            </a:extLst>
          </p:cNvPr>
          <p:cNvSpPr>
            <a:spLocks noGrp="1"/>
          </p:cNvSpPr>
          <p:nvPr>
            <p:ph type="title"/>
          </p:nvPr>
        </p:nvSpPr>
        <p:spPr/>
        <p:txBody>
          <a:bodyPr>
            <a:normAutofit fontScale="90000"/>
          </a:bodyPr>
          <a:lstStyle/>
          <a:p>
            <a:r>
              <a:rPr lang="nl-NL" sz="4800" b="1" dirty="0">
                <a:latin typeface="inherit"/>
              </a:rPr>
              <a:t/>
            </a:r>
            <a:br>
              <a:rPr lang="nl-NL" sz="4800" b="1" dirty="0">
                <a:latin typeface="inherit"/>
              </a:rPr>
            </a:br>
            <a:r>
              <a:rPr lang="nl-NL" sz="4800" b="1" dirty="0">
                <a:latin typeface="inherit"/>
              </a:rPr>
              <a:t/>
            </a:r>
            <a:br>
              <a:rPr lang="nl-NL" sz="4800" b="1" dirty="0">
                <a:latin typeface="inherit"/>
              </a:rPr>
            </a:br>
            <a:r>
              <a:rPr lang="nl-NL" sz="4900" b="1" dirty="0">
                <a:latin typeface="+mn-lt"/>
              </a:rPr>
              <a:t>Hoe herken je stress?</a:t>
            </a:r>
            <a:r>
              <a:rPr lang="nl-NL" sz="4900" dirty="0">
                <a:latin typeface="+mn-lt"/>
              </a:rPr>
              <a:t/>
            </a:r>
            <a:br>
              <a:rPr lang="nl-NL" sz="4900" dirty="0">
                <a:latin typeface="+mn-lt"/>
              </a:rPr>
            </a:br>
            <a:endParaRPr lang="nl-NL" sz="4900" dirty="0">
              <a:latin typeface="+mn-lt"/>
            </a:endParaRPr>
          </a:p>
        </p:txBody>
      </p:sp>
      <p:pic>
        <p:nvPicPr>
          <p:cNvPr id="5" name="Tijdelijke aanduiding voor inhoud 4"/>
          <p:cNvPicPr>
            <a:picLocks noGrp="1" noChangeAspect="1"/>
          </p:cNvPicPr>
          <p:nvPr>
            <p:ph idx="1"/>
          </p:nvPr>
        </p:nvPicPr>
        <p:blipFill>
          <a:blip r:embed="rId2"/>
          <a:stretch>
            <a:fillRect/>
          </a:stretch>
        </p:blipFill>
        <p:spPr>
          <a:xfrm>
            <a:off x="1316737" y="1825624"/>
            <a:ext cx="8063292" cy="4739767"/>
          </a:xfrm>
          <a:prstGeom prst="rect">
            <a:avLst/>
          </a:prstGeom>
        </p:spPr>
      </p:pic>
    </p:spTree>
    <p:extLst>
      <p:ext uri="{BB962C8B-B14F-4D97-AF65-F5344CB8AC3E}">
        <p14:creationId xmlns:p14="http://schemas.microsoft.com/office/powerpoint/2010/main" val="2544162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Wat is de relatie?</a:t>
            </a:r>
            <a:endParaRPr lang="nl-NL" b="1" dirty="0">
              <a:latin typeface="+mn-lt"/>
            </a:endParaRP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769769064"/>
              </p:ext>
            </p:extLst>
          </p:nvPr>
        </p:nvGraphicFramePr>
        <p:xfrm>
          <a:off x="1444752" y="1639252"/>
          <a:ext cx="8866632" cy="31750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Afbeelding 3"/>
          <p:cNvPicPr>
            <a:picLocks noChangeAspect="1"/>
          </p:cNvPicPr>
          <p:nvPr/>
        </p:nvPicPr>
        <p:blipFill>
          <a:blip r:embed="rId7"/>
          <a:stretch>
            <a:fillRect/>
          </a:stretch>
        </p:blipFill>
        <p:spPr>
          <a:xfrm>
            <a:off x="9592103" y="6176513"/>
            <a:ext cx="2212088" cy="615334"/>
          </a:xfrm>
          <a:prstGeom prst="rect">
            <a:avLst/>
          </a:prstGeom>
        </p:spPr>
      </p:pic>
      <p:pic>
        <p:nvPicPr>
          <p:cNvPr id="7" name="Afbeelding 6"/>
          <p:cNvPicPr>
            <a:picLocks noChangeAspect="1"/>
          </p:cNvPicPr>
          <p:nvPr/>
        </p:nvPicPr>
        <p:blipFill>
          <a:blip r:embed="rId8"/>
          <a:stretch>
            <a:fillRect/>
          </a:stretch>
        </p:blipFill>
        <p:spPr>
          <a:xfrm>
            <a:off x="8223510" y="123496"/>
            <a:ext cx="3692824" cy="2455728"/>
          </a:xfrm>
          <a:prstGeom prst="rect">
            <a:avLst/>
          </a:prstGeom>
        </p:spPr>
      </p:pic>
      <p:pic>
        <p:nvPicPr>
          <p:cNvPr id="8" name="Afbeelding 7"/>
          <p:cNvPicPr>
            <a:picLocks noChangeAspect="1"/>
          </p:cNvPicPr>
          <p:nvPr/>
        </p:nvPicPr>
        <p:blipFill>
          <a:blip r:embed="rId9"/>
          <a:stretch>
            <a:fillRect/>
          </a:stretch>
        </p:blipFill>
        <p:spPr>
          <a:xfrm>
            <a:off x="8485679" y="3984685"/>
            <a:ext cx="2590800" cy="1762125"/>
          </a:xfrm>
          <a:prstGeom prst="rect">
            <a:avLst/>
          </a:prstGeom>
        </p:spPr>
      </p:pic>
      <p:pic>
        <p:nvPicPr>
          <p:cNvPr id="11" name="Afbeelding 10"/>
          <p:cNvPicPr>
            <a:picLocks noChangeAspect="1"/>
          </p:cNvPicPr>
          <p:nvPr/>
        </p:nvPicPr>
        <p:blipFill>
          <a:blip r:embed="rId10"/>
          <a:stretch>
            <a:fillRect/>
          </a:stretch>
        </p:blipFill>
        <p:spPr>
          <a:xfrm>
            <a:off x="452056" y="1685924"/>
            <a:ext cx="2619375" cy="1743075"/>
          </a:xfrm>
          <a:prstGeom prst="rect">
            <a:avLst/>
          </a:prstGeom>
        </p:spPr>
      </p:pic>
      <p:pic>
        <p:nvPicPr>
          <p:cNvPr id="3" name="Afbeelding 2"/>
          <p:cNvPicPr>
            <a:picLocks noChangeAspect="1"/>
          </p:cNvPicPr>
          <p:nvPr/>
        </p:nvPicPr>
        <p:blipFill>
          <a:blip r:embed="rId11"/>
          <a:stretch>
            <a:fillRect/>
          </a:stretch>
        </p:blipFill>
        <p:spPr>
          <a:xfrm>
            <a:off x="1109281" y="4132326"/>
            <a:ext cx="1962150" cy="2324100"/>
          </a:xfrm>
          <a:prstGeom prst="rect">
            <a:avLst/>
          </a:prstGeom>
        </p:spPr>
      </p:pic>
    </p:spTree>
    <p:extLst>
      <p:ext uri="{BB962C8B-B14F-4D97-AF65-F5344CB8AC3E}">
        <p14:creationId xmlns:p14="http://schemas.microsoft.com/office/powerpoint/2010/main" val="17412103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Rust</a:t>
            </a:r>
            <a:r>
              <a:rPr lang="nl-NL" b="1" dirty="0" smtClean="0"/>
              <a:t> &amp; ontspanning</a:t>
            </a:r>
            <a:endParaRPr lang="nl-NL" b="1" dirty="0"/>
          </a:p>
        </p:txBody>
      </p:sp>
      <p:pic>
        <p:nvPicPr>
          <p:cNvPr id="4" name="Tijdelijke aanduiding voor inhoud 3"/>
          <p:cNvPicPr>
            <a:picLocks noGrp="1" noChangeAspect="1"/>
          </p:cNvPicPr>
          <p:nvPr>
            <p:ph idx="1"/>
          </p:nvPr>
        </p:nvPicPr>
        <p:blipFill>
          <a:blip r:embed="rId2"/>
          <a:stretch>
            <a:fillRect/>
          </a:stretch>
        </p:blipFill>
        <p:spPr>
          <a:xfrm>
            <a:off x="838200" y="1572768"/>
            <a:ext cx="8529637" cy="5029200"/>
          </a:xfrm>
          <a:prstGeom prst="rect">
            <a:avLst/>
          </a:prstGeom>
        </p:spPr>
      </p:pic>
    </p:spTree>
    <p:extLst>
      <p:ext uri="{BB962C8B-B14F-4D97-AF65-F5344CB8AC3E}">
        <p14:creationId xmlns:p14="http://schemas.microsoft.com/office/powerpoint/2010/main" val="39990710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 xmlns:a16="http://schemas.microsoft.com/office/drawing/2014/main" id="{18B02E98-4C76-4312-AA23-FC3F3F49D911}"/>
              </a:ext>
            </a:extLst>
          </p:cNvPr>
          <p:cNvSpPr txBox="1"/>
          <p:nvPr/>
        </p:nvSpPr>
        <p:spPr>
          <a:xfrm>
            <a:off x="813817" y="0"/>
            <a:ext cx="10378440" cy="6694140"/>
          </a:xfrm>
          <a:prstGeom prst="rect">
            <a:avLst/>
          </a:prstGeom>
          <a:noFill/>
        </p:spPr>
        <p:txBody>
          <a:bodyPr wrap="square">
            <a:spAutoFit/>
          </a:bodyPr>
          <a:lstStyle/>
          <a:p>
            <a:r>
              <a:rPr lang="nl-NL" altLang="nl-NL" sz="3600" b="1" dirty="0">
                <a:ea typeface="+mj-ea"/>
                <a:cs typeface="+mj-cs"/>
              </a:rPr>
              <a:t>Wat zijn de gevolgen van stress? </a:t>
            </a:r>
            <a:r>
              <a:rPr lang="nl-NL" altLang="nl-NL" sz="3600" b="1" dirty="0" smtClean="0">
                <a:ea typeface="+mj-ea"/>
                <a:cs typeface="+mj-cs"/>
              </a:rPr>
              <a:t>(1)</a:t>
            </a:r>
            <a:r>
              <a:rPr lang="nl-NL" altLang="nl-NL" sz="2900" b="1" dirty="0">
                <a:ea typeface="+mj-ea"/>
                <a:cs typeface="+mj-cs"/>
              </a:rPr>
              <a:t/>
            </a:r>
            <a:br>
              <a:rPr lang="nl-NL" altLang="nl-NL" sz="2900" b="1" dirty="0">
                <a:ea typeface="+mj-ea"/>
                <a:cs typeface="+mj-cs"/>
              </a:rPr>
            </a:br>
            <a:endParaRPr lang="nl-NL" altLang="nl-NL" sz="2900" b="1" dirty="0">
              <a:ea typeface="+mj-ea"/>
              <a:cs typeface="+mj-cs"/>
            </a:endParaRPr>
          </a:p>
          <a:p>
            <a:r>
              <a:rPr lang="nl-NL" altLang="nl-NL" sz="2800" b="1" i="1" dirty="0" smtClean="0">
                <a:solidFill>
                  <a:srgbClr val="FF0000"/>
                </a:solidFill>
                <a:ea typeface="+mj-ea"/>
                <a:cs typeface="+mj-cs"/>
              </a:rPr>
              <a:t>Denken</a:t>
            </a:r>
            <a:r>
              <a:rPr lang="nl-NL" altLang="nl-NL" sz="2800" b="1" dirty="0">
                <a:ea typeface="+mj-ea"/>
                <a:cs typeface="+mj-cs"/>
              </a:rPr>
              <a:t/>
            </a:r>
            <a:br>
              <a:rPr lang="nl-NL" altLang="nl-NL" sz="2800" b="1" dirty="0">
                <a:ea typeface="+mj-ea"/>
                <a:cs typeface="+mj-cs"/>
              </a:rPr>
            </a:br>
            <a:endParaRPr lang="nl-NL" altLang="nl-NL" sz="2800" b="1" dirty="0">
              <a:ea typeface="+mj-ea"/>
              <a:cs typeface="+mj-cs"/>
            </a:endParaRPr>
          </a:p>
          <a:p>
            <a:pPr marL="342900" indent="-342900">
              <a:buFont typeface="Arial" panose="020B0604020202020204" pitchFamily="34" charset="0"/>
              <a:buChar char="•"/>
            </a:pPr>
            <a:r>
              <a:rPr lang="nl-NL" altLang="nl-NL" sz="2800" dirty="0" smtClean="0">
                <a:ea typeface="+mj-ea"/>
                <a:cs typeface="+mj-cs"/>
              </a:rPr>
              <a:t>Moeite met “helder</a:t>
            </a:r>
            <a:r>
              <a:rPr lang="nl-NL" altLang="nl-NL" sz="2800" dirty="0">
                <a:ea typeface="+mj-ea"/>
                <a:cs typeface="+mj-cs"/>
              </a:rPr>
              <a:t>” denken. </a:t>
            </a:r>
            <a:endParaRPr lang="nl-NL" altLang="nl-NL" sz="2800" dirty="0" smtClean="0">
              <a:ea typeface="+mj-ea"/>
              <a:cs typeface="+mj-cs"/>
            </a:endParaRPr>
          </a:p>
          <a:p>
            <a:endParaRPr lang="nl-NL" altLang="nl-NL" sz="2800" dirty="0">
              <a:ea typeface="+mj-ea"/>
              <a:cs typeface="+mj-cs"/>
            </a:endParaRPr>
          </a:p>
          <a:p>
            <a:pPr marL="342900" indent="-342900">
              <a:buFont typeface="Arial" panose="020B0604020202020204" pitchFamily="34" charset="0"/>
              <a:buChar char="•"/>
            </a:pPr>
            <a:r>
              <a:rPr lang="nl-NL" altLang="nl-NL" sz="2800" dirty="0">
                <a:ea typeface="+mj-ea"/>
                <a:cs typeface="+mj-cs"/>
              </a:rPr>
              <a:t>Moeite </a:t>
            </a:r>
            <a:r>
              <a:rPr lang="nl-NL" altLang="nl-NL" sz="2800" dirty="0" smtClean="0">
                <a:ea typeface="+mj-ea"/>
                <a:cs typeface="+mj-cs"/>
              </a:rPr>
              <a:t>om </a:t>
            </a:r>
            <a:r>
              <a:rPr lang="nl-NL" altLang="nl-NL" sz="2800" dirty="0">
                <a:ea typeface="+mj-ea"/>
                <a:cs typeface="+mj-cs"/>
              </a:rPr>
              <a:t>aandacht te richten op wat belangrijk is</a:t>
            </a:r>
            <a:r>
              <a:rPr lang="nl-NL" altLang="nl-NL" sz="2800" dirty="0" smtClean="0">
                <a:ea typeface="+mj-ea"/>
                <a:cs typeface="+mj-cs"/>
              </a:rPr>
              <a:t>.</a:t>
            </a:r>
          </a:p>
          <a:p>
            <a:pPr marL="342900" indent="-342900">
              <a:buFont typeface="Arial" panose="020B0604020202020204" pitchFamily="34" charset="0"/>
              <a:buChar char="•"/>
            </a:pPr>
            <a:endParaRPr lang="nl-NL" altLang="nl-NL" sz="2800" dirty="0" smtClean="0">
              <a:ea typeface="+mj-ea"/>
              <a:cs typeface="+mj-cs"/>
            </a:endParaRPr>
          </a:p>
          <a:p>
            <a:pPr marL="342900" indent="-342900">
              <a:buFont typeface="Arial" panose="020B0604020202020204" pitchFamily="34" charset="0"/>
              <a:buChar char="•"/>
            </a:pPr>
            <a:r>
              <a:rPr lang="nl-NL" altLang="nl-NL" sz="2800" dirty="0" smtClean="0">
                <a:ea typeface="+mj-ea"/>
                <a:cs typeface="+mj-cs"/>
              </a:rPr>
              <a:t>Moeite onthouden.</a:t>
            </a:r>
            <a:endParaRPr lang="nl-NL" altLang="nl-NL" sz="2800" dirty="0">
              <a:ea typeface="+mj-ea"/>
              <a:cs typeface="+mj-cs"/>
            </a:endParaRPr>
          </a:p>
          <a:p>
            <a:endParaRPr lang="nl-NL" altLang="nl-NL" sz="2800" dirty="0">
              <a:ea typeface="+mj-ea"/>
              <a:cs typeface="+mj-cs"/>
            </a:endParaRPr>
          </a:p>
          <a:p>
            <a:pPr marL="342900" indent="-342900">
              <a:buFont typeface="Arial" panose="020B0604020202020204" pitchFamily="34" charset="0"/>
              <a:buChar char="•"/>
            </a:pPr>
            <a:r>
              <a:rPr lang="nl-NL" altLang="nl-NL" sz="2800" dirty="0">
                <a:ea typeface="+mj-ea"/>
                <a:cs typeface="+mj-cs"/>
              </a:rPr>
              <a:t>Onrustige </a:t>
            </a:r>
            <a:r>
              <a:rPr lang="nl-NL" altLang="nl-NL" sz="2800" dirty="0" smtClean="0">
                <a:ea typeface="+mj-ea"/>
                <a:cs typeface="+mj-cs"/>
              </a:rPr>
              <a:t>slaap.</a:t>
            </a:r>
            <a:endParaRPr lang="nl-NL" altLang="nl-NL" sz="2800" dirty="0">
              <a:ea typeface="+mj-ea"/>
              <a:cs typeface="+mj-cs"/>
            </a:endParaRPr>
          </a:p>
          <a:p>
            <a:pPr marL="342900" indent="-342900">
              <a:buFontTx/>
              <a:buChar char="-"/>
            </a:pPr>
            <a:endParaRPr lang="nl-NL" altLang="nl-NL" sz="2800" dirty="0">
              <a:ea typeface="+mj-ea"/>
              <a:cs typeface="+mj-cs"/>
            </a:endParaRPr>
          </a:p>
          <a:p>
            <a:pPr marL="342900" indent="-342900">
              <a:buFont typeface="Arial" panose="020B0604020202020204" pitchFamily="34" charset="0"/>
              <a:buChar char="•"/>
            </a:pPr>
            <a:r>
              <a:rPr lang="nl-NL" sz="2800" dirty="0"/>
              <a:t>Moeite met plannen, niet meer </a:t>
            </a:r>
            <a:r>
              <a:rPr lang="nl-NL" sz="2800" dirty="0" smtClean="0"/>
              <a:t> goed kunnen overzien.</a:t>
            </a:r>
            <a:endParaRPr lang="nl-NL" altLang="nl-NL" sz="2800" dirty="0">
              <a:ea typeface="+mj-ea"/>
              <a:cs typeface="+mj-cs"/>
            </a:endParaRPr>
          </a:p>
          <a:p>
            <a:endParaRPr lang="nl-NL" altLang="nl-NL" sz="2800" b="1" i="1" dirty="0" smtClean="0">
              <a:solidFill>
                <a:srgbClr val="FF0000"/>
              </a:solidFill>
              <a:ea typeface="+mj-ea"/>
              <a:cs typeface="+mj-cs"/>
            </a:endParaRPr>
          </a:p>
          <a:p>
            <a:endParaRPr lang="nl-NL" altLang="nl-NL" sz="2800" dirty="0">
              <a:solidFill>
                <a:srgbClr val="262574"/>
              </a:solidFill>
              <a:latin typeface="+mj-lt"/>
              <a:ea typeface="+mj-ea"/>
              <a:cs typeface="+mj-cs"/>
            </a:endParaRPr>
          </a:p>
        </p:txBody>
      </p:sp>
    </p:spTree>
    <p:extLst>
      <p:ext uri="{BB962C8B-B14F-4D97-AF65-F5344CB8AC3E}">
        <p14:creationId xmlns:p14="http://schemas.microsoft.com/office/powerpoint/2010/main" val="290488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5D5EB856-9B10-4A52-9A54-D9A9AC881B16}"/>
              </a:ext>
            </a:extLst>
          </p:cNvPr>
          <p:cNvSpPr>
            <a:spLocks noGrp="1"/>
          </p:cNvSpPr>
          <p:nvPr>
            <p:ph type="title"/>
          </p:nvPr>
        </p:nvSpPr>
        <p:spPr>
          <a:xfrm>
            <a:off x="630936" y="423672"/>
            <a:ext cx="10276401" cy="671736"/>
          </a:xfrm>
        </p:spPr>
        <p:txBody>
          <a:bodyPr/>
          <a:lstStyle/>
          <a:p>
            <a:r>
              <a:rPr lang="nl-NL" altLang="nl-NL" sz="3600" b="1" dirty="0">
                <a:latin typeface="+mn-lt"/>
              </a:rPr>
              <a:t>Wat zijn de gevolgen van stress</a:t>
            </a:r>
            <a:r>
              <a:rPr lang="nl-NL" altLang="nl-NL" sz="3600" b="1" dirty="0" smtClean="0">
                <a:latin typeface="+mn-lt"/>
              </a:rPr>
              <a:t>? (2)</a:t>
            </a:r>
            <a:endParaRPr lang="nl-NL" dirty="0">
              <a:latin typeface="+mn-lt"/>
            </a:endParaRPr>
          </a:p>
        </p:txBody>
      </p:sp>
      <p:sp>
        <p:nvSpPr>
          <p:cNvPr id="3" name="Tijdelijke aanduiding voor inhoud 2">
            <a:extLst>
              <a:ext uri="{FF2B5EF4-FFF2-40B4-BE49-F238E27FC236}">
                <a16:creationId xmlns="" xmlns:a16="http://schemas.microsoft.com/office/drawing/2014/main" id="{E8C5CC3A-7E87-4B2C-9190-9C16E973A827}"/>
              </a:ext>
            </a:extLst>
          </p:cNvPr>
          <p:cNvSpPr>
            <a:spLocks noGrp="1"/>
          </p:cNvSpPr>
          <p:nvPr>
            <p:ph idx="1"/>
          </p:nvPr>
        </p:nvSpPr>
        <p:spPr>
          <a:xfrm>
            <a:off x="713232" y="1280160"/>
            <a:ext cx="10087424" cy="5461208"/>
          </a:xfrm>
        </p:spPr>
        <p:txBody>
          <a:bodyPr>
            <a:normAutofit/>
          </a:bodyPr>
          <a:lstStyle/>
          <a:p>
            <a:pPr marL="0" indent="0">
              <a:lnSpc>
                <a:spcPct val="160000"/>
              </a:lnSpc>
              <a:buNone/>
            </a:pPr>
            <a:r>
              <a:rPr lang="nl-NL" altLang="nl-NL" sz="2200" b="1" dirty="0">
                <a:solidFill>
                  <a:srgbClr val="FF0000"/>
                </a:solidFill>
                <a:ea typeface="+mj-ea"/>
                <a:cs typeface="+mj-cs"/>
              </a:rPr>
              <a:t>Zichtbare symptomen </a:t>
            </a:r>
          </a:p>
          <a:p>
            <a:pPr>
              <a:lnSpc>
                <a:spcPct val="150000"/>
              </a:lnSpc>
            </a:pPr>
            <a:r>
              <a:rPr lang="nl-NL" altLang="nl-NL" sz="2200" dirty="0">
                <a:ea typeface="+mj-ea"/>
                <a:cs typeface="+mj-cs"/>
              </a:rPr>
              <a:t>Meer </a:t>
            </a:r>
            <a:r>
              <a:rPr lang="nl-NL" altLang="nl-NL" sz="2200" dirty="0" err="1">
                <a:ea typeface="+mj-ea"/>
                <a:cs typeface="+mj-cs"/>
              </a:rPr>
              <a:t>freezing</a:t>
            </a:r>
            <a:r>
              <a:rPr lang="nl-NL" altLang="nl-NL" sz="2200" dirty="0">
                <a:ea typeface="+mj-ea"/>
                <a:cs typeface="+mj-cs"/>
              </a:rPr>
              <a:t>, stress voorkomt het kunnen toepassen van je manier om dit te doorbreken.</a:t>
            </a:r>
          </a:p>
          <a:p>
            <a:pPr>
              <a:lnSpc>
                <a:spcPct val="150000"/>
              </a:lnSpc>
            </a:pPr>
            <a:r>
              <a:rPr lang="nl-NL" altLang="nl-NL" sz="2200" dirty="0">
                <a:ea typeface="+mj-ea"/>
                <a:cs typeface="+mj-cs"/>
              </a:rPr>
              <a:t>Toename van een tremor en/of </a:t>
            </a:r>
            <a:r>
              <a:rPr lang="nl-NL" altLang="nl-NL" sz="2200" dirty="0" err="1" smtClean="0">
                <a:ea typeface="+mj-ea"/>
                <a:cs typeface="+mj-cs"/>
              </a:rPr>
              <a:t>overbeweeglijkheid</a:t>
            </a:r>
            <a:r>
              <a:rPr lang="nl-NL" altLang="nl-NL" sz="2200" dirty="0" smtClean="0">
                <a:ea typeface="+mj-ea"/>
                <a:cs typeface="+mj-cs"/>
              </a:rPr>
              <a:t>/motorische problemen</a:t>
            </a:r>
          </a:p>
          <a:p>
            <a:pPr marL="0" indent="0">
              <a:lnSpc>
                <a:spcPct val="150000"/>
              </a:lnSpc>
              <a:buNone/>
            </a:pPr>
            <a:r>
              <a:rPr lang="nl-NL" altLang="nl-NL" sz="2200" b="1" dirty="0" smtClean="0">
                <a:solidFill>
                  <a:srgbClr val="FF0000"/>
                </a:solidFill>
                <a:ea typeface="+mj-ea"/>
                <a:cs typeface="+mj-cs"/>
              </a:rPr>
              <a:t>Onzichtbare symptomen</a:t>
            </a:r>
            <a:endParaRPr lang="nl-NL" altLang="nl-NL" sz="2200" b="1" dirty="0">
              <a:solidFill>
                <a:srgbClr val="FF0000"/>
              </a:solidFill>
              <a:ea typeface="+mj-ea"/>
              <a:cs typeface="+mj-cs"/>
            </a:endParaRPr>
          </a:p>
          <a:p>
            <a:pPr>
              <a:lnSpc>
                <a:spcPct val="150000"/>
              </a:lnSpc>
            </a:pPr>
            <a:r>
              <a:rPr lang="nl-NL" altLang="nl-NL" sz="2200" b="1" dirty="0">
                <a:ea typeface="+mj-ea"/>
                <a:cs typeface="+mj-cs"/>
              </a:rPr>
              <a:t>Vermoeidheid</a:t>
            </a:r>
          </a:p>
          <a:p>
            <a:pPr>
              <a:lnSpc>
                <a:spcPct val="150000"/>
              </a:lnSpc>
            </a:pPr>
            <a:r>
              <a:rPr lang="nl-NL" altLang="nl-NL" sz="2200" dirty="0" smtClean="0">
                <a:ea typeface="+mj-ea"/>
                <a:cs typeface="+mj-cs"/>
              </a:rPr>
              <a:t>Pijn, spanning (hoofd, buik, lichaam)</a:t>
            </a:r>
            <a:endParaRPr lang="nl-NL" altLang="nl-NL" sz="2200" dirty="0">
              <a:ea typeface="+mj-ea"/>
              <a:cs typeface="+mj-cs"/>
            </a:endParaRPr>
          </a:p>
          <a:p>
            <a:pPr>
              <a:lnSpc>
                <a:spcPct val="150000"/>
              </a:lnSpc>
            </a:pPr>
            <a:r>
              <a:rPr lang="nl-NL" altLang="nl-NL" sz="2200" dirty="0">
                <a:ea typeface="+mj-ea"/>
                <a:cs typeface="+mj-cs"/>
              </a:rPr>
              <a:t>Verhoogde spanning op de blaas, vaker naar het toilet gaan.</a:t>
            </a:r>
          </a:p>
          <a:p>
            <a:pPr marL="0" indent="0">
              <a:lnSpc>
                <a:spcPct val="150000"/>
              </a:lnSpc>
              <a:buNone/>
            </a:pPr>
            <a:endParaRPr lang="nl-NL" altLang="nl-NL" sz="2200" dirty="0">
              <a:solidFill>
                <a:srgbClr val="262574"/>
              </a:solidFill>
              <a:ea typeface="+mj-ea"/>
              <a:cs typeface="+mj-cs"/>
            </a:endParaRPr>
          </a:p>
          <a:p>
            <a:endParaRPr lang="nl-NL" dirty="0"/>
          </a:p>
        </p:txBody>
      </p:sp>
    </p:spTree>
    <p:extLst>
      <p:ext uri="{BB962C8B-B14F-4D97-AF65-F5344CB8AC3E}">
        <p14:creationId xmlns:p14="http://schemas.microsoft.com/office/powerpoint/2010/main" val="118216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126D471-FE07-4BDF-BA06-7AE78B8EBE8A}"/>
              </a:ext>
            </a:extLst>
          </p:cNvPr>
          <p:cNvSpPr>
            <a:spLocks noGrp="1"/>
          </p:cNvSpPr>
          <p:nvPr>
            <p:ph type="title"/>
          </p:nvPr>
        </p:nvSpPr>
        <p:spPr>
          <a:xfrm>
            <a:off x="393192" y="365125"/>
            <a:ext cx="10960608" cy="1325563"/>
          </a:xfrm>
        </p:spPr>
        <p:txBody>
          <a:bodyPr/>
          <a:lstStyle/>
          <a:p>
            <a:r>
              <a:rPr lang="nl-NL" altLang="nl-NL" sz="3600" b="1" dirty="0">
                <a:latin typeface="+mn-lt"/>
              </a:rPr>
              <a:t>Wat zijn de gevolgen van stress</a:t>
            </a:r>
            <a:r>
              <a:rPr lang="nl-NL" altLang="nl-NL" sz="3600" b="1" dirty="0" smtClean="0">
                <a:latin typeface="+mn-lt"/>
              </a:rPr>
              <a:t>? (3)</a:t>
            </a:r>
            <a:endParaRPr lang="nl-NL" b="1" dirty="0">
              <a:latin typeface="+mn-lt"/>
            </a:endParaRPr>
          </a:p>
        </p:txBody>
      </p:sp>
      <p:sp>
        <p:nvSpPr>
          <p:cNvPr id="3" name="Tijdelijke aanduiding voor inhoud 2">
            <a:extLst>
              <a:ext uri="{FF2B5EF4-FFF2-40B4-BE49-F238E27FC236}">
                <a16:creationId xmlns="" xmlns:a16="http://schemas.microsoft.com/office/drawing/2014/main" id="{8E99F284-A896-4755-8F24-98AE430BBE0E}"/>
              </a:ext>
            </a:extLst>
          </p:cNvPr>
          <p:cNvSpPr>
            <a:spLocks noGrp="1"/>
          </p:cNvSpPr>
          <p:nvPr>
            <p:ph idx="1"/>
          </p:nvPr>
        </p:nvSpPr>
        <p:spPr>
          <a:xfrm>
            <a:off x="673608" y="1690688"/>
            <a:ext cx="10515600" cy="4351338"/>
          </a:xfrm>
        </p:spPr>
        <p:txBody>
          <a:bodyPr>
            <a:normAutofit/>
          </a:bodyPr>
          <a:lstStyle/>
          <a:p>
            <a:pPr marL="0" indent="0">
              <a:lnSpc>
                <a:spcPct val="160000"/>
              </a:lnSpc>
              <a:buNone/>
            </a:pPr>
            <a:r>
              <a:rPr lang="nl-NL" b="1" dirty="0">
                <a:solidFill>
                  <a:srgbClr val="FF0000"/>
                </a:solidFill>
                <a:ea typeface="+mj-ea"/>
                <a:cs typeface="+mj-cs"/>
              </a:rPr>
              <a:t>Gedrag</a:t>
            </a:r>
          </a:p>
          <a:p>
            <a:pPr>
              <a:lnSpc>
                <a:spcPct val="150000"/>
              </a:lnSpc>
            </a:pPr>
            <a:r>
              <a:rPr lang="nl-NL" altLang="nl-NL" dirty="0">
                <a:ea typeface="+mj-ea"/>
                <a:cs typeface="+mj-cs"/>
              </a:rPr>
              <a:t>Rusteloosheid</a:t>
            </a:r>
            <a:r>
              <a:rPr lang="nl-NL" dirty="0">
                <a:ea typeface="+mj-ea"/>
                <a:cs typeface="+mj-cs"/>
              </a:rPr>
              <a:t>, nauwelijks rust kunnen nemen. </a:t>
            </a:r>
          </a:p>
          <a:p>
            <a:pPr>
              <a:lnSpc>
                <a:spcPct val="150000"/>
              </a:lnSpc>
            </a:pPr>
            <a:r>
              <a:rPr lang="nl-NL" altLang="nl-NL" dirty="0">
                <a:ea typeface="+mj-ea"/>
                <a:cs typeface="+mj-cs"/>
              </a:rPr>
              <a:t>Korter lontje.</a:t>
            </a:r>
          </a:p>
          <a:p>
            <a:pPr>
              <a:lnSpc>
                <a:spcPct val="150000"/>
              </a:lnSpc>
            </a:pPr>
            <a:r>
              <a:rPr lang="nl-NL" dirty="0">
                <a:ea typeface="+mj-ea"/>
                <a:cs typeface="+mj-cs"/>
              </a:rPr>
              <a:t>Terugtrekken. </a:t>
            </a:r>
          </a:p>
        </p:txBody>
      </p:sp>
      <p:pic>
        <p:nvPicPr>
          <p:cNvPr id="4" name="Afbeelding 3"/>
          <p:cNvPicPr>
            <a:picLocks noChangeAspect="1"/>
          </p:cNvPicPr>
          <p:nvPr/>
        </p:nvPicPr>
        <p:blipFill>
          <a:blip r:embed="rId2"/>
          <a:stretch>
            <a:fillRect/>
          </a:stretch>
        </p:blipFill>
        <p:spPr>
          <a:xfrm>
            <a:off x="7460876" y="3767328"/>
            <a:ext cx="4499475" cy="2734056"/>
          </a:xfrm>
          <a:prstGeom prst="rect">
            <a:avLst/>
          </a:prstGeom>
        </p:spPr>
      </p:pic>
    </p:spTree>
    <p:extLst>
      <p:ext uri="{BB962C8B-B14F-4D97-AF65-F5344CB8AC3E}">
        <p14:creationId xmlns:p14="http://schemas.microsoft.com/office/powerpoint/2010/main" val="3205053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DC9C283-3A2D-466A-B2B7-75070C568996}"/>
              </a:ext>
            </a:extLst>
          </p:cNvPr>
          <p:cNvSpPr>
            <a:spLocks noGrp="1"/>
          </p:cNvSpPr>
          <p:nvPr>
            <p:ph type="title"/>
          </p:nvPr>
        </p:nvSpPr>
        <p:spPr/>
        <p:txBody>
          <a:bodyPr/>
          <a:lstStyle/>
          <a:p>
            <a:r>
              <a:rPr lang="nl-NL" b="1" dirty="0">
                <a:latin typeface="+mn-lt"/>
              </a:rPr>
              <a:t>Waarom is stressregulatie zo belangrijk voor iemand met Parkinson?</a:t>
            </a:r>
          </a:p>
        </p:txBody>
      </p:sp>
      <p:sp>
        <p:nvSpPr>
          <p:cNvPr id="3" name="Tijdelijke aanduiding voor inhoud 2">
            <a:extLst>
              <a:ext uri="{FF2B5EF4-FFF2-40B4-BE49-F238E27FC236}">
                <a16:creationId xmlns="" xmlns:a16="http://schemas.microsoft.com/office/drawing/2014/main" id="{F8A9C413-9B66-419E-9398-EDDC78A446D6}"/>
              </a:ext>
            </a:extLst>
          </p:cNvPr>
          <p:cNvSpPr>
            <a:spLocks noGrp="1"/>
          </p:cNvSpPr>
          <p:nvPr>
            <p:ph idx="1"/>
          </p:nvPr>
        </p:nvSpPr>
        <p:spPr>
          <a:xfrm>
            <a:off x="838200" y="1981200"/>
            <a:ext cx="9962456" cy="4495800"/>
          </a:xfrm>
        </p:spPr>
        <p:txBody>
          <a:bodyPr>
            <a:normAutofit fontScale="92500"/>
          </a:bodyPr>
          <a:lstStyle/>
          <a:p>
            <a:pPr>
              <a:lnSpc>
                <a:spcPct val="150000"/>
              </a:lnSpc>
            </a:pPr>
            <a:r>
              <a:rPr lang="nl-NL" b="1" i="0" dirty="0">
                <a:solidFill>
                  <a:srgbClr val="FF0000"/>
                </a:solidFill>
                <a:effectLst/>
              </a:rPr>
              <a:t>Stress</a:t>
            </a:r>
            <a:r>
              <a:rPr lang="nl-NL" b="0" i="0" dirty="0">
                <a:solidFill>
                  <a:srgbClr val="FF0000"/>
                </a:solidFill>
                <a:effectLst/>
              </a:rPr>
              <a:t> </a:t>
            </a:r>
            <a:r>
              <a:rPr lang="nl-NL" b="0" i="0" dirty="0">
                <a:solidFill>
                  <a:srgbClr val="444444"/>
                </a:solidFill>
                <a:effectLst/>
              </a:rPr>
              <a:t>heeft een zeer nadelige invloed op</a:t>
            </a:r>
            <a:r>
              <a:rPr lang="nl-NL" b="1" dirty="0">
                <a:solidFill>
                  <a:srgbClr val="444444"/>
                </a:solidFill>
              </a:rPr>
              <a:t> </a:t>
            </a:r>
            <a:r>
              <a:rPr lang="nl-NL" b="1" i="0" dirty="0">
                <a:solidFill>
                  <a:srgbClr val="FF0000"/>
                </a:solidFill>
                <a:effectLst/>
              </a:rPr>
              <a:t>dopamine</a:t>
            </a:r>
            <a:r>
              <a:rPr lang="nl-NL" b="0" i="0" dirty="0">
                <a:solidFill>
                  <a:srgbClr val="FF0000"/>
                </a:solidFill>
                <a:effectLst/>
              </a:rPr>
              <a:t> </a:t>
            </a:r>
            <a:r>
              <a:rPr lang="nl-NL" b="0" i="0" dirty="0">
                <a:solidFill>
                  <a:srgbClr val="444444"/>
                </a:solidFill>
                <a:effectLst/>
              </a:rPr>
              <a:t>aanmaak in je hersenen. </a:t>
            </a:r>
            <a:r>
              <a:rPr lang="nl-NL" dirty="0">
                <a:solidFill>
                  <a:srgbClr val="444444"/>
                </a:solidFill>
              </a:rPr>
              <a:t>Parkinson zorgt ook voor verminderde dopamine aanmaak. </a:t>
            </a:r>
          </a:p>
          <a:p>
            <a:pPr>
              <a:lnSpc>
                <a:spcPct val="150000"/>
              </a:lnSpc>
            </a:pPr>
            <a:r>
              <a:rPr lang="nl-NL" dirty="0">
                <a:solidFill>
                  <a:srgbClr val="444444"/>
                </a:solidFill>
              </a:rPr>
              <a:t>Dopamine is nodig om het lichaam bij stress weer tot rust te krijgen. Medicatie is bij stress minder lang werkzaam.</a:t>
            </a:r>
          </a:p>
          <a:p>
            <a:pPr>
              <a:lnSpc>
                <a:spcPct val="150000"/>
              </a:lnSpc>
            </a:pPr>
            <a:r>
              <a:rPr lang="nl-NL" b="0" i="0" dirty="0">
                <a:solidFill>
                  <a:srgbClr val="444444"/>
                </a:solidFill>
                <a:effectLst/>
              </a:rPr>
              <a:t>Bij continue stress is het steeds moeilijker een gevoel van </a:t>
            </a:r>
            <a:r>
              <a:rPr lang="nl-NL" b="1" i="0" dirty="0">
                <a:solidFill>
                  <a:srgbClr val="FF0000"/>
                </a:solidFill>
                <a:effectLst/>
              </a:rPr>
              <a:t>geluk</a:t>
            </a:r>
            <a:r>
              <a:rPr lang="nl-NL" b="1" i="0" dirty="0">
                <a:solidFill>
                  <a:srgbClr val="7030A0"/>
                </a:solidFill>
                <a:effectLst/>
              </a:rPr>
              <a:t> </a:t>
            </a:r>
            <a:r>
              <a:rPr lang="nl-NL" b="0" i="0" dirty="0">
                <a:solidFill>
                  <a:srgbClr val="444444"/>
                </a:solidFill>
                <a:effectLst/>
              </a:rPr>
              <a:t>of </a:t>
            </a:r>
            <a:r>
              <a:rPr lang="nl-NL" b="1" i="0" dirty="0">
                <a:solidFill>
                  <a:srgbClr val="FF0000"/>
                </a:solidFill>
                <a:effectLst/>
              </a:rPr>
              <a:t>welzijn</a:t>
            </a:r>
            <a:r>
              <a:rPr lang="nl-NL" b="0" i="0" dirty="0">
                <a:solidFill>
                  <a:srgbClr val="FF0000"/>
                </a:solidFill>
                <a:effectLst/>
              </a:rPr>
              <a:t> </a:t>
            </a:r>
            <a:r>
              <a:rPr lang="nl-NL" b="0" i="0" dirty="0">
                <a:solidFill>
                  <a:srgbClr val="444444"/>
                </a:solidFill>
                <a:effectLst/>
              </a:rPr>
              <a:t>te ervaren. Je belandt in een negatieve spiraal. </a:t>
            </a:r>
          </a:p>
        </p:txBody>
      </p:sp>
    </p:spTree>
    <p:extLst>
      <p:ext uri="{BB962C8B-B14F-4D97-AF65-F5344CB8AC3E}">
        <p14:creationId xmlns:p14="http://schemas.microsoft.com/office/powerpoint/2010/main" val="417714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Energie (vreters) bij Parkinson</a:t>
            </a:r>
            <a:endParaRPr lang="nl-NL" b="1" dirty="0">
              <a:latin typeface="+mn-lt"/>
            </a:endParaRPr>
          </a:p>
        </p:txBody>
      </p:sp>
      <p:pic>
        <p:nvPicPr>
          <p:cNvPr id="4" name="Tijdelijke aanduiding voor inhoud 3"/>
          <p:cNvPicPr>
            <a:picLocks noGrp="1" noChangeAspect="1"/>
          </p:cNvPicPr>
          <p:nvPr>
            <p:ph idx="1"/>
          </p:nvPr>
        </p:nvPicPr>
        <p:blipFill>
          <a:blip r:embed="rId3"/>
          <a:stretch>
            <a:fillRect/>
          </a:stretch>
        </p:blipFill>
        <p:spPr>
          <a:xfrm>
            <a:off x="838200" y="1431986"/>
            <a:ext cx="9772291" cy="5204012"/>
          </a:xfrm>
          <a:prstGeom prst="rect">
            <a:avLst/>
          </a:prstGeom>
        </p:spPr>
      </p:pic>
      <p:pic>
        <p:nvPicPr>
          <p:cNvPr id="3" name="Afbeelding 2"/>
          <p:cNvPicPr>
            <a:picLocks noChangeAspect="1"/>
          </p:cNvPicPr>
          <p:nvPr/>
        </p:nvPicPr>
        <p:blipFill>
          <a:blip r:embed="rId4"/>
          <a:stretch>
            <a:fillRect/>
          </a:stretch>
        </p:blipFill>
        <p:spPr>
          <a:xfrm>
            <a:off x="9708110" y="6011660"/>
            <a:ext cx="2366793" cy="658368"/>
          </a:xfrm>
          <a:prstGeom prst="rect">
            <a:avLst/>
          </a:prstGeom>
        </p:spPr>
      </p:pic>
    </p:spTree>
    <p:extLst>
      <p:ext uri="{BB962C8B-B14F-4D97-AF65-F5344CB8AC3E}">
        <p14:creationId xmlns:p14="http://schemas.microsoft.com/office/powerpoint/2010/main" val="1601541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Opladen? Bij rood, geel of groen?</a:t>
            </a:r>
            <a:endParaRPr lang="nl-NL" b="1" dirty="0">
              <a:latin typeface="+mn-lt"/>
            </a:endParaRPr>
          </a:p>
        </p:txBody>
      </p:sp>
      <p:pic>
        <p:nvPicPr>
          <p:cNvPr id="5" name="Tijdelijke aanduiding voor inhoud 4"/>
          <p:cNvPicPr>
            <a:picLocks noGrp="1" noChangeAspect="1"/>
          </p:cNvPicPr>
          <p:nvPr>
            <p:ph idx="1"/>
          </p:nvPr>
        </p:nvPicPr>
        <p:blipFill>
          <a:blip r:embed="rId2"/>
          <a:stretch>
            <a:fillRect/>
          </a:stretch>
        </p:blipFill>
        <p:spPr>
          <a:xfrm>
            <a:off x="4312765" y="2739312"/>
            <a:ext cx="3566469" cy="2523963"/>
          </a:xfrm>
          <a:prstGeom prst="rect">
            <a:avLst/>
          </a:prstGeom>
        </p:spPr>
      </p:pic>
      <p:pic>
        <p:nvPicPr>
          <p:cNvPr id="4" name="Afbeelding 3"/>
          <p:cNvPicPr>
            <a:picLocks noChangeAspect="1"/>
          </p:cNvPicPr>
          <p:nvPr/>
        </p:nvPicPr>
        <p:blipFill>
          <a:blip r:embed="rId3"/>
          <a:stretch>
            <a:fillRect/>
          </a:stretch>
        </p:blipFill>
        <p:spPr>
          <a:xfrm>
            <a:off x="9778173" y="6228272"/>
            <a:ext cx="2026017" cy="563575"/>
          </a:xfrm>
          <a:prstGeom prst="rect">
            <a:avLst/>
          </a:prstGeom>
        </p:spPr>
      </p:pic>
    </p:spTree>
    <p:extLst>
      <p:ext uri="{BB962C8B-B14F-4D97-AF65-F5344CB8AC3E}">
        <p14:creationId xmlns:p14="http://schemas.microsoft.com/office/powerpoint/2010/main" val="4728503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Nadelen te laat opladen?</a:t>
            </a:r>
            <a:endParaRPr lang="nl-NL" b="1" dirty="0">
              <a:latin typeface="+mn-lt"/>
            </a:endParaRPr>
          </a:p>
        </p:txBody>
      </p:sp>
      <p:pic>
        <p:nvPicPr>
          <p:cNvPr id="8" name="Tijdelijke aanduiding voor inhoud 7"/>
          <p:cNvPicPr>
            <a:picLocks noGrp="1" noChangeAspect="1"/>
          </p:cNvPicPr>
          <p:nvPr>
            <p:ph idx="1"/>
          </p:nvPr>
        </p:nvPicPr>
        <p:blipFill>
          <a:blip r:embed="rId3"/>
          <a:stretch>
            <a:fillRect/>
          </a:stretch>
        </p:blipFill>
        <p:spPr>
          <a:xfrm>
            <a:off x="2192833" y="1765300"/>
            <a:ext cx="7615833" cy="4351338"/>
          </a:xfrm>
          <a:prstGeom prst="rect">
            <a:avLst/>
          </a:prstGeom>
        </p:spPr>
      </p:pic>
      <p:pic>
        <p:nvPicPr>
          <p:cNvPr id="6" name="Afbeelding 5"/>
          <p:cNvPicPr>
            <a:picLocks noChangeAspect="1"/>
          </p:cNvPicPr>
          <p:nvPr/>
        </p:nvPicPr>
        <p:blipFill>
          <a:blip r:embed="rId4"/>
          <a:stretch>
            <a:fillRect/>
          </a:stretch>
        </p:blipFill>
        <p:spPr>
          <a:xfrm>
            <a:off x="9834114" y="6284343"/>
            <a:ext cx="1787872" cy="474452"/>
          </a:xfrm>
          <a:prstGeom prst="rect">
            <a:avLst/>
          </a:prstGeom>
        </p:spPr>
      </p:pic>
    </p:spTree>
    <p:extLst>
      <p:ext uri="{BB962C8B-B14F-4D97-AF65-F5344CB8AC3E}">
        <p14:creationId xmlns:p14="http://schemas.microsoft.com/office/powerpoint/2010/main" val="9345677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En hoe zit het met de naasten?</a:t>
            </a:r>
            <a:endParaRPr lang="nl-NL" b="1" dirty="0">
              <a:latin typeface="+mn-lt"/>
            </a:endParaRPr>
          </a:p>
        </p:txBody>
      </p:sp>
      <p:pic>
        <p:nvPicPr>
          <p:cNvPr id="5" name="Tijdelijke aanduiding voor inhoud 4"/>
          <p:cNvPicPr>
            <a:picLocks noGrp="1" noChangeAspect="1"/>
          </p:cNvPicPr>
          <p:nvPr>
            <p:ph idx="1"/>
          </p:nvPr>
        </p:nvPicPr>
        <p:blipFill>
          <a:blip r:embed="rId2"/>
          <a:stretch>
            <a:fillRect/>
          </a:stretch>
        </p:blipFill>
        <p:spPr>
          <a:xfrm>
            <a:off x="4309717" y="2739312"/>
            <a:ext cx="3572566" cy="2523963"/>
          </a:xfrm>
          <a:prstGeom prst="rect">
            <a:avLst/>
          </a:prstGeom>
        </p:spPr>
      </p:pic>
      <p:pic>
        <p:nvPicPr>
          <p:cNvPr id="4" name="Afbeelding 3"/>
          <p:cNvPicPr>
            <a:picLocks noChangeAspect="1"/>
          </p:cNvPicPr>
          <p:nvPr/>
        </p:nvPicPr>
        <p:blipFill>
          <a:blip r:embed="rId3"/>
          <a:stretch>
            <a:fillRect/>
          </a:stretch>
        </p:blipFill>
        <p:spPr>
          <a:xfrm>
            <a:off x="9381392" y="6203472"/>
            <a:ext cx="2203883" cy="585966"/>
          </a:xfrm>
          <a:prstGeom prst="rect">
            <a:avLst/>
          </a:prstGeom>
        </p:spPr>
      </p:pic>
      <p:pic>
        <p:nvPicPr>
          <p:cNvPr id="6" name="Afbeelding 5"/>
          <p:cNvPicPr>
            <a:picLocks noChangeAspect="1"/>
          </p:cNvPicPr>
          <p:nvPr/>
        </p:nvPicPr>
        <p:blipFill>
          <a:blip r:embed="rId4"/>
          <a:stretch>
            <a:fillRect/>
          </a:stretch>
        </p:blipFill>
        <p:spPr>
          <a:xfrm>
            <a:off x="838200" y="1603805"/>
            <a:ext cx="2542252" cy="3590855"/>
          </a:xfrm>
          <a:prstGeom prst="rect">
            <a:avLst/>
          </a:prstGeom>
        </p:spPr>
      </p:pic>
      <p:pic>
        <p:nvPicPr>
          <p:cNvPr id="7" name="Afbeelding 6"/>
          <p:cNvPicPr>
            <a:picLocks noChangeAspect="1"/>
          </p:cNvPicPr>
          <p:nvPr/>
        </p:nvPicPr>
        <p:blipFill>
          <a:blip r:embed="rId5"/>
          <a:stretch>
            <a:fillRect/>
          </a:stretch>
        </p:blipFill>
        <p:spPr>
          <a:xfrm>
            <a:off x="8519525" y="1820085"/>
            <a:ext cx="3065750" cy="3058086"/>
          </a:xfrm>
          <a:prstGeom prst="rect">
            <a:avLst/>
          </a:prstGeom>
        </p:spPr>
      </p:pic>
    </p:spTree>
    <p:extLst>
      <p:ext uri="{BB962C8B-B14F-4D97-AF65-F5344CB8AC3E}">
        <p14:creationId xmlns:p14="http://schemas.microsoft.com/office/powerpoint/2010/main" val="15105274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Steun</a:t>
            </a:r>
            <a:r>
              <a:rPr lang="nl-NL" dirty="0" smtClean="0">
                <a:latin typeface="+mn-lt"/>
              </a:rPr>
              <a:t> </a:t>
            </a:r>
            <a:r>
              <a:rPr lang="nl-NL" b="1" dirty="0" smtClean="0">
                <a:latin typeface="+mn-lt"/>
              </a:rPr>
              <a:t>en toeverlaat: partner &amp; de naasten </a:t>
            </a:r>
            <a:endParaRPr lang="nl-NL" b="1" dirty="0">
              <a:latin typeface="+mn-lt"/>
            </a:endParaRPr>
          </a:p>
        </p:txBody>
      </p:sp>
      <p:sp>
        <p:nvSpPr>
          <p:cNvPr id="3" name="Tijdelijke aanduiding voor inhoud 2"/>
          <p:cNvSpPr>
            <a:spLocks noGrp="1"/>
          </p:cNvSpPr>
          <p:nvPr>
            <p:ph idx="1"/>
          </p:nvPr>
        </p:nvSpPr>
        <p:spPr>
          <a:xfrm>
            <a:off x="838200" y="1690688"/>
            <a:ext cx="10515600" cy="4486275"/>
          </a:xfrm>
        </p:spPr>
        <p:txBody>
          <a:bodyPr/>
          <a:lstStyle/>
          <a:p>
            <a:pPr marL="0" indent="0">
              <a:buNone/>
            </a:pPr>
            <a:r>
              <a:rPr lang="nl-NL" dirty="0" smtClean="0"/>
              <a:t>Invloed op relatie naasten en sociale interactie: </a:t>
            </a:r>
          </a:p>
          <a:p>
            <a:r>
              <a:rPr lang="nl-NL" dirty="0" smtClean="0"/>
              <a:t>Verminderde (mogelijkheden tot) activiteit</a:t>
            </a:r>
            <a:endParaRPr lang="nl-NL" dirty="0"/>
          </a:p>
          <a:p>
            <a:r>
              <a:rPr lang="nl-NL" dirty="0" smtClean="0"/>
              <a:t>Veranderd gedrag, zelfbeeld en cognitie</a:t>
            </a:r>
          </a:p>
          <a:p>
            <a:r>
              <a:rPr lang="nl-NL" dirty="0" smtClean="0"/>
              <a:t>Veranderde mimiek invloed op communicatie &amp; intimiteit</a:t>
            </a:r>
          </a:p>
          <a:p>
            <a:r>
              <a:rPr lang="nl-NL" dirty="0" smtClean="0"/>
              <a:t>Rolpatronen veranderen </a:t>
            </a:r>
          </a:p>
          <a:p>
            <a:endParaRPr lang="nl-NL" dirty="0"/>
          </a:p>
        </p:txBody>
      </p:sp>
      <p:pic>
        <p:nvPicPr>
          <p:cNvPr id="4" name="Afbeelding 3"/>
          <p:cNvPicPr>
            <a:picLocks noChangeAspect="1"/>
          </p:cNvPicPr>
          <p:nvPr/>
        </p:nvPicPr>
        <p:blipFill>
          <a:blip r:embed="rId2"/>
          <a:stretch>
            <a:fillRect/>
          </a:stretch>
        </p:blipFill>
        <p:spPr>
          <a:xfrm>
            <a:off x="9473063" y="5977094"/>
            <a:ext cx="2792210" cy="774259"/>
          </a:xfrm>
          <a:prstGeom prst="rect">
            <a:avLst/>
          </a:prstGeom>
        </p:spPr>
      </p:pic>
      <p:pic>
        <p:nvPicPr>
          <p:cNvPr id="5" name="Afbeelding 4"/>
          <p:cNvPicPr>
            <a:picLocks noChangeAspect="1"/>
          </p:cNvPicPr>
          <p:nvPr/>
        </p:nvPicPr>
        <p:blipFill>
          <a:blip r:embed="rId3"/>
          <a:stretch>
            <a:fillRect/>
          </a:stretch>
        </p:blipFill>
        <p:spPr>
          <a:xfrm>
            <a:off x="5545455" y="4252913"/>
            <a:ext cx="2381250" cy="1924050"/>
          </a:xfrm>
          <a:prstGeom prst="rect">
            <a:avLst/>
          </a:prstGeom>
        </p:spPr>
      </p:pic>
    </p:spTree>
    <p:extLst>
      <p:ext uri="{BB962C8B-B14F-4D97-AF65-F5344CB8AC3E}">
        <p14:creationId xmlns:p14="http://schemas.microsoft.com/office/powerpoint/2010/main" val="21364942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Voorstellen en programma </a:t>
            </a:r>
            <a:endParaRPr lang="nl-NL" b="1" dirty="0">
              <a:latin typeface="+mn-lt"/>
            </a:endParaRPr>
          </a:p>
        </p:txBody>
      </p:sp>
      <p:sp>
        <p:nvSpPr>
          <p:cNvPr id="3" name="Tijdelijke aanduiding voor inhoud 2"/>
          <p:cNvSpPr>
            <a:spLocks noGrp="1"/>
          </p:cNvSpPr>
          <p:nvPr>
            <p:ph idx="1"/>
          </p:nvPr>
        </p:nvSpPr>
        <p:spPr/>
        <p:txBody>
          <a:bodyPr/>
          <a:lstStyle/>
          <a:p>
            <a:r>
              <a:rPr lang="nl-NL" dirty="0" smtClean="0"/>
              <a:t>Onzichtbare gevolgen van Parkinson</a:t>
            </a:r>
          </a:p>
          <a:p>
            <a:r>
              <a:rPr lang="nl-NL" dirty="0" smtClean="0"/>
              <a:t>Zelfbeeld</a:t>
            </a:r>
          </a:p>
          <a:p>
            <a:r>
              <a:rPr lang="nl-NL" dirty="0" smtClean="0"/>
              <a:t>Energie en stress</a:t>
            </a:r>
          </a:p>
          <a:p>
            <a:r>
              <a:rPr lang="nl-NL" dirty="0" smtClean="0"/>
              <a:t>Verandering </a:t>
            </a:r>
            <a:r>
              <a:rPr lang="nl-NL" dirty="0" smtClean="0"/>
              <a:t>van emotie en gedrag door </a:t>
            </a:r>
            <a:r>
              <a:rPr lang="nl-NL" dirty="0" smtClean="0"/>
              <a:t>Parkinson</a:t>
            </a:r>
          </a:p>
          <a:p>
            <a:r>
              <a:rPr lang="nl-NL" dirty="0" smtClean="0"/>
              <a:t>Invloed op relatie en communicatie</a:t>
            </a:r>
            <a:endParaRPr lang="nl-NL" dirty="0" smtClean="0"/>
          </a:p>
          <a:p>
            <a:r>
              <a:rPr lang="nl-NL" dirty="0" smtClean="0"/>
              <a:t>Elkaar niet kwijtraken</a:t>
            </a:r>
            <a:endParaRPr lang="nl-NL" dirty="0" smtClean="0"/>
          </a:p>
        </p:txBody>
      </p:sp>
      <p:pic>
        <p:nvPicPr>
          <p:cNvPr id="4" name="Afbeelding 3"/>
          <p:cNvPicPr>
            <a:picLocks noChangeAspect="1"/>
          </p:cNvPicPr>
          <p:nvPr/>
        </p:nvPicPr>
        <p:blipFill>
          <a:blip r:embed="rId2"/>
          <a:stretch>
            <a:fillRect/>
          </a:stretch>
        </p:blipFill>
        <p:spPr>
          <a:xfrm>
            <a:off x="9381392" y="6203472"/>
            <a:ext cx="2203883" cy="585966"/>
          </a:xfrm>
          <a:prstGeom prst="rect">
            <a:avLst/>
          </a:prstGeom>
        </p:spPr>
      </p:pic>
    </p:spTree>
    <p:extLst>
      <p:ext uri="{BB962C8B-B14F-4D97-AF65-F5344CB8AC3E}">
        <p14:creationId xmlns:p14="http://schemas.microsoft.com/office/powerpoint/2010/main" val="11309362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7"/>
          <p:cNvSpPr txBox="1">
            <a:spLocks noGrp="1"/>
          </p:cNvSpPr>
          <p:nvPr>
            <p:ph type="title"/>
          </p:nvPr>
        </p:nvSpPr>
        <p:spPr>
          <a:xfrm>
            <a:off x="1051560" y="274638"/>
            <a:ext cx="9159240" cy="1143000"/>
          </a:xfrm>
          <a:prstGeom prst="rect">
            <a:avLst/>
          </a:prstGeom>
          <a:noFill/>
          <a:ln>
            <a:noFill/>
          </a:ln>
        </p:spPr>
        <p:txBody>
          <a:bodyPr spcFirstLastPara="1" vert="horz" wrap="square" lIns="91425" tIns="45700" rIns="91425" bIns="45700" rtlCol="0" anchor="ctr" anchorCtr="0">
            <a:noAutofit/>
          </a:bodyPr>
          <a:lstStyle/>
          <a:p>
            <a:pPr>
              <a:spcBef>
                <a:spcPts val="0"/>
              </a:spcBef>
              <a:buClr>
                <a:srgbClr val="17365D"/>
              </a:buClr>
              <a:buSzPts val="3600"/>
            </a:pPr>
            <a:r>
              <a:rPr lang="nl-NL" b="1" dirty="0">
                <a:latin typeface="+mn-lt"/>
                <a:ea typeface="Calibri"/>
                <a:cs typeface="Calibri"/>
                <a:sym typeface="Calibri"/>
              </a:rPr>
              <a:t>Definitie Gezondheid, Huber</a:t>
            </a:r>
            <a:endParaRPr b="1" dirty="0">
              <a:latin typeface="+mn-lt"/>
              <a:ea typeface="Calibri"/>
              <a:cs typeface="Calibri"/>
              <a:sym typeface="Calibri"/>
            </a:endParaRPr>
          </a:p>
        </p:txBody>
      </p:sp>
      <p:sp>
        <p:nvSpPr>
          <p:cNvPr id="117" name="Google Shape;117;p17"/>
          <p:cNvSpPr txBox="1">
            <a:spLocks noGrp="1"/>
          </p:cNvSpPr>
          <p:nvPr>
            <p:ph type="body" idx="1"/>
          </p:nvPr>
        </p:nvSpPr>
        <p:spPr>
          <a:xfrm>
            <a:off x="1981200" y="1600202"/>
            <a:ext cx="8229600" cy="4525963"/>
          </a:xfrm>
          <a:prstGeom prst="rect">
            <a:avLst/>
          </a:prstGeom>
          <a:noFill/>
          <a:ln>
            <a:noFill/>
          </a:ln>
        </p:spPr>
        <p:txBody>
          <a:bodyPr spcFirstLastPara="1" vert="horz" wrap="square" lIns="91425" tIns="45700" rIns="91425" bIns="45700" rtlCol="0" anchor="t" anchorCtr="0">
            <a:noAutofit/>
          </a:bodyPr>
          <a:lstStyle/>
          <a:p>
            <a:pPr marL="342900" indent="-165100">
              <a:spcBef>
                <a:spcPts val="0"/>
              </a:spcBef>
              <a:buClr>
                <a:schemeClr val="accent2"/>
              </a:buClr>
              <a:buSzPts val="2800"/>
              <a:buNone/>
            </a:pPr>
            <a:endParaRPr dirty="0">
              <a:solidFill>
                <a:srgbClr val="17365D"/>
              </a:solidFill>
              <a:latin typeface="Calibri"/>
              <a:ea typeface="Calibri"/>
              <a:cs typeface="Calibri"/>
              <a:sym typeface="Calibri"/>
            </a:endParaRPr>
          </a:p>
          <a:p>
            <a:pPr marL="0" indent="0" algn="ctr">
              <a:lnSpc>
                <a:spcPct val="150000"/>
              </a:lnSpc>
              <a:spcBef>
                <a:spcPts val="560"/>
              </a:spcBef>
              <a:buClr>
                <a:schemeClr val="accent2"/>
              </a:buClr>
              <a:buSzPts val="2800"/>
              <a:buNone/>
            </a:pPr>
            <a:r>
              <a:rPr lang="nl-NL" b="1" i="1" dirty="0">
                <a:solidFill>
                  <a:srgbClr val="C00000"/>
                </a:solidFill>
                <a:ea typeface="Calibri"/>
                <a:cs typeface="Calibri"/>
                <a:sym typeface="Calibri"/>
              </a:rPr>
              <a:t>“Gezondheid als het vermogen om je aan </a:t>
            </a:r>
            <a:endParaRPr b="1" dirty="0">
              <a:solidFill>
                <a:srgbClr val="C00000"/>
              </a:solidFill>
              <a:ea typeface="Calibri"/>
              <a:cs typeface="Calibri"/>
              <a:sym typeface="Calibri"/>
            </a:endParaRPr>
          </a:p>
          <a:p>
            <a:pPr marL="0" indent="0" algn="ctr">
              <a:lnSpc>
                <a:spcPct val="150000"/>
              </a:lnSpc>
              <a:spcBef>
                <a:spcPts val="560"/>
              </a:spcBef>
              <a:buClr>
                <a:schemeClr val="accent2"/>
              </a:buClr>
              <a:buSzPts val="2800"/>
              <a:buNone/>
            </a:pPr>
            <a:r>
              <a:rPr lang="nl-NL" b="1" i="1" dirty="0">
                <a:solidFill>
                  <a:srgbClr val="C00000"/>
                </a:solidFill>
                <a:ea typeface="Calibri"/>
                <a:cs typeface="Calibri"/>
                <a:sym typeface="Calibri"/>
              </a:rPr>
              <a:t>te passen en je eigen regie te voeren, </a:t>
            </a:r>
            <a:endParaRPr b="1" dirty="0">
              <a:solidFill>
                <a:srgbClr val="C00000"/>
              </a:solidFill>
              <a:ea typeface="Calibri"/>
              <a:cs typeface="Calibri"/>
              <a:sym typeface="Calibri"/>
            </a:endParaRPr>
          </a:p>
          <a:p>
            <a:pPr marL="0" indent="0" algn="ctr">
              <a:lnSpc>
                <a:spcPct val="150000"/>
              </a:lnSpc>
              <a:spcBef>
                <a:spcPts val="560"/>
              </a:spcBef>
              <a:spcAft>
                <a:spcPts val="1600"/>
              </a:spcAft>
              <a:buClr>
                <a:schemeClr val="accent2"/>
              </a:buClr>
              <a:buSzPts val="2800"/>
              <a:buNone/>
            </a:pPr>
            <a:r>
              <a:rPr lang="nl-NL" b="1" i="1" dirty="0">
                <a:solidFill>
                  <a:srgbClr val="C00000"/>
                </a:solidFill>
                <a:ea typeface="Calibri"/>
                <a:cs typeface="Calibri"/>
                <a:sym typeface="Calibri"/>
              </a:rPr>
              <a:t>in het licht van de sociale, fysieke en emotionele uitdagingen van het leven” .</a:t>
            </a:r>
            <a:endParaRPr b="1" dirty="0">
              <a:solidFill>
                <a:srgbClr val="C00000"/>
              </a:solidFill>
              <a:ea typeface="Calibri"/>
              <a:cs typeface="Calibri"/>
              <a:sym typeface="Calibri"/>
            </a:endParaRPr>
          </a:p>
        </p:txBody>
      </p:sp>
      <p:pic>
        <p:nvPicPr>
          <p:cNvPr id="2" name="Afbeelding 1"/>
          <p:cNvPicPr>
            <a:picLocks noChangeAspect="1"/>
          </p:cNvPicPr>
          <p:nvPr/>
        </p:nvPicPr>
        <p:blipFill>
          <a:blip r:embed="rId3"/>
          <a:stretch>
            <a:fillRect/>
          </a:stretch>
        </p:blipFill>
        <p:spPr>
          <a:xfrm>
            <a:off x="406146" y="4960620"/>
            <a:ext cx="2857500" cy="1600200"/>
          </a:xfrm>
          <a:prstGeom prst="rect">
            <a:avLst/>
          </a:prstGeom>
        </p:spPr>
      </p:pic>
      <p:pic>
        <p:nvPicPr>
          <p:cNvPr id="3" name="Afbeelding 2"/>
          <p:cNvPicPr>
            <a:picLocks noChangeAspect="1"/>
          </p:cNvPicPr>
          <p:nvPr/>
        </p:nvPicPr>
        <p:blipFill>
          <a:blip r:embed="rId4"/>
          <a:stretch>
            <a:fillRect/>
          </a:stretch>
        </p:blipFill>
        <p:spPr>
          <a:xfrm>
            <a:off x="8668391" y="5635718"/>
            <a:ext cx="2792210" cy="780356"/>
          </a:xfrm>
          <a:prstGeom prst="rect">
            <a:avLst/>
          </a:prstGeom>
        </p:spPr>
      </p:pic>
    </p:spTree>
    <p:extLst>
      <p:ext uri="{BB962C8B-B14F-4D97-AF65-F5344CB8AC3E}">
        <p14:creationId xmlns:p14="http://schemas.microsoft.com/office/powerpoint/2010/main" val="80783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14984" y="274638"/>
            <a:ext cx="9199643" cy="562074"/>
          </a:xfrm>
        </p:spPr>
        <p:txBody>
          <a:bodyPr>
            <a:normAutofit fontScale="90000"/>
          </a:bodyPr>
          <a:lstStyle/>
          <a:p>
            <a:r>
              <a:rPr lang="nl-NL" b="1" dirty="0">
                <a:solidFill>
                  <a:srgbClr val="002060"/>
                </a:solidFill>
                <a:latin typeface="+mn-lt"/>
              </a:rPr>
              <a:t>Wat kunt u </a:t>
            </a:r>
            <a:r>
              <a:rPr lang="nl-NL" b="1" dirty="0" smtClean="0">
                <a:solidFill>
                  <a:srgbClr val="002060"/>
                </a:solidFill>
                <a:latin typeface="+mn-lt"/>
              </a:rPr>
              <a:t>doen : </a:t>
            </a:r>
            <a:r>
              <a:rPr lang="nl-NL" b="1" dirty="0" smtClean="0">
                <a:solidFill>
                  <a:srgbClr val="002060"/>
                </a:solidFill>
                <a:latin typeface="+mn-lt"/>
              </a:rPr>
              <a:t>patiënt</a:t>
            </a:r>
            <a:r>
              <a:rPr lang="nl-NL" b="1" dirty="0" smtClean="0">
                <a:solidFill>
                  <a:srgbClr val="002060"/>
                </a:solidFill>
                <a:latin typeface="+mn-lt"/>
              </a:rPr>
              <a:t> &amp; naaste</a:t>
            </a:r>
            <a:endParaRPr lang="nl-NL" dirty="0">
              <a:latin typeface="+mn-lt"/>
            </a:endParaRPr>
          </a:p>
        </p:txBody>
      </p:sp>
      <p:sp>
        <p:nvSpPr>
          <p:cNvPr id="3" name="Tijdelijke aanduiding voor inhoud 2"/>
          <p:cNvSpPr>
            <a:spLocks noGrp="1"/>
          </p:cNvSpPr>
          <p:nvPr>
            <p:ph idx="1"/>
          </p:nvPr>
        </p:nvSpPr>
        <p:spPr>
          <a:xfrm>
            <a:off x="502920" y="1097245"/>
            <a:ext cx="10889672" cy="5328592"/>
          </a:xfrm>
        </p:spPr>
        <p:txBody>
          <a:bodyPr>
            <a:normAutofit/>
          </a:bodyPr>
          <a:lstStyle/>
          <a:p>
            <a:pPr lvl="1">
              <a:lnSpc>
                <a:spcPct val="150000"/>
              </a:lnSpc>
            </a:pPr>
            <a:r>
              <a:rPr lang="nl-NL" sz="2800" dirty="0" smtClean="0"/>
              <a:t>Goed voor </a:t>
            </a:r>
            <a:r>
              <a:rPr lang="nl-NL" sz="2800" dirty="0"/>
              <a:t>jezelf zorgen, tijd nemen, wat heb ik nodig?</a:t>
            </a:r>
          </a:p>
          <a:p>
            <a:pPr lvl="1">
              <a:lnSpc>
                <a:spcPct val="150000"/>
              </a:lnSpc>
            </a:pPr>
            <a:r>
              <a:rPr lang="nl-NL" sz="2800" dirty="0"/>
              <a:t> Luisteren naar je eigen normen en waarden </a:t>
            </a:r>
          </a:p>
          <a:p>
            <a:pPr lvl="1">
              <a:lnSpc>
                <a:spcPct val="150000"/>
              </a:lnSpc>
            </a:pPr>
            <a:r>
              <a:rPr lang="nl-NL" sz="2800" dirty="0"/>
              <a:t> Balans belasting- belastbaarheid hervinden en </a:t>
            </a:r>
            <a:r>
              <a:rPr lang="nl-NL" sz="2800" dirty="0" smtClean="0"/>
              <a:t>opbouwen</a:t>
            </a:r>
          </a:p>
          <a:p>
            <a:pPr lvl="1">
              <a:lnSpc>
                <a:spcPct val="150000"/>
              </a:lnSpc>
            </a:pPr>
            <a:r>
              <a:rPr lang="nl-NL" sz="2800" dirty="0" smtClean="0"/>
              <a:t>Aanpassen </a:t>
            </a:r>
            <a:r>
              <a:rPr lang="nl-NL" sz="2800" dirty="0" smtClean="0"/>
              <a:t>coping strategieën, indien nodig</a:t>
            </a:r>
            <a:endParaRPr lang="nl-NL" sz="3300" dirty="0"/>
          </a:p>
        </p:txBody>
      </p:sp>
      <p:pic>
        <p:nvPicPr>
          <p:cNvPr id="5" name="Afbeelding 4">
            <a:extLst>
              <a:ext uri="{FF2B5EF4-FFF2-40B4-BE49-F238E27FC236}">
                <a16:creationId xmlns="" xmlns:a16="http://schemas.microsoft.com/office/drawing/2014/main" id="{58FB6F85-49F9-4D67-A651-F23B6794C28D}"/>
              </a:ext>
            </a:extLst>
          </p:cNvPr>
          <p:cNvPicPr>
            <a:picLocks noChangeAspect="1"/>
          </p:cNvPicPr>
          <p:nvPr/>
        </p:nvPicPr>
        <p:blipFill>
          <a:blip r:embed="rId2"/>
          <a:stretch>
            <a:fillRect/>
          </a:stretch>
        </p:blipFill>
        <p:spPr>
          <a:xfrm>
            <a:off x="9811968" y="274638"/>
            <a:ext cx="2142288" cy="2099597"/>
          </a:xfrm>
          <a:prstGeom prst="rect">
            <a:avLst/>
          </a:prstGeom>
        </p:spPr>
      </p:pic>
      <p:pic>
        <p:nvPicPr>
          <p:cNvPr id="4" name="Afbeelding 3"/>
          <p:cNvPicPr>
            <a:picLocks noChangeAspect="1"/>
          </p:cNvPicPr>
          <p:nvPr/>
        </p:nvPicPr>
        <p:blipFill>
          <a:blip r:embed="rId3"/>
          <a:stretch>
            <a:fillRect/>
          </a:stretch>
        </p:blipFill>
        <p:spPr>
          <a:xfrm>
            <a:off x="296112" y="4148328"/>
            <a:ext cx="9753600" cy="1905000"/>
          </a:xfrm>
          <a:prstGeom prst="rect">
            <a:avLst/>
          </a:prstGeom>
        </p:spPr>
      </p:pic>
      <p:pic>
        <p:nvPicPr>
          <p:cNvPr id="6" name="Afbeelding 5"/>
          <p:cNvPicPr>
            <a:picLocks noChangeAspect="1"/>
          </p:cNvPicPr>
          <p:nvPr/>
        </p:nvPicPr>
        <p:blipFill>
          <a:blip r:embed="rId4"/>
          <a:stretch>
            <a:fillRect/>
          </a:stretch>
        </p:blipFill>
        <p:spPr>
          <a:xfrm>
            <a:off x="9281039" y="5946614"/>
            <a:ext cx="2792210" cy="780356"/>
          </a:xfrm>
          <a:prstGeom prst="rect">
            <a:avLst/>
          </a:prstGeom>
        </p:spPr>
      </p:pic>
    </p:spTree>
    <p:extLst>
      <p:ext uri="{BB962C8B-B14F-4D97-AF65-F5344CB8AC3E}">
        <p14:creationId xmlns:p14="http://schemas.microsoft.com/office/powerpoint/2010/main" val="323056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D78D075-3AB3-44C5-A9F2-8845B7727887}"/>
              </a:ext>
            </a:extLst>
          </p:cNvPr>
          <p:cNvSpPr>
            <a:spLocks noGrp="1"/>
          </p:cNvSpPr>
          <p:nvPr>
            <p:ph type="title"/>
          </p:nvPr>
        </p:nvSpPr>
        <p:spPr>
          <a:xfrm>
            <a:off x="685800" y="457200"/>
            <a:ext cx="9850763" cy="698578"/>
          </a:xfrm>
        </p:spPr>
        <p:txBody>
          <a:bodyPr/>
          <a:lstStyle/>
          <a:p>
            <a:r>
              <a:rPr lang="nl-NL" b="1" dirty="0">
                <a:solidFill>
                  <a:srgbClr val="002060"/>
                </a:solidFill>
                <a:latin typeface="+mn-lt"/>
              </a:rPr>
              <a:t>Wat kunt u doen?</a:t>
            </a:r>
            <a:endParaRPr lang="nl-NL" b="1" dirty="0">
              <a:latin typeface="+mn-lt"/>
            </a:endParaRPr>
          </a:p>
        </p:txBody>
      </p:sp>
      <p:sp>
        <p:nvSpPr>
          <p:cNvPr id="3" name="Tijdelijke aanduiding voor inhoud 2">
            <a:extLst>
              <a:ext uri="{FF2B5EF4-FFF2-40B4-BE49-F238E27FC236}">
                <a16:creationId xmlns="" xmlns:a16="http://schemas.microsoft.com/office/drawing/2014/main" id="{22E43573-AE86-4E44-A435-234CC79B0D9E}"/>
              </a:ext>
            </a:extLst>
          </p:cNvPr>
          <p:cNvSpPr>
            <a:spLocks noGrp="1"/>
          </p:cNvSpPr>
          <p:nvPr>
            <p:ph idx="1"/>
          </p:nvPr>
        </p:nvSpPr>
        <p:spPr>
          <a:xfrm>
            <a:off x="64008" y="1289304"/>
            <a:ext cx="10832592" cy="5339352"/>
          </a:xfrm>
        </p:spPr>
        <p:txBody>
          <a:bodyPr>
            <a:normAutofit/>
          </a:bodyPr>
          <a:lstStyle/>
          <a:p>
            <a:pPr lvl="1">
              <a:lnSpc>
                <a:spcPct val="160000"/>
              </a:lnSpc>
            </a:pPr>
            <a:r>
              <a:rPr lang="nl-NL" sz="2800" dirty="0" smtClean="0"/>
              <a:t>Uw </a:t>
            </a:r>
            <a:r>
              <a:rPr lang="nl-NL" sz="2800" dirty="0"/>
              <a:t>leven betekenisvol blijven invullen, blijven kijken naar mogelijkheden alleen en samen</a:t>
            </a:r>
            <a:r>
              <a:rPr lang="nl-NL" sz="2800" dirty="0" smtClean="0"/>
              <a:t>.</a:t>
            </a:r>
          </a:p>
          <a:p>
            <a:pPr lvl="1">
              <a:lnSpc>
                <a:spcPct val="160000"/>
              </a:lnSpc>
            </a:pPr>
            <a:r>
              <a:rPr lang="nl-NL" sz="2800" dirty="0" smtClean="0"/>
              <a:t>Autonomie zoveel mogelijk behouden</a:t>
            </a:r>
            <a:endParaRPr lang="nl-NL" sz="2800" dirty="0" smtClean="0"/>
          </a:p>
          <a:p>
            <a:pPr lvl="1">
              <a:lnSpc>
                <a:spcPct val="160000"/>
              </a:lnSpc>
            </a:pPr>
            <a:r>
              <a:rPr lang="nl-NL" sz="2800" dirty="0" smtClean="0"/>
              <a:t>Wat kan(nog) wel?</a:t>
            </a:r>
          </a:p>
          <a:p>
            <a:pPr lvl="1">
              <a:lnSpc>
                <a:spcPct val="160000"/>
              </a:lnSpc>
            </a:pPr>
            <a:r>
              <a:rPr lang="nl-NL" sz="2800" dirty="0" smtClean="0"/>
              <a:t>Hoe</a:t>
            </a:r>
            <a:r>
              <a:rPr lang="nl-NL" sz="2800" dirty="0" smtClean="0"/>
              <a:t>?............ </a:t>
            </a:r>
            <a:r>
              <a:rPr lang="nl-NL" sz="2800" b="1" dirty="0" smtClean="0">
                <a:solidFill>
                  <a:srgbClr val="FF0000"/>
                </a:solidFill>
              </a:rPr>
              <a:t>TRAP</a:t>
            </a:r>
            <a:endParaRPr lang="nl-NL" sz="2800" b="1" dirty="0" smtClean="0">
              <a:solidFill>
                <a:srgbClr val="FF0000"/>
              </a:solidFill>
            </a:endParaRPr>
          </a:p>
          <a:p>
            <a:pPr lvl="1">
              <a:lnSpc>
                <a:spcPct val="160000"/>
              </a:lnSpc>
            </a:pPr>
            <a:endParaRPr lang="nl-NL" dirty="0"/>
          </a:p>
          <a:p>
            <a:pPr marL="274320" lvl="1" indent="0">
              <a:lnSpc>
                <a:spcPct val="160000"/>
              </a:lnSpc>
              <a:buNone/>
            </a:pPr>
            <a:endParaRPr lang="nl-NL" dirty="0"/>
          </a:p>
          <a:p>
            <a:pPr marL="0" indent="0">
              <a:buNone/>
            </a:pPr>
            <a:endParaRPr lang="nl-NL" dirty="0"/>
          </a:p>
        </p:txBody>
      </p:sp>
      <p:pic>
        <p:nvPicPr>
          <p:cNvPr id="4" name="Afbeelding 3"/>
          <p:cNvPicPr>
            <a:picLocks noChangeAspect="1"/>
          </p:cNvPicPr>
          <p:nvPr/>
        </p:nvPicPr>
        <p:blipFill>
          <a:blip r:embed="rId2"/>
          <a:stretch>
            <a:fillRect/>
          </a:stretch>
        </p:blipFill>
        <p:spPr>
          <a:xfrm>
            <a:off x="9244463" y="1155778"/>
            <a:ext cx="2450804" cy="4651651"/>
          </a:xfrm>
          <a:prstGeom prst="rect">
            <a:avLst/>
          </a:prstGeom>
        </p:spPr>
      </p:pic>
      <p:pic>
        <p:nvPicPr>
          <p:cNvPr id="5" name="Afbeelding 4"/>
          <p:cNvPicPr>
            <a:picLocks noChangeAspect="1"/>
          </p:cNvPicPr>
          <p:nvPr/>
        </p:nvPicPr>
        <p:blipFill>
          <a:blip r:embed="rId3"/>
          <a:stretch>
            <a:fillRect/>
          </a:stretch>
        </p:blipFill>
        <p:spPr>
          <a:xfrm>
            <a:off x="8010067" y="2038985"/>
            <a:ext cx="1767993" cy="2926334"/>
          </a:xfrm>
          <a:prstGeom prst="rect">
            <a:avLst/>
          </a:prstGeom>
        </p:spPr>
      </p:pic>
      <p:pic>
        <p:nvPicPr>
          <p:cNvPr id="6" name="Afbeelding 5"/>
          <p:cNvPicPr>
            <a:picLocks noChangeAspect="1"/>
          </p:cNvPicPr>
          <p:nvPr/>
        </p:nvPicPr>
        <p:blipFill>
          <a:blip r:embed="rId4"/>
          <a:stretch>
            <a:fillRect/>
          </a:stretch>
        </p:blipFill>
        <p:spPr>
          <a:xfrm>
            <a:off x="9244463" y="5964902"/>
            <a:ext cx="2792210" cy="780356"/>
          </a:xfrm>
          <a:prstGeom prst="rect">
            <a:avLst/>
          </a:prstGeom>
        </p:spPr>
      </p:pic>
    </p:spTree>
    <p:extLst>
      <p:ext uri="{BB962C8B-B14F-4D97-AF65-F5344CB8AC3E}">
        <p14:creationId xmlns:p14="http://schemas.microsoft.com/office/powerpoint/2010/main" val="50716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Wat helpt? </a:t>
            </a:r>
            <a:endParaRPr lang="nl-NL" b="1" dirty="0">
              <a:latin typeface="+mn-lt"/>
            </a:endParaRPr>
          </a:p>
        </p:txBody>
      </p:sp>
      <p:sp>
        <p:nvSpPr>
          <p:cNvPr id="3" name="Tijdelijke aanduiding voor inhoud 2"/>
          <p:cNvSpPr>
            <a:spLocks noGrp="1"/>
          </p:cNvSpPr>
          <p:nvPr>
            <p:ph idx="1"/>
          </p:nvPr>
        </p:nvSpPr>
        <p:spPr>
          <a:xfrm>
            <a:off x="838200" y="1825625"/>
            <a:ext cx="10930128" cy="4351338"/>
          </a:xfrm>
        </p:spPr>
        <p:txBody>
          <a:bodyPr/>
          <a:lstStyle/>
          <a:p>
            <a:r>
              <a:rPr lang="nl-NL" dirty="0" smtClean="0"/>
              <a:t>Begrijpen, kennis over Parkinson bij patiënt &amp; naasten</a:t>
            </a:r>
          </a:p>
          <a:p>
            <a:r>
              <a:rPr lang="nl-NL" dirty="0" smtClean="0"/>
              <a:t>Goed ingesteld zijn op medicatie (balans dopamine, hallucinaties, ontremming)</a:t>
            </a:r>
          </a:p>
          <a:p>
            <a:r>
              <a:rPr lang="nl-NL" dirty="0" smtClean="0"/>
              <a:t>Hulp (vragen) van naasten</a:t>
            </a:r>
          </a:p>
          <a:p>
            <a:r>
              <a:rPr lang="nl-NL" dirty="0"/>
              <a:t>https://</a:t>
            </a:r>
            <a:r>
              <a:rPr lang="nl-NL" dirty="0" smtClean="0"/>
              <a:t>www.verdermetparkinson.nl/leven-met-parkinson/leefstijltips/parkinson-en-stress</a:t>
            </a:r>
            <a:endParaRPr lang="nl-NL" dirty="0"/>
          </a:p>
          <a:p>
            <a:pPr marL="0" indent="0">
              <a:buNone/>
            </a:pPr>
            <a:endParaRPr lang="nl-NL" dirty="0" smtClean="0"/>
          </a:p>
          <a:p>
            <a:endParaRPr lang="nl-NL" dirty="0"/>
          </a:p>
        </p:txBody>
      </p:sp>
      <p:pic>
        <p:nvPicPr>
          <p:cNvPr id="4" name="Afbeelding 3"/>
          <p:cNvPicPr>
            <a:picLocks noChangeAspect="1"/>
          </p:cNvPicPr>
          <p:nvPr/>
        </p:nvPicPr>
        <p:blipFill>
          <a:blip r:embed="rId2"/>
          <a:stretch>
            <a:fillRect/>
          </a:stretch>
        </p:blipFill>
        <p:spPr>
          <a:xfrm>
            <a:off x="8988171" y="819851"/>
            <a:ext cx="2365629" cy="735581"/>
          </a:xfrm>
          <a:prstGeom prst="rect">
            <a:avLst/>
          </a:prstGeom>
        </p:spPr>
      </p:pic>
      <p:pic>
        <p:nvPicPr>
          <p:cNvPr id="6" name="Afbeelding 5"/>
          <p:cNvPicPr>
            <a:picLocks noChangeAspect="1"/>
          </p:cNvPicPr>
          <p:nvPr/>
        </p:nvPicPr>
        <p:blipFill>
          <a:blip r:embed="rId3"/>
          <a:stretch>
            <a:fillRect/>
          </a:stretch>
        </p:blipFill>
        <p:spPr>
          <a:xfrm>
            <a:off x="1432225" y="5068750"/>
            <a:ext cx="2371679" cy="1392248"/>
          </a:xfrm>
          <a:prstGeom prst="rect">
            <a:avLst/>
          </a:prstGeom>
        </p:spPr>
      </p:pic>
      <p:pic>
        <p:nvPicPr>
          <p:cNvPr id="8" name="Afbeelding 7"/>
          <p:cNvPicPr>
            <a:picLocks noChangeAspect="1"/>
          </p:cNvPicPr>
          <p:nvPr/>
        </p:nvPicPr>
        <p:blipFill>
          <a:blip r:embed="rId4"/>
          <a:stretch>
            <a:fillRect/>
          </a:stretch>
        </p:blipFill>
        <p:spPr>
          <a:xfrm>
            <a:off x="9241964" y="5961888"/>
            <a:ext cx="2791689" cy="776561"/>
          </a:xfrm>
          <a:prstGeom prst="rect">
            <a:avLst/>
          </a:prstGeom>
        </p:spPr>
      </p:pic>
      <p:pic>
        <p:nvPicPr>
          <p:cNvPr id="9" name="Afbeelding 8"/>
          <p:cNvPicPr>
            <a:picLocks noChangeAspect="1"/>
          </p:cNvPicPr>
          <p:nvPr/>
        </p:nvPicPr>
        <p:blipFill>
          <a:blip r:embed="rId5"/>
          <a:stretch>
            <a:fillRect/>
          </a:stretch>
        </p:blipFill>
        <p:spPr>
          <a:xfrm>
            <a:off x="9294495" y="3326511"/>
            <a:ext cx="2381250" cy="1924050"/>
          </a:xfrm>
          <a:prstGeom prst="rect">
            <a:avLst/>
          </a:prstGeom>
        </p:spPr>
      </p:pic>
    </p:spTree>
    <p:extLst>
      <p:ext uri="{BB962C8B-B14F-4D97-AF65-F5344CB8AC3E}">
        <p14:creationId xmlns:p14="http://schemas.microsoft.com/office/powerpoint/2010/main" val="42810930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Als dat niet helpt? </a:t>
            </a:r>
            <a:endParaRPr lang="nl-NL" b="1" dirty="0">
              <a:latin typeface="+mn-lt"/>
            </a:endParaRPr>
          </a:p>
        </p:txBody>
      </p:sp>
      <p:sp>
        <p:nvSpPr>
          <p:cNvPr id="3" name="Tijdelijke aanduiding voor inhoud 2"/>
          <p:cNvSpPr>
            <a:spLocks noGrp="1"/>
          </p:cNvSpPr>
          <p:nvPr>
            <p:ph idx="1"/>
          </p:nvPr>
        </p:nvSpPr>
        <p:spPr/>
        <p:txBody>
          <a:bodyPr/>
          <a:lstStyle/>
          <a:p>
            <a:r>
              <a:rPr lang="nl-NL" dirty="0" smtClean="0"/>
              <a:t>Psycholoog</a:t>
            </a:r>
          </a:p>
          <a:p>
            <a:r>
              <a:rPr lang="nl-NL" dirty="0" smtClean="0"/>
              <a:t>Psychiater</a:t>
            </a:r>
          </a:p>
          <a:p>
            <a:r>
              <a:rPr lang="nl-NL" dirty="0" smtClean="0"/>
              <a:t>Systeemtherapeut</a:t>
            </a:r>
            <a:endParaRPr lang="nl-NL" dirty="0"/>
          </a:p>
        </p:txBody>
      </p:sp>
      <p:pic>
        <p:nvPicPr>
          <p:cNvPr id="4" name="Afbeelding 3"/>
          <p:cNvPicPr>
            <a:picLocks noChangeAspect="1"/>
          </p:cNvPicPr>
          <p:nvPr/>
        </p:nvPicPr>
        <p:blipFill>
          <a:blip r:embed="rId2"/>
          <a:stretch>
            <a:fillRect/>
          </a:stretch>
        </p:blipFill>
        <p:spPr>
          <a:xfrm>
            <a:off x="8397090" y="5608278"/>
            <a:ext cx="3462828" cy="963251"/>
          </a:xfrm>
          <a:prstGeom prst="rect">
            <a:avLst/>
          </a:prstGeom>
        </p:spPr>
      </p:pic>
      <p:pic>
        <p:nvPicPr>
          <p:cNvPr id="5" name="Afbeelding 4"/>
          <p:cNvPicPr>
            <a:picLocks noChangeAspect="1"/>
          </p:cNvPicPr>
          <p:nvPr/>
        </p:nvPicPr>
        <p:blipFill>
          <a:blip r:embed="rId3"/>
          <a:stretch>
            <a:fillRect/>
          </a:stretch>
        </p:blipFill>
        <p:spPr>
          <a:xfrm>
            <a:off x="5788152" y="1532134"/>
            <a:ext cx="2492764" cy="3988422"/>
          </a:xfrm>
          <a:prstGeom prst="rect">
            <a:avLst/>
          </a:prstGeom>
        </p:spPr>
      </p:pic>
    </p:spTree>
    <p:extLst>
      <p:ext uri="{BB962C8B-B14F-4D97-AF65-F5344CB8AC3E}">
        <p14:creationId xmlns:p14="http://schemas.microsoft.com/office/powerpoint/2010/main" val="38162778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Psycholoog </a:t>
            </a:r>
            <a:endParaRPr lang="nl-NL" b="1" dirty="0">
              <a:latin typeface="+mn-lt"/>
            </a:endParaRPr>
          </a:p>
        </p:txBody>
      </p:sp>
      <p:pic>
        <p:nvPicPr>
          <p:cNvPr id="5" name="Tijdelijke aanduiding voor inhoud 4"/>
          <p:cNvPicPr>
            <a:picLocks noGrp="1" noChangeAspect="1"/>
          </p:cNvPicPr>
          <p:nvPr>
            <p:ph idx="1"/>
          </p:nvPr>
        </p:nvPicPr>
        <p:blipFill>
          <a:blip r:embed="rId2"/>
          <a:stretch>
            <a:fillRect/>
          </a:stretch>
        </p:blipFill>
        <p:spPr>
          <a:xfrm>
            <a:off x="1022486" y="1572768"/>
            <a:ext cx="10617826" cy="4604195"/>
          </a:xfrm>
          <a:prstGeom prst="rect">
            <a:avLst/>
          </a:prstGeom>
        </p:spPr>
      </p:pic>
      <p:pic>
        <p:nvPicPr>
          <p:cNvPr id="6" name="Afbeelding 5"/>
          <p:cNvPicPr>
            <a:picLocks noChangeAspect="1"/>
          </p:cNvPicPr>
          <p:nvPr/>
        </p:nvPicPr>
        <p:blipFill>
          <a:blip r:embed="rId3"/>
          <a:stretch>
            <a:fillRect/>
          </a:stretch>
        </p:blipFill>
        <p:spPr>
          <a:xfrm>
            <a:off x="9741312" y="6176963"/>
            <a:ext cx="2200847" cy="585267"/>
          </a:xfrm>
          <a:prstGeom prst="rect">
            <a:avLst/>
          </a:prstGeom>
        </p:spPr>
      </p:pic>
    </p:spTree>
    <p:extLst>
      <p:ext uri="{BB962C8B-B14F-4D97-AF65-F5344CB8AC3E}">
        <p14:creationId xmlns:p14="http://schemas.microsoft.com/office/powerpoint/2010/main" val="5482203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Rol psycholoog</a:t>
            </a:r>
            <a:endParaRPr lang="nl-NL" b="1" dirty="0">
              <a:latin typeface="+mn-lt"/>
            </a:endParaRPr>
          </a:p>
        </p:txBody>
      </p:sp>
      <p:sp>
        <p:nvSpPr>
          <p:cNvPr id="3" name="Tijdelijke aanduiding voor inhoud 2"/>
          <p:cNvSpPr>
            <a:spLocks noGrp="1"/>
          </p:cNvSpPr>
          <p:nvPr>
            <p:ph idx="1"/>
          </p:nvPr>
        </p:nvSpPr>
        <p:spPr/>
        <p:txBody>
          <a:bodyPr/>
          <a:lstStyle/>
          <a:p>
            <a:r>
              <a:rPr lang="nl-NL" dirty="0"/>
              <a:t>Diagnostiek ter beoordeling van de aard en ernst van het cognitieve verval en de noodzaak voor advies of begeleiding</a:t>
            </a:r>
            <a:r>
              <a:rPr lang="nl-NL" dirty="0" smtClean="0"/>
              <a:t>.</a:t>
            </a:r>
          </a:p>
          <a:p>
            <a:pPr marL="0" indent="0">
              <a:buNone/>
            </a:pPr>
            <a:endParaRPr lang="nl-NL" dirty="0"/>
          </a:p>
          <a:p>
            <a:r>
              <a:rPr lang="nl-NL" dirty="0"/>
              <a:t>Diagnostiek neuro psychiatrische </a:t>
            </a:r>
            <a:r>
              <a:rPr lang="nl-NL" dirty="0" smtClean="0"/>
              <a:t>problematiek/stoornissen</a:t>
            </a:r>
          </a:p>
          <a:p>
            <a:endParaRPr lang="nl-NL" dirty="0"/>
          </a:p>
          <a:p>
            <a:r>
              <a:rPr lang="nl-NL" dirty="0"/>
              <a:t>Indicatiestelling </a:t>
            </a:r>
            <a:r>
              <a:rPr lang="nl-NL" dirty="0">
                <a:sym typeface="Wingdings" panose="05000000000000000000" pitchFamily="2" charset="2"/>
              </a:rPr>
              <a:t> </a:t>
            </a:r>
            <a:r>
              <a:rPr lang="nl-NL" dirty="0" smtClean="0"/>
              <a:t>Behandeling</a:t>
            </a:r>
          </a:p>
          <a:p>
            <a:endParaRPr lang="nl-NL" dirty="0"/>
          </a:p>
          <a:p>
            <a:r>
              <a:rPr lang="nl-NL" dirty="0"/>
              <a:t>Indicatiestelling </a:t>
            </a:r>
            <a:r>
              <a:rPr lang="nl-NL" dirty="0">
                <a:sym typeface="Wingdings" panose="05000000000000000000" pitchFamily="2" charset="2"/>
              </a:rPr>
              <a:t> Verwijzing</a:t>
            </a:r>
            <a:endParaRPr lang="nl-NL" dirty="0"/>
          </a:p>
          <a:p>
            <a:endParaRPr lang="nl-NL" dirty="0"/>
          </a:p>
        </p:txBody>
      </p:sp>
      <p:pic>
        <p:nvPicPr>
          <p:cNvPr id="6" name="Afbeelding 5"/>
          <p:cNvPicPr>
            <a:picLocks noChangeAspect="1"/>
          </p:cNvPicPr>
          <p:nvPr/>
        </p:nvPicPr>
        <p:blipFill>
          <a:blip r:embed="rId2"/>
          <a:stretch>
            <a:fillRect/>
          </a:stretch>
        </p:blipFill>
        <p:spPr>
          <a:xfrm>
            <a:off x="9466992" y="6007582"/>
            <a:ext cx="2200847" cy="585267"/>
          </a:xfrm>
          <a:prstGeom prst="rect">
            <a:avLst/>
          </a:prstGeom>
        </p:spPr>
      </p:pic>
      <p:pic>
        <p:nvPicPr>
          <p:cNvPr id="4" name="Afbeelding 3"/>
          <p:cNvPicPr>
            <a:picLocks noChangeAspect="1"/>
          </p:cNvPicPr>
          <p:nvPr/>
        </p:nvPicPr>
        <p:blipFill>
          <a:blip r:embed="rId3"/>
          <a:stretch>
            <a:fillRect/>
          </a:stretch>
        </p:blipFill>
        <p:spPr>
          <a:xfrm>
            <a:off x="7066692" y="3831336"/>
            <a:ext cx="4287108" cy="2176246"/>
          </a:xfrm>
          <a:prstGeom prst="rect">
            <a:avLst/>
          </a:prstGeom>
        </p:spPr>
      </p:pic>
    </p:spTree>
    <p:extLst>
      <p:ext uri="{BB962C8B-B14F-4D97-AF65-F5344CB8AC3E}">
        <p14:creationId xmlns:p14="http://schemas.microsoft.com/office/powerpoint/2010/main" val="10998823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Indicatiestelling </a:t>
            </a:r>
            <a:endParaRPr lang="nl-NL" b="1" dirty="0">
              <a:latin typeface="+mn-lt"/>
            </a:endParaRPr>
          </a:p>
        </p:txBody>
      </p:sp>
      <p:sp>
        <p:nvSpPr>
          <p:cNvPr id="3" name="Tijdelijke aanduiding voor inhoud 2"/>
          <p:cNvSpPr>
            <a:spLocks noGrp="1"/>
          </p:cNvSpPr>
          <p:nvPr>
            <p:ph sz="half" idx="1"/>
          </p:nvPr>
        </p:nvSpPr>
        <p:spPr>
          <a:xfrm>
            <a:off x="838200" y="1517904"/>
            <a:ext cx="5407152" cy="4702776"/>
          </a:xfrm>
        </p:spPr>
        <p:txBody>
          <a:bodyPr>
            <a:normAutofit fontScale="85000" lnSpcReduction="10000"/>
          </a:bodyPr>
          <a:lstStyle/>
          <a:p>
            <a:pPr marL="0" indent="0">
              <a:buNone/>
            </a:pPr>
            <a:r>
              <a:rPr lang="nl-NL" sz="2900" u="sng" dirty="0" smtClean="0"/>
              <a:t>Psycholoog: </a:t>
            </a:r>
            <a:endParaRPr lang="nl-NL" sz="2900" dirty="0" smtClean="0"/>
          </a:p>
          <a:p>
            <a:pPr lvl="1"/>
            <a:r>
              <a:rPr lang="nl-NL" sz="2900" dirty="0"/>
              <a:t>Angst en </a:t>
            </a:r>
            <a:r>
              <a:rPr lang="nl-NL" sz="2900" dirty="0" smtClean="0"/>
              <a:t>licht tot matige depressie</a:t>
            </a:r>
          </a:p>
          <a:p>
            <a:pPr lvl="1"/>
            <a:r>
              <a:rPr lang="nl-NL" sz="2900" dirty="0" smtClean="0"/>
              <a:t>Cognitieve disfunctie</a:t>
            </a:r>
          </a:p>
          <a:p>
            <a:pPr lvl="1"/>
            <a:r>
              <a:rPr lang="nl-NL" sz="2900" dirty="0" smtClean="0"/>
              <a:t>Acceptatie/aanpassingsproblemen</a:t>
            </a:r>
            <a:endParaRPr lang="nl-NL" sz="2900" dirty="0"/>
          </a:p>
          <a:p>
            <a:pPr lvl="1"/>
            <a:r>
              <a:rPr lang="nl-NL" sz="2900" dirty="0" smtClean="0"/>
              <a:t>Gevolgen Impulscontrolestoornis</a:t>
            </a:r>
            <a:endParaRPr lang="nl-NL" sz="2900" dirty="0"/>
          </a:p>
          <a:p>
            <a:pPr lvl="1"/>
            <a:r>
              <a:rPr lang="nl-NL" sz="2900" dirty="0" smtClean="0"/>
              <a:t>Slaapstoornissen</a:t>
            </a:r>
          </a:p>
          <a:p>
            <a:pPr lvl="1"/>
            <a:r>
              <a:rPr lang="nl-NL" sz="2900" dirty="0"/>
              <a:t>Emotionele gevolgen autonome disfunctie waaronder seksuele </a:t>
            </a:r>
            <a:r>
              <a:rPr lang="nl-NL" sz="2900" dirty="0" smtClean="0"/>
              <a:t>disfunctie</a:t>
            </a:r>
          </a:p>
          <a:p>
            <a:pPr lvl="1"/>
            <a:r>
              <a:rPr lang="nl-NL" sz="2900" dirty="0" smtClean="0"/>
              <a:t>Complexe psychosociale problematiek</a:t>
            </a:r>
          </a:p>
          <a:p>
            <a:pPr lvl="1"/>
            <a:endParaRPr lang="nl-NL" dirty="0" smtClean="0"/>
          </a:p>
          <a:p>
            <a:pPr marL="457200" lvl="1" indent="0">
              <a:buNone/>
            </a:pPr>
            <a:r>
              <a:rPr lang="nl-NL" dirty="0" smtClean="0"/>
              <a:t> </a:t>
            </a:r>
          </a:p>
          <a:p>
            <a:endParaRPr lang="nl-NL" dirty="0"/>
          </a:p>
          <a:p>
            <a:pPr marL="0" indent="0">
              <a:buNone/>
            </a:pPr>
            <a:endParaRPr lang="nl-NL" dirty="0"/>
          </a:p>
        </p:txBody>
      </p:sp>
      <p:sp>
        <p:nvSpPr>
          <p:cNvPr id="4" name="Tijdelijke aanduiding voor inhoud 3"/>
          <p:cNvSpPr>
            <a:spLocks noGrp="1"/>
          </p:cNvSpPr>
          <p:nvPr>
            <p:ph sz="half" idx="2"/>
          </p:nvPr>
        </p:nvSpPr>
        <p:spPr>
          <a:xfrm>
            <a:off x="6611112" y="1325881"/>
            <a:ext cx="5193792" cy="4709160"/>
          </a:xfrm>
        </p:spPr>
        <p:txBody>
          <a:bodyPr>
            <a:normAutofit fontScale="85000" lnSpcReduction="10000"/>
          </a:bodyPr>
          <a:lstStyle/>
          <a:p>
            <a:pPr marL="0" indent="0">
              <a:buNone/>
            </a:pPr>
            <a:r>
              <a:rPr lang="nl-NL" u="sng" dirty="0" smtClean="0"/>
              <a:t>Psychiater: </a:t>
            </a:r>
            <a:endParaRPr lang="nl-NL" dirty="0" smtClean="0"/>
          </a:p>
          <a:p>
            <a:pPr lvl="1"/>
            <a:r>
              <a:rPr lang="nl-NL" dirty="0"/>
              <a:t>A</a:t>
            </a:r>
            <a:r>
              <a:rPr lang="nl-NL" dirty="0" smtClean="0"/>
              <a:t>pathie</a:t>
            </a:r>
            <a:r>
              <a:rPr lang="nl-NL" dirty="0"/>
              <a:t>, angst, </a:t>
            </a:r>
            <a:r>
              <a:rPr lang="nl-NL" b="1" dirty="0"/>
              <a:t>depressie </a:t>
            </a:r>
            <a:r>
              <a:rPr lang="nl-NL" dirty="0"/>
              <a:t>en psychose (vooral visuele hallucinaties). </a:t>
            </a:r>
            <a:endParaRPr lang="nl-NL" dirty="0" smtClean="0"/>
          </a:p>
          <a:p>
            <a:pPr lvl="1"/>
            <a:r>
              <a:rPr lang="nl-NL" dirty="0"/>
              <a:t>i</a:t>
            </a:r>
            <a:r>
              <a:rPr lang="nl-NL" dirty="0" smtClean="0"/>
              <a:t>ndien de </a:t>
            </a:r>
            <a:r>
              <a:rPr lang="nl-NL" dirty="0"/>
              <a:t>neuroloog zich op dit terrein onvoldoende deskundig </a:t>
            </a:r>
            <a:r>
              <a:rPr lang="nl-NL" dirty="0" smtClean="0"/>
              <a:t>acht </a:t>
            </a:r>
          </a:p>
          <a:p>
            <a:pPr lvl="1"/>
            <a:r>
              <a:rPr lang="nl-NL" dirty="0" smtClean="0"/>
              <a:t>of als eerste keuze behandeling </a:t>
            </a:r>
            <a:r>
              <a:rPr lang="nl-NL" dirty="0"/>
              <a:t>geen gewenst </a:t>
            </a:r>
            <a:r>
              <a:rPr lang="nl-NL" dirty="0" smtClean="0"/>
              <a:t>effect heeft</a:t>
            </a:r>
            <a:endParaRPr lang="nl-NL" dirty="0"/>
          </a:p>
          <a:p>
            <a:endParaRPr lang="nl-NL" dirty="0"/>
          </a:p>
          <a:p>
            <a:pPr marL="0" indent="0">
              <a:buNone/>
            </a:pPr>
            <a:r>
              <a:rPr lang="nl-NL" u="sng" dirty="0" smtClean="0"/>
              <a:t>Ergotherapeut: </a:t>
            </a:r>
          </a:p>
          <a:p>
            <a:endParaRPr lang="nl-NL" dirty="0" smtClean="0"/>
          </a:p>
          <a:p>
            <a:pPr lvl="1"/>
            <a:r>
              <a:rPr lang="nl-NL" dirty="0" smtClean="0"/>
              <a:t>beperkingen </a:t>
            </a:r>
            <a:r>
              <a:rPr lang="nl-NL" dirty="0"/>
              <a:t>in activiteiten of participatieproblemen</a:t>
            </a:r>
          </a:p>
        </p:txBody>
      </p:sp>
      <p:sp>
        <p:nvSpPr>
          <p:cNvPr id="5" name="Tekstvak 4"/>
          <p:cNvSpPr txBox="1"/>
          <p:nvPr/>
        </p:nvSpPr>
        <p:spPr>
          <a:xfrm>
            <a:off x="137160" y="5934456"/>
            <a:ext cx="2953513" cy="461665"/>
          </a:xfrm>
          <a:prstGeom prst="rect">
            <a:avLst/>
          </a:prstGeom>
          <a:noFill/>
        </p:spPr>
        <p:txBody>
          <a:bodyPr wrap="square" rtlCol="0">
            <a:spAutoFit/>
          </a:bodyPr>
          <a:lstStyle/>
          <a:p>
            <a:r>
              <a:rPr lang="nl-NL" sz="1200" dirty="0" smtClean="0">
                <a:hlinkClick r:id="rId2"/>
              </a:rPr>
              <a:t>Bron: Verwijscriteria </a:t>
            </a:r>
            <a:r>
              <a:rPr lang="nl-NL" sz="1200" dirty="0">
                <a:hlinkClick r:id="rId2"/>
              </a:rPr>
              <a:t>bij de ziekte van Parkinson - Richtlijn - Richtlijnendatabase</a:t>
            </a:r>
            <a:endParaRPr lang="nl-NL" sz="1200" dirty="0"/>
          </a:p>
        </p:txBody>
      </p:sp>
      <p:pic>
        <p:nvPicPr>
          <p:cNvPr id="6" name="Afbeelding 5"/>
          <p:cNvPicPr>
            <a:picLocks noChangeAspect="1"/>
          </p:cNvPicPr>
          <p:nvPr/>
        </p:nvPicPr>
        <p:blipFill>
          <a:blip r:embed="rId3"/>
          <a:stretch>
            <a:fillRect/>
          </a:stretch>
        </p:blipFill>
        <p:spPr>
          <a:xfrm>
            <a:off x="9457848" y="6035040"/>
            <a:ext cx="2200847" cy="585267"/>
          </a:xfrm>
          <a:prstGeom prst="rect">
            <a:avLst/>
          </a:prstGeom>
        </p:spPr>
      </p:pic>
      <p:pic>
        <p:nvPicPr>
          <p:cNvPr id="7" name="Afbeelding 6"/>
          <p:cNvPicPr>
            <a:picLocks noChangeAspect="1"/>
          </p:cNvPicPr>
          <p:nvPr/>
        </p:nvPicPr>
        <p:blipFill>
          <a:blip r:embed="rId4"/>
          <a:stretch>
            <a:fillRect/>
          </a:stretch>
        </p:blipFill>
        <p:spPr>
          <a:xfrm>
            <a:off x="4991052" y="4645152"/>
            <a:ext cx="2031691" cy="2093976"/>
          </a:xfrm>
          <a:prstGeom prst="rect">
            <a:avLst/>
          </a:prstGeom>
        </p:spPr>
      </p:pic>
    </p:spTree>
    <p:extLst>
      <p:ext uri="{BB962C8B-B14F-4D97-AF65-F5344CB8AC3E}">
        <p14:creationId xmlns:p14="http://schemas.microsoft.com/office/powerpoint/2010/main" val="4647815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Behandeling en </a:t>
            </a:r>
            <a:r>
              <a:rPr lang="nl-NL" b="1" dirty="0" err="1" smtClean="0">
                <a:latin typeface="+mn-lt"/>
              </a:rPr>
              <a:t>psycho</a:t>
            </a:r>
            <a:r>
              <a:rPr lang="nl-NL" b="1" dirty="0" smtClean="0">
                <a:latin typeface="+mn-lt"/>
              </a:rPr>
              <a:t> educatie</a:t>
            </a:r>
            <a:endParaRPr lang="nl-NL" b="1" dirty="0">
              <a:latin typeface="+mn-lt"/>
            </a:endParaRPr>
          </a:p>
        </p:txBody>
      </p:sp>
      <p:sp>
        <p:nvSpPr>
          <p:cNvPr id="3" name="Tijdelijke aanduiding voor inhoud 2"/>
          <p:cNvSpPr>
            <a:spLocks noGrp="1"/>
          </p:cNvSpPr>
          <p:nvPr>
            <p:ph idx="1"/>
          </p:nvPr>
        </p:nvSpPr>
        <p:spPr>
          <a:xfrm>
            <a:off x="838200" y="1690688"/>
            <a:ext cx="10515600" cy="4486275"/>
          </a:xfrm>
        </p:spPr>
        <p:txBody>
          <a:bodyPr>
            <a:normAutofit/>
          </a:bodyPr>
          <a:lstStyle/>
          <a:p>
            <a:pPr marL="457200" indent="-457200">
              <a:buFont typeface="+mj-lt"/>
              <a:buAutoNum type="arabicPeriod"/>
            </a:pPr>
            <a:r>
              <a:rPr lang="nl-NL" dirty="0"/>
              <a:t>Aandacht voor verwerkingsproblemen/reacties* : </a:t>
            </a:r>
            <a:r>
              <a:rPr lang="nl-NL" dirty="0" err="1"/>
              <a:t>psycho</a:t>
            </a:r>
            <a:r>
              <a:rPr lang="nl-NL" dirty="0"/>
              <a:t>-educatie over rouwverwerking en Parkinson normaliseren en valideren </a:t>
            </a:r>
          </a:p>
          <a:p>
            <a:pPr marL="457200" indent="-457200">
              <a:buFont typeface="+mj-lt"/>
              <a:buAutoNum type="arabicPeriod"/>
            </a:pPr>
            <a:r>
              <a:rPr lang="nl-NL" dirty="0"/>
              <a:t>Verklaringsmodel &amp; keuze doel/uitkomst behandeling</a:t>
            </a:r>
          </a:p>
          <a:p>
            <a:pPr marL="457200" indent="-457200">
              <a:buFont typeface="+mj-lt"/>
              <a:buAutoNum type="arabicPeriod"/>
            </a:pPr>
            <a:r>
              <a:rPr lang="nl-NL" dirty="0"/>
              <a:t>Voorwaarden behandeling? (o.a. cognitieve functies en motivatie)</a:t>
            </a:r>
          </a:p>
          <a:p>
            <a:pPr marL="457200" indent="-457200">
              <a:buFont typeface="+mj-lt"/>
              <a:buAutoNum type="arabicPeriod"/>
            </a:pPr>
            <a:r>
              <a:rPr lang="nl-NL" dirty="0"/>
              <a:t>CGT, EMDR, ACT, medische hypnose of systeembehandeling</a:t>
            </a:r>
          </a:p>
          <a:p>
            <a:pPr marL="457200" indent="-457200">
              <a:buFont typeface="+mj-lt"/>
              <a:buAutoNum type="arabicPeriod"/>
            </a:pPr>
            <a:r>
              <a:rPr lang="nl-NL" dirty="0"/>
              <a:t>Hulp leren vragen en uitleg profijt vaste </a:t>
            </a:r>
            <a:r>
              <a:rPr lang="nl-NL" dirty="0" smtClean="0"/>
              <a:t>dag-structuur </a:t>
            </a:r>
            <a:r>
              <a:rPr lang="nl-NL" dirty="0"/>
              <a:t>bij ondernemen waardevolle activiteiten </a:t>
            </a:r>
          </a:p>
          <a:p>
            <a:pPr marL="457200" indent="-457200">
              <a:buFont typeface="+mj-lt"/>
              <a:buAutoNum type="arabicPeriod"/>
            </a:pPr>
            <a:endParaRPr lang="nl-NL" dirty="0"/>
          </a:p>
          <a:p>
            <a:pPr marL="0" indent="0">
              <a:buNone/>
            </a:pPr>
            <a:endParaRPr lang="nl-NL" dirty="0"/>
          </a:p>
        </p:txBody>
      </p:sp>
      <p:pic>
        <p:nvPicPr>
          <p:cNvPr id="4" name="Afbeelding 3"/>
          <p:cNvPicPr>
            <a:picLocks noChangeAspect="1"/>
          </p:cNvPicPr>
          <p:nvPr/>
        </p:nvPicPr>
        <p:blipFill>
          <a:blip r:embed="rId3"/>
          <a:stretch>
            <a:fillRect/>
          </a:stretch>
        </p:blipFill>
        <p:spPr>
          <a:xfrm>
            <a:off x="9381392" y="6203472"/>
            <a:ext cx="2203883" cy="585966"/>
          </a:xfrm>
          <a:prstGeom prst="rect">
            <a:avLst/>
          </a:prstGeom>
        </p:spPr>
      </p:pic>
      <p:pic>
        <p:nvPicPr>
          <p:cNvPr id="6" name="Afbeelding 5"/>
          <p:cNvPicPr>
            <a:picLocks noChangeAspect="1"/>
          </p:cNvPicPr>
          <p:nvPr/>
        </p:nvPicPr>
        <p:blipFill>
          <a:blip r:embed="rId4"/>
          <a:stretch>
            <a:fillRect/>
          </a:stretch>
        </p:blipFill>
        <p:spPr>
          <a:xfrm>
            <a:off x="1139952" y="5175504"/>
            <a:ext cx="1389109" cy="1385334"/>
          </a:xfrm>
          <a:prstGeom prst="rect">
            <a:avLst/>
          </a:prstGeom>
        </p:spPr>
      </p:pic>
    </p:spTree>
    <p:extLst>
      <p:ext uri="{BB962C8B-B14F-4D97-AF65-F5344CB8AC3E}">
        <p14:creationId xmlns:p14="http://schemas.microsoft.com/office/powerpoint/2010/main" val="23418638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2168" y="219773"/>
            <a:ext cx="10515600" cy="1325563"/>
          </a:xfrm>
        </p:spPr>
        <p:txBody>
          <a:bodyPr/>
          <a:lstStyle/>
          <a:p>
            <a:r>
              <a:rPr lang="nl-NL" b="1" dirty="0" smtClean="0">
                <a:latin typeface="+mn-lt"/>
              </a:rPr>
              <a:t>Psychologische behandeling bij angst</a:t>
            </a:r>
            <a:endParaRPr lang="nl-NL" b="1" dirty="0">
              <a:latin typeface="+mn-lt"/>
            </a:endParaRPr>
          </a:p>
        </p:txBody>
      </p:sp>
      <p:sp>
        <p:nvSpPr>
          <p:cNvPr id="3" name="Tijdelijke aanduiding voor inhoud 2"/>
          <p:cNvSpPr>
            <a:spLocks noGrp="1"/>
          </p:cNvSpPr>
          <p:nvPr>
            <p:ph idx="1"/>
          </p:nvPr>
        </p:nvSpPr>
        <p:spPr>
          <a:xfrm>
            <a:off x="838200" y="1545336"/>
            <a:ext cx="10515600" cy="4631627"/>
          </a:xfrm>
        </p:spPr>
        <p:txBody>
          <a:bodyPr>
            <a:normAutofit lnSpcReduction="10000"/>
          </a:bodyPr>
          <a:lstStyle/>
          <a:p>
            <a:pPr marL="0" lvl="0" indent="0">
              <a:buClr>
                <a:srgbClr val="007BC0"/>
              </a:buClr>
              <a:buNone/>
            </a:pPr>
            <a:r>
              <a:rPr lang="nl-NL" dirty="0" smtClean="0">
                <a:solidFill>
                  <a:prstClr val="black"/>
                </a:solidFill>
              </a:rPr>
              <a:t>Start met analyse </a:t>
            </a:r>
            <a:r>
              <a:rPr lang="nl-NL" dirty="0">
                <a:solidFill>
                  <a:prstClr val="black"/>
                </a:solidFill>
              </a:rPr>
              <a:t>angst:</a:t>
            </a:r>
          </a:p>
          <a:p>
            <a:pPr>
              <a:buClr>
                <a:srgbClr val="007BC0"/>
              </a:buClr>
            </a:pPr>
            <a:r>
              <a:rPr lang="nl-NL" dirty="0" smtClean="0">
                <a:solidFill>
                  <a:prstClr val="black"/>
                </a:solidFill>
              </a:rPr>
              <a:t>Parkinson </a:t>
            </a:r>
            <a:r>
              <a:rPr lang="nl-NL" dirty="0">
                <a:solidFill>
                  <a:prstClr val="black"/>
                </a:solidFill>
              </a:rPr>
              <a:t>specifiek: uitwerken </a:t>
            </a:r>
            <a:r>
              <a:rPr lang="nl-NL" dirty="0" smtClean="0">
                <a:solidFill>
                  <a:prstClr val="black"/>
                </a:solidFill>
              </a:rPr>
              <a:t>medicatie, symptomen (</a:t>
            </a:r>
            <a:r>
              <a:rPr lang="nl-NL" dirty="0" err="1" smtClean="0">
                <a:solidFill>
                  <a:prstClr val="black"/>
                </a:solidFill>
              </a:rPr>
              <a:t>freezing</a:t>
            </a:r>
            <a:r>
              <a:rPr lang="nl-NL" dirty="0" smtClean="0">
                <a:solidFill>
                  <a:prstClr val="black"/>
                </a:solidFill>
              </a:rPr>
              <a:t>, hallucinaties).gevolgen </a:t>
            </a:r>
            <a:r>
              <a:rPr lang="nl-NL" dirty="0" err="1" smtClean="0">
                <a:solidFill>
                  <a:prstClr val="black"/>
                </a:solidFill>
              </a:rPr>
              <a:t>parkinson</a:t>
            </a:r>
            <a:r>
              <a:rPr lang="nl-NL" dirty="0" smtClean="0">
                <a:solidFill>
                  <a:prstClr val="black"/>
                </a:solidFill>
              </a:rPr>
              <a:t> lange termijn </a:t>
            </a:r>
            <a:endParaRPr lang="nl-NL" dirty="0" smtClean="0">
              <a:solidFill>
                <a:prstClr val="black"/>
              </a:solidFill>
            </a:endParaRPr>
          </a:p>
          <a:p>
            <a:pPr>
              <a:buClr>
                <a:srgbClr val="007BC0"/>
              </a:buClr>
            </a:pPr>
            <a:endParaRPr lang="nl-NL" dirty="0">
              <a:solidFill>
                <a:prstClr val="black"/>
              </a:solidFill>
            </a:endParaRPr>
          </a:p>
          <a:p>
            <a:pPr>
              <a:buClr>
                <a:srgbClr val="007BC0"/>
              </a:buClr>
            </a:pPr>
            <a:r>
              <a:rPr lang="nl-NL" dirty="0" smtClean="0">
                <a:solidFill>
                  <a:prstClr val="black"/>
                </a:solidFill>
              </a:rPr>
              <a:t>Overzicht </a:t>
            </a:r>
            <a:r>
              <a:rPr lang="nl-NL" dirty="0">
                <a:solidFill>
                  <a:prstClr val="black"/>
                </a:solidFill>
                <a:cs typeface="Times New Roman" panose="02020603050405020304" pitchFamily="18" charset="0"/>
              </a:rPr>
              <a:t>↓ </a:t>
            </a:r>
            <a:r>
              <a:rPr lang="nl-NL" dirty="0" err="1">
                <a:solidFill>
                  <a:prstClr val="black"/>
                </a:solidFill>
              </a:rPr>
              <a:t>agv</a:t>
            </a:r>
            <a:r>
              <a:rPr lang="nl-NL" dirty="0">
                <a:solidFill>
                  <a:prstClr val="black"/>
                </a:solidFill>
              </a:rPr>
              <a:t> cognitieve stoornissen</a:t>
            </a:r>
            <a:r>
              <a:rPr lang="nl-NL" dirty="0" smtClean="0">
                <a:solidFill>
                  <a:prstClr val="black"/>
                </a:solidFill>
                <a:cs typeface="Times New Roman" panose="02020603050405020304" pitchFamily="18" charset="0"/>
              </a:rPr>
              <a:t>?</a:t>
            </a:r>
          </a:p>
          <a:p>
            <a:pPr>
              <a:buClr>
                <a:srgbClr val="007BC0"/>
              </a:buClr>
            </a:pPr>
            <a:endParaRPr lang="nl-NL" dirty="0">
              <a:solidFill>
                <a:prstClr val="black"/>
              </a:solidFill>
            </a:endParaRPr>
          </a:p>
          <a:p>
            <a:pPr>
              <a:buClr>
                <a:srgbClr val="007BC0"/>
              </a:buClr>
            </a:pPr>
            <a:r>
              <a:rPr lang="nl-NL" dirty="0" smtClean="0">
                <a:solidFill>
                  <a:prstClr val="black"/>
                </a:solidFill>
              </a:rPr>
              <a:t>Situatieve </a:t>
            </a:r>
            <a:r>
              <a:rPr lang="nl-NL" dirty="0">
                <a:solidFill>
                  <a:prstClr val="black"/>
                </a:solidFill>
              </a:rPr>
              <a:t>angst </a:t>
            </a:r>
            <a:r>
              <a:rPr lang="nl-NL" dirty="0" smtClean="0">
                <a:solidFill>
                  <a:prstClr val="black"/>
                </a:solidFill>
              </a:rPr>
              <a:t>(vallen, verslikken)</a:t>
            </a:r>
            <a:endParaRPr lang="nl-NL" dirty="0" smtClean="0">
              <a:solidFill>
                <a:prstClr val="black"/>
              </a:solidFill>
            </a:endParaRPr>
          </a:p>
          <a:p>
            <a:pPr>
              <a:buClr>
                <a:srgbClr val="007BC0"/>
              </a:buClr>
            </a:pPr>
            <a:endParaRPr lang="nl-NL" dirty="0">
              <a:solidFill>
                <a:prstClr val="black"/>
              </a:solidFill>
            </a:endParaRPr>
          </a:p>
          <a:p>
            <a:pPr>
              <a:buClr>
                <a:srgbClr val="007BC0"/>
              </a:buClr>
            </a:pPr>
            <a:r>
              <a:rPr lang="nl-NL" dirty="0" smtClean="0">
                <a:solidFill>
                  <a:prstClr val="black"/>
                </a:solidFill>
              </a:rPr>
              <a:t>Specifieke </a:t>
            </a:r>
            <a:r>
              <a:rPr lang="nl-NL" dirty="0">
                <a:solidFill>
                  <a:prstClr val="black"/>
                </a:solidFill>
              </a:rPr>
              <a:t>angst, gegeneraliseerde angst, sociale </a:t>
            </a:r>
            <a:r>
              <a:rPr lang="nl-NL" dirty="0" smtClean="0">
                <a:solidFill>
                  <a:prstClr val="black"/>
                </a:solidFill>
              </a:rPr>
              <a:t>angst, paniekstoornis</a:t>
            </a:r>
            <a:r>
              <a:rPr lang="nl-NL" dirty="0">
                <a:solidFill>
                  <a:prstClr val="black"/>
                </a:solidFill>
              </a:rPr>
              <a:t>, </a:t>
            </a:r>
            <a:r>
              <a:rPr lang="nl-NL" dirty="0" smtClean="0">
                <a:solidFill>
                  <a:prstClr val="black"/>
                </a:solidFill>
              </a:rPr>
              <a:t>OCD</a:t>
            </a:r>
            <a:r>
              <a:rPr lang="nl-NL" dirty="0">
                <a:solidFill>
                  <a:prstClr val="black"/>
                </a:solidFill>
              </a:rPr>
              <a:t>? </a:t>
            </a:r>
          </a:p>
          <a:p>
            <a:pPr marL="0" lvl="0" indent="0">
              <a:buClr>
                <a:srgbClr val="007BC0"/>
              </a:buClr>
              <a:buNone/>
            </a:pPr>
            <a:endParaRPr lang="nl-NL" sz="2400" dirty="0" smtClean="0">
              <a:solidFill>
                <a:prstClr val="black"/>
              </a:solidFill>
              <a:latin typeface="Arial" panose="020B0604020202020204"/>
            </a:endParaRPr>
          </a:p>
          <a:p>
            <a:pPr marL="0" lvl="0" indent="0">
              <a:buClr>
                <a:srgbClr val="007BC0"/>
              </a:buClr>
              <a:buNone/>
            </a:pPr>
            <a:endParaRPr lang="nl-NL" sz="2400" dirty="0">
              <a:solidFill>
                <a:prstClr val="black"/>
              </a:solidFill>
              <a:latin typeface="Arial" panose="020B0604020202020204"/>
            </a:endParaRPr>
          </a:p>
        </p:txBody>
      </p:sp>
      <p:pic>
        <p:nvPicPr>
          <p:cNvPr id="4" name="Afbeelding 3"/>
          <p:cNvPicPr>
            <a:picLocks noChangeAspect="1"/>
          </p:cNvPicPr>
          <p:nvPr/>
        </p:nvPicPr>
        <p:blipFill>
          <a:blip r:embed="rId2"/>
          <a:stretch>
            <a:fillRect/>
          </a:stretch>
        </p:blipFill>
        <p:spPr>
          <a:xfrm>
            <a:off x="9902874" y="6176963"/>
            <a:ext cx="1786283" cy="475529"/>
          </a:xfrm>
          <a:prstGeom prst="rect">
            <a:avLst/>
          </a:prstGeom>
        </p:spPr>
      </p:pic>
    </p:spTree>
    <p:extLst>
      <p:ext uri="{BB962C8B-B14F-4D97-AF65-F5344CB8AC3E}">
        <p14:creationId xmlns:p14="http://schemas.microsoft.com/office/powerpoint/2010/main" val="3463193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Parkinson</a:t>
            </a:r>
            <a:r>
              <a:rPr lang="nl-NL" b="1" dirty="0" smtClean="0"/>
              <a:t> </a:t>
            </a:r>
            <a:r>
              <a:rPr lang="nl-NL" b="1" dirty="0" smtClean="0">
                <a:latin typeface="+mn-lt"/>
              </a:rPr>
              <a:t>is een hersenziekte </a:t>
            </a:r>
            <a:endParaRPr lang="nl-NL" b="1" dirty="0">
              <a:latin typeface="+mn-lt"/>
            </a:endParaRPr>
          </a:p>
        </p:txBody>
      </p:sp>
      <p:pic>
        <p:nvPicPr>
          <p:cNvPr id="4" name="Tijdelijke aanduiding voor inhoud 3"/>
          <p:cNvPicPr>
            <a:picLocks noGrp="1" noChangeAspect="1"/>
          </p:cNvPicPr>
          <p:nvPr>
            <p:ph idx="1"/>
          </p:nvPr>
        </p:nvPicPr>
        <p:blipFill>
          <a:blip r:embed="rId2"/>
          <a:stretch>
            <a:fillRect/>
          </a:stretch>
        </p:blipFill>
        <p:spPr>
          <a:xfrm>
            <a:off x="1005840" y="2231137"/>
            <a:ext cx="7923847" cy="3720672"/>
          </a:xfrm>
          <a:prstGeom prst="rect">
            <a:avLst/>
          </a:prstGeom>
        </p:spPr>
      </p:pic>
      <p:pic>
        <p:nvPicPr>
          <p:cNvPr id="5" name="Afbeelding 4"/>
          <p:cNvPicPr>
            <a:picLocks noChangeAspect="1"/>
          </p:cNvPicPr>
          <p:nvPr/>
        </p:nvPicPr>
        <p:blipFill>
          <a:blip r:embed="rId3"/>
          <a:stretch>
            <a:fillRect/>
          </a:stretch>
        </p:blipFill>
        <p:spPr>
          <a:xfrm>
            <a:off x="9713880" y="6172174"/>
            <a:ext cx="2200847" cy="585267"/>
          </a:xfrm>
          <a:prstGeom prst="rect">
            <a:avLst/>
          </a:prstGeom>
        </p:spPr>
      </p:pic>
    </p:spTree>
    <p:extLst>
      <p:ext uri="{BB962C8B-B14F-4D97-AF65-F5344CB8AC3E}">
        <p14:creationId xmlns:p14="http://schemas.microsoft.com/office/powerpoint/2010/main" val="31110652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Specifieke aandacht bij Parkinson </a:t>
            </a:r>
            <a:endParaRPr lang="nl-NL" b="1" dirty="0">
              <a:latin typeface="+mn-lt"/>
            </a:endParaRPr>
          </a:p>
        </p:txBody>
      </p:sp>
      <p:sp>
        <p:nvSpPr>
          <p:cNvPr id="3" name="Tijdelijke aanduiding voor inhoud 2"/>
          <p:cNvSpPr>
            <a:spLocks noGrp="1"/>
          </p:cNvSpPr>
          <p:nvPr>
            <p:ph idx="1"/>
          </p:nvPr>
        </p:nvSpPr>
        <p:spPr/>
        <p:txBody>
          <a:bodyPr>
            <a:normAutofit/>
          </a:bodyPr>
          <a:lstStyle/>
          <a:p>
            <a:pPr>
              <a:defRPr/>
            </a:pPr>
            <a:r>
              <a:rPr lang="nl-NL" altLang="nl-NL" b="1" dirty="0"/>
              <a:t>Weten</a:t>
            </a:r>
            <a:r>
              <a:rPr lang="nl-NL" altLang="nl-NL" dirty="0"/>
              <a:t> is het begin van elke aanpassing</a:t>
            </a:r>
          </a:p>
          <a:p>
            <a:pPr>
              <a:defRPr/>
            </a:pPr>
            <a:r>
              <a:rPr lang="nl-NL" altLang="nl-NL" dirty="0"/>
              <a:t>Kloppend referentiekader: </a:t>
            </a:r>
            <a:r>
              <a:rPr lang="nl-NL" altLang="nl-NL" b="1" dirty="0"/>
              <a:t>juiste verwachtingen</a:t>
            </a:r>
          </a:p>
          <a:p>
            <a:pPr>
              <a:defRPr/>
            </a:pPr>
            <a:r>
              <a:rPr lang="nl-NL" altLang="nl-NL" dirty="0"/>
              <a:t>Doel: </a:t>
            </a:r>
            <a:r>
              <a:rPr lang="nl-NL" altLang="nl-NL" b="1" dirty="0"/>
              <a:t>niet te vervreemden </a:t>
            </a:r>
            <a:r>
              <a:rPr lang="nl-NL" altLang="nl-NL" dirty="0"/>
              <a:t>van eigen lichaam en persoon en een betekenisvolle </a:t>
            </a:r>
            <a:r>
              <a:rPr lang="nl-NL" altLang="nl-NL" b="1" dirty="0"/>
              <a:t>relatie met de </a:t>
            </a:r>
            <a:r>
              <a:rPr lang="nl-NL" altLang="nl-NL" b="1" dirty="0" smtClean="0"/>
              <a:t>naasten </a:t>
            </a:r>
            <a:r>
              <a:rPr lang="nl-NL" altLang="nl-NL" dirty="0" smtClean="0"/>
              <a:t>te </a:t>
            </a:r>
            <a:r>
              <a:rPr lang="nl-NL" altLang="nl-NL" dirty="0"/>
              <a:t>blijven behouden </a:t>
            </a:r>
          </a:p>
          <a:p>
            <a:r>
              <a:rPr lang="nl-NL" altLang="nl-NL" dirty="0"/>
              <a:t>Leren </a:t>
            </a:r>
            <a:r>
              <a:rPr lang="nl-NL" altLang="nl-NL" b="1" dirty="0"/>
              <a:t>omgaan </a:t>
            </a:r>
            <a:r>
              <a:rPr lang="nl-NL" altLang="nl-NL" b="1" dirty="0" smtClean="0"/>
              <a:t>met de </a:t>
            </a:r>
            <a:r>
              <a:rPr lang="nl-NL" altLang="nl-NL" b="1" dirty="0"/>
              <a:t>veranderingen </a:t>
            </a:r>
            <a:r>
              <a:rPr lang="nl-NL" altLang="nl-NL" dirty="0"/>
              <a:t>is existentiële opgave met de daarbij behorende angst.</a:t>
            </a:r>
          </a:p>
          <a:p>
            <a:r>
              <a:rPr lang="nl-NL" altLang="nl-NL" b="1" dirty="0"/>
              <a:t>Inzicht geven </a:t>
            </a:r>
            <a:r>
              <a:rPr lang="nl-NL" altLang="nl-NL" dirty="0"/>
              <a:t>in aard problemen, grenzen ‘aanspreekbaarheid’ en leerbaarheid patiënt</a:t>
            </a:r>
          </a:p>
          <a:p>
            <a:r>
              <a:rPr lang="nl-NL" altLang="nl-NL" b="1" dirty="0"/>
              <a:t>Draagkracht omgeving </a:t>
            </a:r>
            <a:r>
              <a:rPr lang="nl-NL" altLang="nl-NL" dirty="0"/>
              <a:t>evalueren, zo nodig ontlasten </a:t>
            </a:r>
          </a:p>
          <a:p>
            <a:endParaRPr lang="nl-NL" altLang="nl-NL" dirty="0"/>
          </a:p>
          <a:p>
            <a:pPr>
              <a:spcBef>
                <a:spcPct val="0"/>
              </a:spcBef>
              <a:buClrTx/>
              <a:buNone/>
            </a:pPr>
            <a:endParaRPr lang="nl-NL" altLang="nl-NL" dirty="0">
              <a:solidFill>
                <a:srgbClr val="000000"/>
              </a:solidFill>
            </a:endParaRPr>
          </a:p>
          <a:p>
            <a:pPr>
              <a:spcBef>
                <a:spcPct val="0"/>
              </a:spcBef>
              <a:buClrTx/>
              <a:buNone/>
            </a:pPr>
            <a:endParaRPr lang="nl-NL" dirty="0"/>
          </a:p>
          <a:p>
            <a:endParaRPr lang="nl-NL" dirty="0"/>
          </a:p>
        </p:txBody>
      </p:sp>
      <p:pic>
        <p:nvPicPr>
          <p:cNvPr id="4" name="Afbeelding 3"/>
          <p:cNvPicPr>
            <a:picLocks noChangeAspect="1"/>
          </p:cNvPicPr>
          <p:nvPr/>
        </p:nvPicPr>
        <p:blipFill>
          <a:blip r:embed="rId2"/>
          <a:stretch>
            <a:fillRect/>
          </a:stretch>
        </p:blipFill>
        <p:spPr>
          <a:xfrm>
            <a:off x="9485280" y="6025870"/>
            <a:ext cx="2200847" cy="585267"/>
          </a:xfrm>
          <a:prstGeom prst="rect">
            <a:avLst/>
          </a:prstGeom>
        </p:spPr>
      </p:pic>
    </p:spTree>
    <p:extLst>
      <p:ext uri="{BB962C8B-B14F-4D97-AF65-F5344CB8AC3E}">
        <p14:creationId xmlns:p14="http://schemas.microsoft.com/office/powerpoint/2010/main" val="10651206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Wat is de relatie?</a:t>
            </a:r>
            <a:endParaRPr lang="nl-NL" b="1" dirty="0">
              <a:latin typeface="+mn-lt"/>
            </a:endParaRP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1590584763"/>
              </p:ext>
            </p:extLst>
          </p:nvPr>
        </p:nvGraphicFramePr>
        <p:xfrm>
          <a:off x="3154680" y="2715768"/>
          <a:ext cx="7031736" cy="2149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Afbeelding 3"/>
          <p:cNvPicPr>
            <a:picLocks noChangeAspect="1"/>
          </p:cNvPicPr>
          <p:nvPr/>
        </p:nvPicPr>
        <p:blipFill>
          <a:blip r:embed="rId7"/>
          <a:stretch>
            <a:fillRect/>
          </a:stretch>
        </p:blipFill>
        <p:spPr>
          <a:xfrm>
            <a:off x="9592103" y="6176513"/>
            <a:ext cx="2212088" cy="615334"/>
          </a:xfrm>
          <a:prstGeom prst="rect">
            <a:avLst/>
          </a:prstGeom>
        </p:spPr>
      </p:pic>
      <p:pic>
        <p:nvPicPr>
          <p:cNvPr id="7" name="Afbeelding 6"/>
          <p:cNvPicPr>
            <a:picLocks noChangeAspect="1"/>
          </p:cNvPicPr>
          <p:nvPr/>
        </p:nvPicPr>
        <p:blipFill>
          <a:blip r:embed="rId8"/>
          <a:stretch>
            <a:fillRect/>
          </a:stretch>
        </p:blipFill>
        <p:spPr>
          <a:xfrm>
            <a:off x="8223510" y="123496"/>
            <a:ext cx="3692824" cy="2455728"/>
          </a:xfrm>
          <a:prstGeom prst="rect">
            <a:avLst/>
          </a:prstGeom>
        </p:spPr>
      </p:pic>
      <p:pic>
        <p:nvPicPr>
          <p:cNvPr id="8" name="Afbeelding 7"/>
          <p:cNvPicPr>
            <a:picLocks noChangeAspect="1"/>
          </p:cNvPicPr>
          <p:nvPr/>
        </p:nvPicPr>
        <p:blipFill>
          <a:blip r:embed="rId9"/>
          <a:stretch>
            <a:fillRect/>
          </a:stretch>
        </p:blipFill>
        <p:spPr>
          <a:xfrm>
            <a:off x="9390935" y="4267273"/>
            <a:ext cx="2590800" cy="1762125"/>
          </a:xfrm>
          <a:prstGeom prst="rect">
            <a:avLst/>
          </a:prstGeom>
        </p:spPr>
      </p:pic>
      <p:pic>
        <p:nvPicPr>
          <p:cNvPr id="11" name="Afbeelding 10"/>
          <p:cNvPicPr>
            <a:picLocks noChangeAspect="1"/>
          </p:cNvPicPr>
          <p:nvPr/>
        </p:nvPicPr>
        <p:blipFill>
          <a:blip r:embed="rId10"/>
          <a:stretch>
            <a:fillRect/>
          </a:stretch>
        </p:blipFill>
        <p:spPr>
          <a:xfrm>
            <a:off x="452056" y="1685924"/>
            <a:ext cx="2619375" cy="1743075"/>
          </a:xfrm>
          <a:prstGeom prst="rect">
            <a:avLst/>
          </a:prstGeom>
        </p:spPr>
      </p:pic>
      <p:pic>
        <p:nvPicPr>
          <p:cNvPr id="3" name="Afbeelding 2"/>
          <p:cNvPicPr>
            <a:picLocks noChangeAspect="1"/>
          </p:cNvPicPr>
          <p:nvPr/>
        </p:nvPicPr>
        <p:blipFill>
          <a:blip r:embed="rId11"/>
          <a:stretch>
            <a:fillRect/>
          </a:stretch>
        </p:blipFill>
        <p:spPr>
          <a:xfrm>
            <a:off x="838200" y="4267273"/>
            <a:ext cx="1962150" cy="2324100"/>
          </a:xfrm>
          <a:prstGeom prst="rect">
            <a:avLst/>
          </a:prstGeom>
        </p:spPr>
      </p:pic>
    </p:spTree>
    <p:extLst>
      <p:ext uri="{BB962C8B-B14F-4D97-AF65-F5344CB8AC3E}">
        <p14:creationId xmlns:p14="http://schemas.microsoft.com/office/powerpoint/2010/main" val="17829395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Take home</a:t>
            </a:r>
            <a:endParaRPr lang="nl-NL" b="1" dirty="0">
              <a:latin typeface="+mn-lt"/>
            </a:endParaRPr>
          </a:p>
        </p:txBody>
      </p:sp>
      <p:sp>
        <p:nvSpPr>
          <p:cNvPr id="3" name="Tijdelijke aanduiding voor inhoud 2"/>
          <p:cNvSpPr>
            <a:spLocks noGrp="1"/>
          </p:cNvSpPr>
          <p:nvPr>
            <p:ph idx="1"/>
          </p:nvPr>
        </p:nvSpPr>
        <p:spPr>
          <a:xfrm>
            <a:off x="838200" y="1572768"/>
            <a:ext cx="10515600" cy="4604195"/>
          </a:xfrm>
        </p:spPr>
        <p:txBody>
          <a:bodyPr/>
          <a:lstStyle/>
          <a:p>
            <a:r>
              <a:rPr lang="nl-NL" dirty="0"/>
              <a:t>Samen zorgen voor psychosociale zorg voor </a:t>
            </a:r>
            <a:r>
              <a:rPr lang="nl-NL" b="1" dirty="0">
                <a:solidFill>
                  <a:srgbClr val="FF0000"/>
                </a:solidFill>
              </a:rPr>
              <a:t>patiënt, partner en systeem </a:t>
            </a:r>
            <a:r>
              <a:rPr lang="nl-NL" dirty="0"/>
              <a:t>om mentale veerkracht bij Parkinson te behouden of te versterken. </a:t>
            </a:r>
          </a:p>
          <a:p>
            <a:endParaRPr lang="nl-NL" dirty="0"/>
          </a:p>
        </p:txBody>
      </p:sp>
      <p:pic>
        <p:nvPicPr>
          <p:cNvPr id="4" name="Afbeelding 3"/>
          <p:cNvPicPr>
            <a:picLocks noChangeAspect="1"/>
          </p:cNvPicPr>
          <p:nvPr/>
        </p:nvPicPr>
        <p:blipFill>
          <a:blip r:embed="rId2"/>
          <a:stretch>
            <a:fillRect/>
          </a:stretch>
        </p:blipFill>
        <p:spPr>
          <a:xfrm>
            <a:off x="9381392" y="6203472"/>
            <a:ext cx="2203883" cy="585966"/>
          </a:xfrm>
          <a:prstGeom prst="rect">
            <a:avLst/>
          </a:prstGeom>
        </p:spPr>
      </p:pic>
      <p:pic>
        <p:nvPicPr>
          <p:cNvPr id="5" name="Afbeelding 4"/>
          <p:cNvPicPr>
            <a:picLocks noChangeAspect="1"/>
          </p:cNvPicPr>
          <p:nvPr/>
        </p:nvPicPr>
        <p:blipFill>
          <a:blip r:embed="rId3"/>
          <a:stretch>
            <a:fillRect/>
          </a:stretch>
        </p:blipFill>
        <p:spPr>
          <a:xfrm>
            <a:off x="4815736" y="2990088"/>
            <a:ext cx="2974951" cy="3715667"/>
          </a:xfrm>
          <a:prstGeom prst="rect">
            <a:avLst/>
          </a:prstGeom>
        </p:spPr>
      </p:pic>
      <p:pic>
        <p:nvPicPr>
          <p:cNvPr id="6" name="Afbeelding 5"/>
          <p:cNvPicPr>
            <a:picLocks noChangeAspect="1"/>
          </p:cNvPicPr>
          <p:nvPr/>
        </p:nvPicPr>
        <p:blipFill>
          <a:blip r:embed="rId4"/>
          <a:stretch>
            <a:fillRect/>
          </a:stretch>
        </p:blipFill>
        <p:spPr>
          <a:xfrm>
            <a:off x="691739" y="2880360"/>
            <a:ext cx="3621338" cy="3743099"/>
          </a:xfrm>
          <a:prstGeom prst="rect">
            <a:avLst/>
          </a:prstGeom>
        </p:spPr>
      </p:pic>
      <p:sp>
        <p:nvSpPr>
          <p:cNvPr id="7" name="Tekstvak 6"/>
          <p:cNvSpPr txBox="1"/>
          <p:nvPr/>
        </p:nvSpPr>
        <p:spPr>
          <a:xfrm>
            <a:off x="8485633" y="4014216"/>
            <a:ext cx="2606040" cy="923330"/>
          </a:xfrm>
          <a:prstGeom prst="rect">
            <a:avLst/>
          </a:prstGeom>
          <a:noFill/>
        </p:spPr>
        <p:txBody>
          <a:bodyPr wrap="square" rtlCol="0">
            <a:spAutoFit/>
          </a:bodyPr>
          <a:lstStyle/>
          <a:p>
            <a:r>
              <a:rPr lang="nl-NL" dirty="0">
                <a:hlinkClick r:id="rId5"/>
              </a:rPr>
              <a:t>Signaleringsinstrument voor psychosociale zorg - </a:t>
            </a:r>
            <a:r>
              <a:rPr lang="nl-NL" dirty="0" err="1">
                <a:hlinkClick r:id="rId5"/>
              </a:rPr>
              <a:t>ParkinsonNet</a:t>
            </a:r>
            <a:endParaRPr lang="nl-NL" dirty="0"/>
          </a:p>
        </p:txBody>
      </p:sp>
    </p:spTree>
    <p:extLst>
      <p:ext uri="{BB962C8B-B14F-4D97-AF65-F5344CB8AC3E}">
        <p14:creationId xmlns:p14="http://schemas.microsoft.com/office/powerpoint/2010/main" val="10925048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Dank voor uw aandacht</a:t>
            </a:r>
            <a:endParaRPr lang="nl-NL" b="1" dirty="0">
              <a:latin typeface="+mn-lt"/>
            </a:endParaRPr>
          </a:p>
        </p:txBody>
      </p:sp>
      <p:pic>
        <p:nvPicPr>
          <p:cNvPr id="7" name="Afbeelding 6"/>
          <p:cNvPicPr>
            <a:picLocks noChangeAspect="1"/>
          </p:cNvPicPr>
          <p:nvPr/>
        </p:nvPicPr>
        <p:blipFill>
          <a:blip r:embed="rId2"/>
          <a:stretch>
            <a:fillRect/>
          </a:stretch>
        </p:blipFill>
        <p:spPr>
          <a:xfrm>
            <a:off x="1488831" y="1500554"/>
            <a:ext cx="8428892" cy="4818183"/>
          </a:xfrm>
          <a:prstGeom prst="rect">
            <a:avLst/>
          </a:prstGeom>
        </p:spPr>
      </p:pic>
      <p:pic>
        <p:nvPicPr>
          <p:cNvPr id="3" name="Afbeelding 2"/>
          <p:cNvPicPr>
            <a:picLocks noChangeAspect="1"/>
          </p:cNvPicPr>
          <p:nvPr/>
        </p:nvPicPr>
        <p:blipFill>
          <a:blip r:embed="rId3"/>
          <a:stretch>
            <a:fillRect/>
          </a:stretch>
        </p:blipFill>
        <p:spPr>
          <a:xfrm>
            <a:off x="9747408" y="6178243"/>
            <a:ext cx="2206943" cy="615749"/>
          </a:xfrm>
          <a:prstGeom prst="rect">
            <a:avLst/>
          </a:prstGeom>
        </p:spPr>
      </p:pic>
    </p:spTree>
    <p:extLst>
      <p:ext uri="{BB962C8B-B14F-4D97-AF65-F5344CB8AC3E}">
        <p14:creationId xmlns:p14="http://schemas.microsoft.com/office/powerpoint/2010/main" val="6482002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Concrete adviezen voor (mantel)</a:t>
            </a:r>
            <a:r>
              <a:rPr lang="nl-NL" b="1" dirty="0" err="1" smtClean="0">
                <a:latin typeface="+mn-lt"/>
              </a:rPr>
              <a:t>zorgers</a:t>
            </a:r>
            <a:endParaRPr lang="nl-NL" b="1" dirty="0">
              <a:latin typeface="+mn-lt"/>
            </a:endParaRPr>
          </a:p>
        </p:txBody>
      </p:sp>
      <p:pic>
        <p:nvPicPr>
          <p:cNvPr id="3" name="Afbeelding 2"/>
          <p:cNvPicPr>
            <a:picLocks noChangeAspect="1"/>
          </p:cNvPicPr>
          <p:nvPr/>
        </p:nvPicPr>
        <p:blipFill>
          <a:blip r:embed="rId2"/>
          <a:stretch>
            <a:fillRect/>
          </a:stretch>
        </p:blipFill>
        <p:spPr>
          <a:xfrm>
            <a:off x="1225296" y="1840883"/>
            <a:ext cx="6736274" cy="3785144"/>
          </a:xfrm>
          <a:prstGeom prst="rect">
            <a:avLst/>
          </a:prstGeom>
        </p:spPr>
      </p:pic>
      <p:sp>
        <p:nvSpPr>
          <p:cNvPr id="4" name="Rechthoek 3"/>
          <p:cNvSpPr/>
          <p:nvPr/>
        </p:nvSpPr>
        <p:spPr>
          <a:xfrm>
            <a:off x="646175" y="6059362"/>
            <a:ext cx="8059615" cy="369332"/>
          </a:xfrm>
          <a:prstGeom prst="rect">
            <a:avLst/>
          </a:prstGeom>
        </p:spPr>
        <p:txBody>
          <a:bodyPr wrap="square">
            <a:spAutoFit/>
          </a:bodyPr>
          <a:lstStyle/>
          <a:p>
            <a:r>
              <a:rPr lang="nl-NL" dirty="0"/>
              <a:t>https://www.youtube.com/watch?v=dYhsvvDCFwM</a:t>
            </a:r>
          </a:p>
        </p:txBody>
      </p:sp>
      <p:pic>
        <p:nvPicPr>
          <p:cNvPr id="5" name="Afbeelding 4"/>
          <p:cNvPicPr>
            <a:picLocks noChangeAspect="1"/>
          </p:cNvPicPr>
          <p:nvPr/>
        </p:nvPicPr>
        <p:blipFill>
          <a:blip r:embed="rId3"/>
          <a:stretch>
            <a:fillRect/>
          </a:stretch>
        </p:blipFill>
        <p:spPr>
          <a:xfrm>
            <a:off x="9152953" y="5916142"/>
            <a:ext cx="2200847" cy="585267"/>
          </a:xfrm>
          <a:prstGeom prst="rect">
            <a:avLst/>
          </a:prstGeom>
        </p:spPr>
      </p:pic>
    </p:spTree>
    <p:extLst>
      <p:ext uri="{BB962C8B-B14F-4D97-AF65-F5344CB8AC3E}">
        <p14:creationId xmlns:p14="http://schemas.microsoft.com/office/powerpoint/2010/main" val="10927082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pic>
        <p:nvPicPr>
          <p:cNvPr id="4" name="Afbeelding 3"/>
          <p:cNvPicPr>
            <a:picLocks noChangeAspect="1"/>
          </p:cNvPicPr>
          <p:nvPr/>
        </p:nvPicPr>
        <p:blipFill>
          <a:blip r:embed="rId2"/>
          <a:stretch>
            <a:fillRect/>
          </a:stretch>
        </p:blipFill>
        <p:spPr>
          <a:xfrm>
            <a:off x="9381392" y="6203472"/>
            <a:ext cx="2203883" cy="585966"/>
          </a:xfrm>
          <a:prstGeom prst="rect">
            <a:avLst/>
          </a:prstGeom>
        </p:spPr>
      </p:pic>
    </p:spTree>
    <p:extLst>
      <p:ext uri="{BB962C8B-B14F-4D97-AF65-F5344CB8AC3E}">
        <p14:creationId xmlns:p14="http://schemas.microsoft.com/office/powerpoint/2010/main" val="1126913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Veel veranderingen, verschillende klachten &amp; interacties</a:t>
            </a:r>
            <a:endParaRPr lang="nl-NL" dirty="0">
              <a:latin typeface="+mn-lt"/>
            </a:endParaRPr>
          </a:p>
        </p:txBody>
      </p:sp>
      <p:pic>
        <p:nvPicPr>
          <p:cNvPr id="4" name="Tijdelijke aanduiding voor inhoud 3"/>
          <p:cNvPicPr>
            <a:picLocks noGrp="1" noChangeAspect="1"/>
          </p:cNvPicPr>
          <p:nvPr>
            <p:ph idx="1"/>
          </p:nvPr>
        </p:nvPicPr>
        <p:blipFill>
          <a:blip r:embed="rId2"/>
          <a:stretch>
            <a:fillRect/>
          </a:stretch>
        </p:blipFill>
        <p:spPr>
          <a:xfrm>
            <a:off x="1271016" y="1597025"/>
            <a:ext cx="9180576" cy="4351338"/>
          </a:xfrm>
          <a:prstGeom prst="rect">
            <a:avLst/>
          </a:prstGeom>
        </p:spPr>
      </p:pic>
      <p:sp>
        <p:nvSpPr>
          <p:cNvPr id="7" name="PIJL-RECHTS 6"/>
          <p:cNvSpPr/>
          <p:nvPr/>
        </p:nvSpPr>
        <p:spPr>
          <a:xfrm>
            <a:off x="1389888" y="2596896"/>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PIJL-LINKS 8"/>
          <p:cNvSpPr/>
          <p:nvPr/>
        </p:nvSpPr>
        <p:spPr>
          <a:xfrm>
            <a:off x="9206388" y="5372291"/>
            <a:ext cx="978408" cy="4846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Afbeelding 9"/>
          <p:cNvPicPr>
            <a:picLocks noChangeAspect="1"/>
          </p:cNvPicPr>
          <p:nvPr/>
        </p:nvPicPr>
        <p:blipFill>
          <a:blip r:embed="rId3"/>
          <a:stretch>
            <a:fillRect/>
          </a:stretch>
        </p:blipFill>
        <p:spPr>
          <a:xfrm>
            <a:off x="9695592" y="6176963"/>
            <a:ext cx="2200847" cy="585267"/>
          </a:xfrm>
          <a:prstGeom prst="rect">
            <a:avLst/>
          </a:prstGeom>
        </p:spPr>
      </p:pic>
    </p:spTree>
    <p:extLst>
      <p:ext uri="{BB962C8B-B14F-4D97-AF65-F5344CB8AC3E}">
        <p14:creationId xmlns:p14="http://schemas.microsoft.com/office/powerpoint/2010/main" val="98599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latin typeface="+mn-lt"/>
              </a:rPr>
              <a:t>Zichtbaar-onzichtbaar</a:t>
            </a:r>
            <a:endParaRPr lang="nl-NL" b="1" dirty="0">
              <a:latin typeface="+mn-lt"/>
            </a:endParaRPr>
          </a:p>
        </p:txBody>
      </p:sp>
      <p:pic>
        <p:nvPicPr>
          <p:cNvPr id="5" name="Tijdelijke aanduiding voor inhoud 4"/>
          <p:cNvPicPr>
            <a:picLocks noGrp="1" noChangeAspect="1"/>
          </p:cNvPicPr>
          <p:nvPr>
            <p:ph idx="1"/>
          </p:nvPr>
        </p:nvPicPr>
        <p:blipFill>
          <a:blip r:embed="rId2"/>
          <a:stretch>
            <a:fillRect/>
          </a:stretch>
        </p:blipFill>
        <p:spPr>
          <a:xfrm>
            <a:off x="2562046" y="1518249"/>
            <a:ext cx="5376746" cy="4658714"/>
          </a:xfrm>
          <a:prstGeom prst="rect">
            <a:avLst/>
          </a:prstGeom>
        </p:spPr>
      </p:pic>
      <p:pic>
        <p:nvPicPr>
          <p:cNvPr id="4" name="Afbeelding 3"/>
          <p:cNvPicPr>
            <a:picLocks noChangeAspect="1"/>
          </p:cNvPicPr>
          <p:nvPr/>
        </p:nvPicPr>
        <p:blipFill>
          <a:blip r:embed="rId3"/>
          <a:stretch>
            <a:fillRect/>
          </a:stretch>
        </p:blipFill>
        <p:spPr>
          <a:xfrm>
            <a:off x="9471803" y="6143050"/>
            <a:ext cx="2332387" cy="648797"/>
          </a:xfrm>
          <a:prstGeom prst="rect">
            <a:avLst/>
          </a:prstGeom>
        </p:spPr>
      </p:pic>
      <p:sp>
        <p:nvSpPr>
          <p:cNvPr id="8" name="Tekstvak 7"/>
          <p:cNvSpPr txBox="1"/>
          <p:nvPr/>
        </p:nvSpPr>
        <p:spPr>
          <a:xfrm>
            <a:off x="109728" y="1518250"/>
            <a:ext cx="2359152" cy="2246769"/>
          </a:xfrm>
          <a:prstGeom prst="rect">
            <a:avLst/>
          </a:prstGeom>
          <a:noFill/>
        </p:spPr>
        <p:txBody>
          <a:bodyPr wrap="square" rtlCol="0">
            <a:spAutoFit/>
          </a:bodyPr>
          <a:lstStyle/>
          <a:p>
            <a:r>
              <a:rPr lang="nl-NL" sz="2800" dirty="0" smtClean="0"/>
              <a:t>Tremor</a:t>
            </a:r>
          </a:p>
          <a:p>
            <a:r>
              <a:rPr lang="nl-NL" sz="2800" dirty="0" smtClean="0"/>
              <a:t>Traag</a:t>
            </a:r>
          </a:p>
          <a:p>
            <a:r>
              <a:rPr lang="nl-NL" sz="2800" dirty="0" smtClean="0"/>
              <a:t>Stijfheid</a:t>
            </a:r>
          </a:p>
          <a:p>
            <a:r>
              <a:rPr lang="nl-NL" sz="2800" dirty="0" smtClean="0"/>
              <a:t>Houding</a:t>
            </a:r>
          </a:p>
          <a:p>
            <a:r>
              <a:rPr lang="nl-NL" sz="2800" dirty="0" smtClean="0"/>
              <a:t>Maskergelaat</a:t>
            </a:r>
            <a:endParaRPr lang="nl-NL" sz="2800" dirty="0"/>
          </a:p>
        </p:txBody>
      </p:sp>
      <p:sp>
        <p:nvSpPr>
          <p:cNvPr id="9" name="Tekstvak 8"/>
          <p:cNvSpPr txBox="1"/>
          <p:nvPr/>
        </p:nvSpPr>
        <p:spPr>
          <a:xfrm>
            <a:off x="8126082" y="3364302"/>
            <a:ext cx="3349637" cy="3108543"/>
          </a:xfrm>
          <a:prstGeom prst="rect">
            <a:avLst/>
          </a:prstGeom>
          <a:noFill/>
        </p:spPr>
        <p:txBody>
          <a:bodyPr wrap="square" rtlCol="0">
            <a:spAutoFit/>
          </a:bodyPr>
          <a:lstStyle/>
          <a:p>
            <a:r>
              <a:rPr lang="nl-NL" sz="2800" b="1" dirty="0"/>
              <a:t>(</a:t>
            </a:r>
            <a:r>
              <a:rPr lang="nl-NL" sz="2800" b="1" dirty="0" smtClean="0"/>
              <a:t>Na)Denken &amp; </a:t>
            </a:r>
            <a:r>
              <a:rPr lang="nl-NL" sz="2800" b="1" dirty="0" smtClean="0">
                <a:latin typeface="+mj-lt"/>
              </a:rPr>
              <a:t>waarnemen</a:t>
            </a:r>
          </a:p>
          <a:p>
            <a:r>
              <a:rPr lang="nl-NL" sz="2800" b="1" dirty="0" smtClean="0"/>
              <a:t>Stress</a:t>
            </a:r>
          </a:p>
          <a:p>
            <a:r>
              <a:rPr lang="nl-NL" sz="2800" b="1" dirty="0" smtClean="0"/>
              <a:t>Angst</a:t>
            </a:r>
            <a:endParaRPr lang="nl-NL" sz="2800" b="1" dirty="0"/>
          </a:p>
          <a:p>
            <a:r>
              <a:rPr lang="nl-NL" sz="2800" b="1" dirty="0" smtClean="0"/>
              <a:t>Stemming </a:t>
            </a:r>
          </a:p>
          <a:p>
            <a:r>
              <a:rPr lang="nl-NL" sz="2800" b="1" dirty="0" smtClean="0"/>
              <a:t>(Impuls)controle</a:t>
            </a:r>
          </a:p>
          <a:p>
            <a:endParaRPr lang="nl-NL" sz="2800" b="1" dirty="0"/>
          </a:p>
        </p:txBody>
      </p:sp>
    </p:spTree>
    <p:extLst>
      <p:ext uri="{BB962C8B-B14F-4D97-AF65-F5344CB8AC3E}">
        <p14:creationId xmlns:p14="http://schemas.microsoft.com/office/powerpoint/2010/main" val="10664723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 </a:t>
            </a:r>
            <a:r>
              <a:rPr lang="nl-NL" b="1" dirty="0" smtClean="0">
                <a:latin typeface="+mn-lt"/>
              </a:rPr>
              <a:t>(Na)Denken en waarnemen</a:t>
            </a:r>
            <a:endParaRPr lang="nl-NL" b="1" dirty="0">
              <a:latin typeface="+mn-lt"/>
            </a:endParaRPr>
          </a:p>
        </p:txBody>
      </p:sp>
      <p:sp>
        <p:nvSpPr>
          <p:cNvPr id="3" name="Tijdelijke aanduiding voor inhoud 2"/>
          <p:cNvSpPr>
            <a:spLocks noGrp="1"/>
          </p:cNvSpPr>
          <p:nvPr>
            <p:ph idx="1"/>
          </p:nvPr>
        </p:nvSpPr>
        <p:spPr>
          <a:xfrm>
            <a:off x="838200" y="1578634"/>
            <a:ext cx="10515600" cy="4598329"/>
          </a:xfrm>
        </p:spPr>
        <p:txBody>
          <a:bodyPr>
            <a:normAutofit fontScale="92500" lnSpcReduction="10000"/>
          </a:bodyPr>
          <a:lstStyle/>
          <a:p>
            <a:pPr marL="0" indent="0">
              <a:buNone/>
              <a:defRPr/>
            </a:pPr>
            <a:endParaRPr lang="nl-NL" altLang="nl-NL" dirty="0"/>
          </a:p>
          <a:p>
            <a:pPr>
              <a:defRPr/>
            </a:pPr>
            <a:r>
              <a:rPr lang="nl-NL" altLang="nl-NL" dirty="0"/>
              <a:t>Overzicht en </a:t>
            </a:r>
            <a:r>
              <a:rPr lang="nl-NL" altLang="nl-NL" dirty="0" smtClean="0"/>
              <a:t>tempo</a:t>
            </a:r>
          </a:p>
          <a:p>
            <a:pPr>
              <a:defRPr/>
            </a:pPr>
            <a:endParaRPr lang="nl-NL" altLang="nl-NL" dirty="0"/>
          </a:p>
          <a:p>
            <a:pPr>
              <a:defRPr/>
            </a:pPr>
            <a:r>
              <a:rPr lang="nl-NL" altLang="nl-NL" dirty="0" smtClean="0"/>
              <a:t>Aandacht</a:t>
            </a:r>
          </a:p>
          <a:p>
            <a:pPr>
              <a:defRPr/>
            </a:pPr>
            <a:endParaRPr lang="nl-NL" altLang="nl-NL" dirty="0"/>
          </a:p>
          <a:p>
            <a:pPr>
              <a:defRPr/>
            </a:pPr>
            <a:r>
              <a:rPr lang="nl-NL" altLang="nl-NL" dirty="0" smtClean="0"/>
              <a:t>Schakelen &amp; keuzes maken</a:t>
            </a:r>
            <a:endParaRPr lang="nl-NL" altLang="nl-NL" dirty="0"/>
          </a:p>
          <a:p>
            <a:pPr marL="0" indent="0">
              <a:buNone/>
              <a:defRPr/>
            </a:pPr>
            <a:endParaRPr lang="nl-NL" altLang="nl-NL" dirty="0"/>
          </a:p>
          <a:p>
            <a:pPr>
              <a:defRPr/>
            </a:pPr>
            <a:r>
              <a:rPr lang="nl-NL" altLang="nl-NL" dirty="0"/>
              <a:t>Initiatief &amp;  besluit nemen </a:t>
            </a:r>
          </a:p>
          <a:p>
            <a:pPr>
              <a:defRPr/>
            </a:pPr>
            <a:endParaRPr lang="nl-NL" altLang="nl-NL" dirty="0"/>
          </a:p>
          <a:p>
            <a:pPr>
              <a:defRPr/>
            </a:pPr>
            <a:r>
              <a:rPr lang="nl-NL" altLang="nl-NL" dirty="0" smtClean="0"/>
              <a:t>Hallucinaties </a:t>
            </a:r>
          </a:p>
          <a:p>
            <a:pPr marL="0" indent="0">
              <a:buNone/>
              <a:defRPr/>
            </a:pPr>
            <a:endParaRPr lang="nl-NL" altLang="nl-NL" dirty="0"/>
          </a:p>
          <a:p>
            <a:pPr marL="0" indent="0">
              <a:buNone/>
              <a:defRPr/>
            </a:pPr>
            <a:endParaRPr lang="nl-NL" altLang="nl-NL" b="1" dirty="0"/>
          </a:p>
          <a:p>
            <a:endParaRPr lang="nl-NL" dirty="0"/>
          </a:p>
        </p:txBody>
      </p:sp>
      <p:pic>
        <p:nvPicPr>
          <p:cNvPr id="4" name="Afbeelding 3"/>
          <p:cNvPicPr>
            <a:picLocks noChangeAspect="1"/>
          </p:cNvPicPr>
          <p:nvPr/>
        </p:nvPicPr>
        <p:blipFill>
          <a:blip r:embed="rId2"/>
          <a:stretch>
            <a:fillRect/>
          </a:stretch>
        </p:blipFill>
        <p:spPr>
          <a:xfrm>
            <a:off x="8341363" y="5828596"/>
            <a:ext cx="3462828" cy="963251"/>
          </a:xfrm>
          <a:prstGeom prst="rect">
            <a:avLst/>
          </a:prstGeom>
        </p:spPr>
      </p:pic>
      <p:pic>
        <p:nvPicPr>
          <p:cNvPr id="5" name="Afbeelding 4"/>
          <p:cNvPicPr>
            <a:picLocks noChangeAspect="1"/>
          </p:cNvPicPr>
          <p:nvPr/>
        </p:nvPicPr>
        <p:blipFill>
          <a:blip r:embed="rId3"/>
          <a:stretch>
            <a:fillRect/>
          </a:stretch>
        </p:blipFill>
        <p:spPr>
          <a:xfrm>
            <a:off x="6913727" y="1388334"/>
            <a:ext cx="5054539" cy="4149307"/>
          </a:xfrm>
          <a:prstGeom prst="rect">
            <a:avLst/>
          </a:prstGeom>
        </p:spPr>
      </p:pic>
    </p:spTree>
    <p:extLst>
      <p:ext uri="{BB962C8B-B14F-4D97-AF65-F5344CB8AC3E}">
        <p14:creationId xmlns:p14="http://schemas.microsoft.com/office/powerpoint/2010/main" val="128519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9768" y="365125"/>
            <a:ext cx="10924032" cy="1325563"/>
          </a:xfrm>
        </p:spPr>
        <p:txBody>
          <a:bodyPr/>
          <a:lstStyle/>
          <a:p>
            <a:r>
              <a:rPr lang="nl-NL" b="1" dirty="0" smtClean="0">
                <a:latin typeface="+mn-lt"/>
              </a:rPr>
              <a:t>Zelfbeeld nog overeind? </a:t>
            </a:r>
            <a:endParaRPr lang="nl-NL" b="1" dirty="0">
              <a:latin typeface="+mn-lt"/>
            </a:endParaRPr>
          </a:p>
        </p:txBody>
      </p:sp>
      <p:pic>
        <p:nvPicPr>
          <p:cNvPr id="4" name="Afbeelding 3"/>
          <p:cNvPicPr>
            <a:picLocks noChangeAspect="1"/>
          </p:cNvPicPr>
          <p:nvPr/>
        </p:nvPicPr>
        <p:blipFill>
          <a:blip r:embed="rId2"/>
          <a:stretch>
            <a:fillRect/>
          </a:stretch>
        </p:blipFill>
        <p:spPr>
          <a:xfrm>
            <a:off x="8341363" y="5828596"/>
            <a:ext cx="3462828" cy="963251"/>
          </a:xfrm>
          <a:prstGeom prst="rect">
            <a:avLst/>
          </a:prstGeom>
        </p:spPr>
      </p:pic>
      <p:pic>
        <p:nvPicPr>
          <p:cNvPr id="8" name="Tijdelijke aanduiding voor inhoud 7"/>
          <p:cNvPicPr>
            <a:picLocks noGrp="1" noChangeAspect="1"/>
          </p:cNvPicPr>
          <p:nvPr>
            <p:ph idx="1"/>
          </p:nvPr>
        </p:nvPicPr>
        <p:blipFill>
          <a:blip r:embed="rId3"/>
          <a:stretch>
            <a:fillRect/>
          </a:stretch>
        </p:blipFill>
        <p:spPr>
          <a:xfrm>
            <a:off x="7552957" y="279931"/>
            <a:ext cx="4347631" cy="3315703"/>
          </a:xfrm>
          <a:prstGeom prst="rect">
            <a:avLst/>
          </a:prstGeom>
        </p:spPr>
      </p:pic>
      <p:sp>
        <p:nvSpPr>
          <p:cNvPr id="9" name="Rechthoek 8"/>
          <p:cNvSpPr/>
          <p:nvPr/>
        </p:nvSpPr>
        <p:spPr>
          <a:xfrm>
            <a:off x="521208" y="1427543"/>
            <a:ext cx="6601968" cy="5786199"/>
          </a:xfrm>
          <a:prstGeom prst="rect">
            <a:avLst/>
          </a:prstGeom>
        </p:spPr>
        <p:txBody>
          <a:bodyPr wrap="square">
            <a:spAutoFit/>
          </a:bodyPr>
          <a:lstStyle/>
          <a:p>
            <a:pPr>
              <a:defRPr/>
            </a:pPr>
            <a:r>
              <a:rPr lang="nl-NL" altLang="nl-NL" sz="3200" dirty="0" smtClean="0"/>
              <a:t>Lichamelijke  veranderingen</a:t>
            </a:r>
          </a:p>
          <a:p>
            <a:pPr>
              <a:defRPr/>
            </a:pPr>
            <a:endParaRPr lang="nl-NL" altLang="nl-NL" sz="3200" dirty="0" smtClean="0"/>
          </a:p>
          <a:p>
            <a:pPr>
              <a:defRPr/>
            </a:pPr>
            <a:r>
              <a:rPr lang="nl-NL" altLang="nl-NL" sz="3200" dirty="0" smtClean="0">
                <a:solidFill>
                  <a:srgbClr val="FF0000"/>
                </a:solidFill>
              </a:rPr>
              <a:t>Mimiek, communicatie </a:t>
            </a:r>
            <a:r>
              <a:rPr lang="nl-NL" altLang="nl-NL" sz="3200" dirty="0" smtClean="0"/>
              <a:t>&amp; houding </a:t>
            </a:r>
          </a:p>
          <a:p>
            <a:pPr>
              <a:defRPr/>
            </a:pPr>
            <a:endParaRPr lang="nl-NL" altLang="nl-NL" sz="3200" dirty="0" smtClean="0"/>
          </a:p>
          <a:p>
            <a:pPr>
              <a:defRPr/>
            </a:pPr>
            <a:r>
              <a:rPr lang="nl-NL" altLang="nl-NL" sz="3200" dirty="0"/>
              <a:t>E</a:t>
            </a:r>
            <a:r>
              <a:rPr lang="nl-NL" altLang="nl-NL" sz="3200" dirty="0" smtClean="0"/>
              <a:t>nergie</a:t>
            </a:r>
            <a:r>
              <a:rPr lang="nl-NL" altLang="nl-NL" sz="3200" b="1" dirty="0" smtClean="0"/>
              <a:t> </a:t>
            </a:r>
            <a:r>
              <a:rPr lang="nl-NL" altLang="nl-NL" sz="3200" dirty="0" smtClean="0"/>
              <a:t>(</a:t>
            </a:r>
            <a:r>
              <a:rPr lang="nl-NL" altLang="nl-NL" sz="3200" dirty="0" smtClean="0"/>
              <a:t>slaap </a:t>
            </a:r>
            <a:r>
              <a:rPr lang="nl-NL" altLang="nl-NL" sz="3200" dirty="0" smtClean="0">
                <a:cs typeface="Arial" panose="020B0604020202020204" pitchFamily="34" charset="0"/>
              </a:rPr>
              <a:t>↓, automatismen</a:t>
            </a:r>
            <a:r>
              <a:rPr lang="nl-NL" altLang="nl-NL" sz="3200" dirty="0" smtClean="0">
                <a:cs typeface="Arial" panose="020B0604020202020204" pitchFamily="34" charset="0"/>
              </a:rPr>
              <a:t>↓)</a:t>
            </a:r>
            <a:endParaRPr lang="nl-NL" altLang="nl-NL" sz="3200" dirty="0" smtClean="0"/>
          </a:p>
          <a:p>
            <a:pPr>
              <a:defRPr/>
            </a:pPr>
            <a:endParaRPr lang="nl-NL" altLang="nl-NL" sz="3200" dirty="0"/>
          </a:p>
          <a:p>
            <a:pPr>
              <a:defRPr/>
            </a:pPr>
            <a:r>
              <a:rPr lang="nl-NL" altLang="nl-NL" sz="3200" dirty="0" smtClean="0"/>
              <a:t>Activiteiten &amp; contacten nemen af</a:t>
            </a:r>
          </a:p>
          <a:p>
            <a:pPr>
              <a:defRPr/>
            </a:pPr>
            <a:endParaRPr lang="nl-NL" altLang="nl-NL" sz="3200" dirty="0"/>
          </a:p>
          <a:p>
            <a:pPr>
              <a:defRPr/>
            </a:pPr>
            <a:r>
              <a:rPr lang="nl-NL" altLang="nl-NL" sz="3200" dirty="0" smtClean="0"/>
              <a:t>Intimiteit (fysiek/stemming/angst)</a:t>
            </a:r>
          </a:p>
          <a:p>
            <a:pPr>
              <a:defRPr/>
            </a:pPr>
            <a:endParaRPr lang="nl-NL" altLang="nl-NL" sz="3200" dirty="0"/>
          </a:p>
          <a:p>
            <a:pPr>
              <a:defRPr/>
            </a:pPr>
            <a:endParaRPr lang="nl-NL" altLang="nl-NL" sz="3200" dirty="0" smtClean="0"/>
          </a:p>
          <a:p>
            <a:pPr>
              <a:defRPr/>
            </a:pPr>
            <a:endParaRPr lang="nl-NL" altLang="nl-NL" dirty="0" smtClean="0"/>
          </a:p>
        </p:txBody>
      </p:sp>
    </p:spTree>
    <p:extLst>
      <p:ext uri="{BB962C8B-B14F-4D97-AF65-F5344CB8AC3E}">
        <p14:creationId xmlns:p14="http://schemas.microsoft.com/office/powerpoint/2010/main" val="961853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1706" y="365125"/>
            <a:ext cx="10862094" cy="1325563"/>
          </a:xfrm>
        </p:spPr>
        <p:txBody>
          <a:bodyPr/>
          <a:lstStyle/>
          <a:p>
            <a:r>
              <a:rPr lang="nl-NL" b="1" dirty="0" smtClean="0">
                <a:latin typeface="+mn-lt"/>
              </a:rPr>
              <a:t>Verandering  emotie</a:t>
            </a:r>
            <a:endParaRPr lang="nl-NL" b="1" dirty="0">
              <a:latin typeface="+mn-lt"/>
            </a:endParaRPr>
          </a:p>
        </p:txBody>
      </p:sp>
      <p:pic>
        <p:nvPicPr>
          <p:cNvPr id="5" name="Tijdelijke aanduiding voor inhoud 4"/>
          <p:cNvPicPr>
            <a:picLocks noGrp="1" noChangeAspect="1"/>
          </p:cNvPicPr>
          <p:nvPr>
            <p:ph idx="1"/>
          </p:nvPr>
        </p:nvPicPr>
        <p:blipFill>
          <a:blip r:embed="rId2"/>
          <a:stretch>
            <a:fillRect/>
          </a:stretch>
        </p:blipFill>
        <p:spPr>
          <a:xfrm>
            <a:off x="4379053" y="1348882"/>
            <a:ext cx="7361117" cy="4376197"/>
          </a:xfrm>
          <a:prstGeom prst="rect">
            <a:avLst/>
          </a:prstGeom>
        </p:spPr>
      </p:pic>
      <p:pic>
        <p:nvPicPr>
          <p:cNvPr id="4" name="Afbeelding 3"/>
          <p:cNvPicPr>
            <a:picLocks noChangeAspect="1"/>
          </p:cNvPicPr>
          <p:nvPr/>
        </p:nvPicPr>
        <p:blipFill>
          <a:blip r:embed="rId3"/>
          <a:stretch>
            <a:fillRect/>
          </a:stretch>
        </p:blipFill>
        <p:spPr>
          <a:xfrm>
            <a:off x="8341363" y="5828596"/>
            <a:ext cx="3462828" cy="963251"/>
          </a:xfrm>
          <a:prstGeom prst="rect">
            <a:avLst/>
          </a:prstGeom>
        </p:spPr>
      </p:pic>
      <p:sp>
        <p:nvSpPr>
          <p:cNvPr id="6" name="Tekstvak 5"/>
          <p:cNvSpPr txBox="1"/>
          <p:nvPr/>
        </p:nvSpPr>
        <p:spPr>
          <a:xfrm>
            <a:off x="586596" y="1897811"/>
            <a:ext cx="3571336" cy="3046988"/>
          </a:xfrm>
          <a:prstGeom prst="rect">
            <a:avLst/>
          </a:prstGeom>
          <a:noFill/>
        </p:spPr>
        <p:txBody>
          <a:bodyPr wrap="square" rtlCol="0">
            <a:spAutoFit/>
          </a:bodyPr>
          <a:lstStyle/>
          <a:p>
            <a:r>
              <a:rPr lang="nl-NL" sz="3200" dirty="0" smtClean="0"/>
              <a:t>Van binnenuit </a:t>
            </a:r>
            <a:r>
              <a:rPr lang="nl-NL" sz="3200" dirty="0" smtClean="0">
                <a:sym typeface="Wingdings" panose="05000000000000000000" pitchFamily="2" charset="2"/>
              </a:rPr>
              <a:t></a:t>
            </a:r>
            <a:endParaRPr lang="nl-NL" sz="3200" dirty="0" smtClean="0"/>
          </a:p>
          <a:p>
            <a:endParaRPr lang="nl-NL" sz="3200" dirty="0" smtClean="0"/>
          </a:p>
          <a:p>
            <a:r>
              <a:rPr lang="nl-NL" sz="3200" dirty="0" smtClean="0"/>
              <a:t>En/of </a:t>
            </a:r>
          </a:p>
          <a:p>
            <a:r>
              <a:rPr lang="nl-NL" sz="3200" dirty="0" smtClean="0"/>
              <a:t>Minder Kunnen </a:t>
            </a:r>
          </a:p>
          <a:p>
            <a:r>
              <a:rPr lang="nl-NL" sz="3200" dirty="0" smtClean="0"/>
              <a:t>Minder Meedoen </a:t>
            </a:r>
          </a:p>
          <a:p>
            <a:r>
              <a:rPr lang="nl-NL" sz="3200" dirty="0" smtClean="0"/>
              <a:t>Onzekerheid beloop</a:t>
            </a:r>
          </a:p>
        </p:txBody>
      </p:sp>
    </p:spTree>
    <p:extLst>
      <p:ext uri="{BB962C8B-B14F-4D97-AF65-F5344CB8AC3E}">
        <p14:creationId xmlns:p14="http://schemas.microsoft.com/office/powerpoint/2010/main" val="2751547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576</TotalTime>
  <Words>1260</Words>
  <Application>Microsoft Office PowerPoint</Application>
  <PresentationFormat>Breedbeeld</PresentationFormat>
  <Paragraphs>271</Paragraphs>
  <Slides>45</Slides>
  <Notes>4</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45</vt:i4>
      </vt:variant>
    </vt:vector>
  </HeadingPairs>
  <TitlesOfParts>
    <vt:vector size="52" baseType="lpstr">
      <vt:lpstr>Arial</vt:lpstr>
      <vt:lpstr>Calibri</vt:lpstr>
      <vt:lpstr>Calibri Light</vt:lpstr>
      <vt:lpstr>inherit</vt:lpstr>
      <vt:lpstr>Times New Roman</vt:lpstr>
      <vt:lpstr>Wingdings</vt:lpstr>
      <vt:lpstr>Kantoorthema</vt:lpstr>
      <vt:lpstr>Parkinson  Veranderd leven  </vt:lpstr>
      <vt:lpstr>Wat is de relatie?</vt:lpstr>
      <vt:lpstr>Voorstellen en programma </vt:lpstr>
      <vt:lpstr>Parkinson is een hersenziekte </vt:lpstr>
      <vt:lpstr>Veel veranderingen, verschillende klachten &amp; interacties</vt:lpstr>
      <vt:lpstr>Zichtbaar-onzichtbaar</vt:lpstr>
      <vt:lpstr> (Na)Denken en waarnemen</vt:lpstr>
      <vt:lpstr>Zelfbeeld nog overeind? </vt:lpstr>
      <vt:lpstr>Verandering  emotie</vt:lpstr>
      <vt:lpstr>Directe gevolgen door </vt:lpstr>
      <vt:lpstr>Verandering van emotie en gedrag door  Parkinson? </vt:lpstr>
      <vt:lpstr>Gevolgen voor Gevoelens en Gedrag</vt:lpstr>
      <vt:lpstr>Initiatiefarmoede</vt:lpstr>
      <vt:lpstr>Initiatiefarmoede &amp; stemming</vt:lpstr>
      <vt:lpstr>Depressie?</vt:lpstr>
      <vt:lpstr>PowerPoint-presentatie</vt:lpstr>
      <vt:lpstr>Angst en stress bij Parkinson</vt:lpstr>
      <vt:lpstr>Wat is stress?</vt:lpstr>
      <vt:lpstr>  Hoe herken je stress? </vt:lpstr>
      <vt:lpstr>Rust &amp; ontspanning</vt:lpstr>
      <vt:lpstr>PowerPoint-presentatie</vt:lpstr>
      <vt:lpstr>Wat zijn de gevolgen van stress? (2)</vt:lpstr>
      <vt:lpstr>Wat zijn de gevolgen van stress? (3)</vt:lpstr>
      <vt:lpstr>Waarom is stressregulatie zo belangrijk voor iemand met Parkinson?</vt:lpstr>
      <vt:lpstr>Energie (vreters) bij Parkinson</vt:lpstr>
      <vt:lpstr>Opladen? Bij rood, geel of groen?</vt:lpstr>
      <vt:lpstr>Nadelen te laat opladen?</vt:lpstr>
      <vt:lpstr>En hoe zit het met de naasten?</vt:lpstr>
      <vt:lpstr>Steun en toeverlaat: partner &amp; de naasten </vt:lpstr>
      <vt:lpstr>Definitie Gezondheid, Huber</vt:lpstr>
      <vt:lpstr>Wat kunt u doen : patiënt &amp; naaste</vt:lpstr>
      <vt:lpstr>Wat kunt u doen?</vt:lpstr>
      <vt:lpstr>Wat helpt? </vt:lpstr>
      <vt:lpstr>Als dat niet helpt? </vt:lpstr>
      <vt:lpstr>Psycholoog </vt:lpstr>
      <vt:lpstr>Rol psycholoog</vt:lpstr>
      <vt:lpstr>Indicatiestelling </vt:lpstr>
      <vt:lpstr>Behandeling en psycho educatie</vt:lpstr>
      <vt:lpstr>Psychologische behandeling bij angst</vt:lpstr>
      <vt:lpstr>Specifieke aandacht bij Parkinson </vt:lpstr>
      <vt:lpstr>Wat is de relatie?</vt:lpstr>
      <vt:lpstr>Take home</vt:lpstr>
      <vt:lpstr>Dank voor uw aandacht</vt:lpstr>
      <vt:lpstr>Concrete adviezen voor (mantel)zorgers</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Parkinson  Veranderd leven  </dc:title>
  <dc:creator>Davil</dc:creator>
  <cp:lastModifiedBy>Davil</cp:lastModifiedBy>
  <cp:revision>101</cp:revision>
  <dcterms:created xsi:type="dcterms:W3CDTF">2023-04-19T18:29:03Z</dcterms:created>
  <dcterms:modified xsi:type="dcterms:W3CDTF">2023-05-07T20:07:45Z</dcterms:modified>
</cp:coreProperties>
</file>