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96" r:id="rId5"/>
    <p:sldId id="287" r:id="rId6"/>
    <p:sldId id="270" r:id="rId7"/>
    <p:sldId id="272" r:id="rId8"/>
    <p:sldId id="271" r:id="rId9"/>
    <p:sldId id="278" r:id="rId10"/>
    <p:sldId id="289" r:id="rId11"/>
    <p:sldId id="275" r:id="rId12"/>
    <p:sldId id="276" r:id="rId13"/>
    <p:sldId id="277" r:id="rId14"/>
    <p:sldId id="280" r:id="rId15"/>
    <p:sldId id="283" r:id="rId16"/>
    <p:sldId id="284" r:id="rId17"/>
    <p:sldId id="273" r:id="rId18"/>
    <p:sldId id="259" r:id="rId19"/>
    <p:sldId id="263" r:id="rId20"/>
    <p:sldId id="261" r:id="rId21"/>
    <p:sldId id="265" r:id="rId22"/>
    <p:sldId id="295" r:id="rId23"/>
    <p:sldId id="293" r:id="rId24"/>
    <p:sldId id="294" r:id="rId25"/>
    <p:sldId id="292" r:id="rId26"/>
    <p:sldId id="291" r:id="rId27"/>
    <p:sldId id="286" r:id="rId28"/>
    <p:sldId id="297" r:id="rId29"/>
    <p:sldId id="268" r:id="rId30"/>
    <p:sldId id="260" r:id="rId31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488" autoAdjust="0"/>
  </p:normalViewPr>
  <p:slideViewPr>
    <p:cSldViewPr snapToGrid="0">
      <p:cViewPr varScale="1">
        <p:scale>
          <a:sx n="79" d="100"/>
          <a:sy n="79" d="100"/>
        </p:scale>
        <p:origin x="17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1A67C-215E-4D8D-B8FB-C2DFEE8D79DE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6831A-4152-4965-873B-FBC3634050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711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4AFD8-E154-4E73-ABB5-A5C4890936BC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C2365-05F0-4BAD-AFB7-D90A1A800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80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Welkom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voorstellen</a:t>
            </a:r>
            <a:endParaRPr lang="en-US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365-05F0-4BAD-AFB7-D90A1A80051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49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365-05F0-4BAD-AFB7-D90A1A80051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60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365-05F0-4BAD-AFB7-D90A1A80051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65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365-05F0-4BAD-AFB7-D90A1A80051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86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365-05F0-4BAD-AFB7-D90A1A80051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37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365-05F0-4BAD-AFB7-D90A1A80051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7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365-05F0-4BAD-AFB7-D90A1A80051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60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365-05F0-4BAD-AFB7-D90A1A800512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77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41D-3271-4F29-A280-8193D020DCFD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2BBB-B5A4-40CC-8941-BAF2AF4B7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22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41D-3271-4F29-A280-8193D020DCFD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2BBB-B5A4-40CC-8941-BAF2AF4B7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93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41D-3271-4F29-A280-8193D020DCFD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2BBB-B5A4-40CC-8941-BAF2AF4B7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34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41D-3271-4F29-A280-8193D020DCFD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2BBB-B5A4-40CC-8941-BAF2AF4B7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01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41D-3271-4F29-A280-8193D020DCFD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2BBB-B5A4-40CC-8941-BAF2AF4B7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77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41D-3271-4F29-A280-8193D020DCFD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2BBB-B5A4-40CC-8941-BAF2AF4B7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60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41D-3271-4F29-A280-8193D020DCFD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2BBB-B5A4-40CC-8941-BAF2AF4B7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21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41D-3271-4F29-A280-8193D020DCFD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2BBB-B5A4-40CC-8941-BAF2AF4B7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63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41D-3271-4F29-A280-8193D020DCFD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2BBB-B5A4-40CC-8941-BAF2AF4B7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72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41D-3271-4F29-A280-8193D020DCFD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2BBB-B5A4-40CC-8941-BAF2AF4B7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79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741D-3271-4F29-A280-8193D020DCFD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2BBB-B5A4-40CC-8941-BAF2AF4B7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6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1741D-3271-4F29-A280-8193D020DCFD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2BBB-B5A4-40CC-8941-BAF2AF4B7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25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fy_SppGAr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E2dyeHP54" TargetMode="External"/><Relationship Id="rId2" Type="http://schemas.openxmlformats.org/officeDocument/2006/relationships/hyperlink" Target="https://www.youtube.com/watch?v=hTkuViqhwyw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arkinsonnext.nl/cogtip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BYavHFusc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Parkinson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ons</a:t>
            </a:r>
            <a:r>
              <a:rPr lang="en-US" dirty="0" smtClean="0"/>
              <a:t> </a:t>
            </a:r>
            <a:r>
              <a:rPr lang="en-US" dirty="0" err="1" smtClean="0"/>
              <a:t>geheugen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 </a:t>
            </a:r>
            <a:r>
              <a:rPr lang="en-US" dirty="0" err="1" smtClean="0"/>
              <a:t>juni</a:t>
            </a:r>
            <a:r>
              <a:rPr lang="en-US" dirty="0" smtClean="0"/>
              <a:t> 2019</a:t>
            </a:r>
          </a:p>
          <a:p>
            <a:r>
              <a:rPr lang="en-US" dirty="0" smtClean="0"/>
              <a:t>Marjolein van Veldhuijzen</a:t>
            </a:r>
          </a:p>
          <a:p>
            <a:r>
              <a:rPr lang="en-US" dirty="0" err="1" smtClean="0"/>
              <a:t>Psycholoog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Brug</a:t>
            </a:r>
            <a:endParaRPr lang="nl-NL" dirty="0"/>
          </a:p>
        </p:txBody>
      </p:sp>
      <p:pic>
        <p:nvPicPr>
          <p:cNvPr id="1026" name="Afbeelding 1" descr="cid:image003.jpg@01D40171.5EA59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286" y="4429919"/>
            <a:ext cx="1238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90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Lange </a:t>
            </a:r>
            <a:r>
              <a:rPr lang="en-US" dirty="0" err="1" smtClean="0"/>
              <a:t>termijn</a:t>
            </a:r>
            <a:r>
              <a:rPr lang="en-US" dirty="0" smtClean="0"/>
              <a:t> </a:t>
            </a:r>
            <a:r>
              <a:rPr lang="en-US" dirty="0" err="1" smtClean="0"/>
              <a:t>geheugen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Opslagsysteem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qua </a:t>
            </a:r>
            <a:r>
              <a:rPr lang="en-US" dirty="0" err="1" smtClean="0"/>
              <a:t>capaciteit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duur</a:t>
            </a:r>
            <a:r>
              <a:rPr lang="en-US" dirty="0" smtClean="0"/>
              <a:t> </a:t>
            </a:r>
            <a:r>
              <a:rPr lang="en-US" dirty="0" err="1" smtClean="0"/>
              <a:t>nauwelijks</a:t>
            </a:r>
            <a:r>
              <a:rPr lang="en-US" dirty="0" smtClean="0"/>
              <a:t> </a:t>
            </a:r>
            <a:r>
              <a:rPr lang="en-US" dirty="0" err="1" smtClean="0"/>
              <a:t>beperkingen</a:t>
            </a:r>
            <a:r>
              <a:rPr lang="en-US" dirty="0" smtClean="0"/>
              <a:t> </a:t>
            </a:r>
            <a:r>
              <a:rPr lang="en-US" dirty="0" err="1" smtClean="0"/>
              <a:t>lijkt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kennen</a:t>
            </a:r>
            <a:r>
              <a:rPr lang="en-US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634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Episodisch</a:t>
            </a:r>
            <a:r>
              <a:rPr lang="en-US" sz="4000" dirty="0" smtClean="0"/>
              <a:t> </a:t>
            </a:r>
            <a:r>
              <a:rPr lang="en-US" sz="4000" dirty="0" err="1" smtClean="0"/>
              <a:t>geheugen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Bewust</a:t>
            </a:r>
            <a:r>
              <a:rPr lang="en-US" dirty="0" smtClean="0"/>
              <a:t> </a:t>
            </a:r>
            <a:r>
              <a:rPr lang="en-US" dirty="0" err="1" smtClean="0"/>
              <a:t>toegankelijke</a:t>
            </a:r>
            <a:r>
              <a:rPr lang="en-US" dirty="0" smtClean="0"/>
              <a:t> </a:t>
            </a:r>
            <a:r>
              <a:rPr lang="en-US" dirty="0" err="1" smtClean="0"/>
              <a:t>kennis</a:t>
            </a:r>
            <a:r>
              <a:rPr lang="en-US" dirty="0" smtClean="0"/>
              <a:t> van </a:t>
            </a:r>
            <a:r>
              <a:rPr lang="en-US" dirty="0" err="1" smtClean="0"/>
              <a:t>persoonlijke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specifieke</a:t>
            </a:r>
            <a:r>
              <a:rPr lang="en-US" dirty="0" smtClean="0"/>
              <a:t>,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plaatsgebonden</a:t>
            </a:r>
            <a:r>
              <a:rPr lang="en-US" dirty="0" smtClean="0"/>
              <a:t> </a:t>
            </a:r>
            <a:r>
              <a:rPr lang="en-US" dirty="0" err="1" smtClean="0"/>
              <a:t>informatie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Wat </a:t>
            </a:r>
            <a:r>
              <a:rPr lang="en-US" dirty="0" smtClean="0"/>
              <a:t>deed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vorige</a:t>
            </a:r>
            <a:r>
              <a:rPr lang="en-US" dirty="0" smtClean="0"/>
              <a:t> </a:t>
            </a:r>
            <a:r>
              <a:rPr lang="en-US" dirty="0" smtClean="0"/>
              <a:t>week </a:t>
            </a:r>
            <a:r>
              <a:rPr lang="en-US" dirty="0" err="1" smtClean="0"/>
              <a:t>zondag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Wat </a:t>
            </a:r>
            <a:r>
              <a:rPr lang="en-US" dirty="0" err="1" smtClean="0"/>
              <a:t>heb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/>
              <a:t> </a:t>
            </a:r>
            <a:r>
              <a:rPr lang="en-US" dirty="0" err="1" smtClean="0"/>
              <a:t>zaterdag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weer</a:t>
            </a:r>
            <a:r>
              <a:rPr lang="en-US" dirty="0" smtClean="0"/>
              <a:t> </a:t>
            </a:r>
            <a:r>
              <a:rPr lang="en-US" dirty="0" err="1" smtClean="0"/>
              <a:t>gegeten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317" y="2669976"/>
            <a:ext cx="2434019" cy="364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9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Semantisch</a:t>
            </a:r>
            <a:r>
              <a:rPr lang="en-US" sz="4000" dirty="0" smtClean="0"/>
              <a:t> </a:t>
            </a:r>
            <a:r>
              <a:rPr lang="en-US" sz="4000" dirty="0" err="1" smtClean="0"/>
              <a:t>geheugen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7576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Bewust</a:t>
            </a:r>
            <a:r>
              <a:rPr lang="en-US" dirty="0" smtClean="0"/>
              <a:t> </a:t>
            </a:r>
            <a:r>
              <a:rPr lang="en-US" dirty="0" err="1" smtClean="0"/>
              <a:t>toegankelijke</a:t>
            </a:r>
            <a:r>
              <a:rPr lang="en-US" dirty="0" smtClean="0"/>
              <a:t> </a:t>
            </a:r>
            <a:r>
              <a:rPr lang="en-US" dirty="0" err="1" smtClean="0"/>
              <a:t>kennis</a:t>
            </a:r>
            <a:r>
              <a:rPr lang="en-US" dirty="0" smtClean="0"/>
              <a:t> van de </a:t>
            </a:r>
            <a:r>
              <a:rPr lang="en-US" dirty="0" err="1" smtClean="0"/>
              <a:t>wereld</a:t>
            </a:r>
            <a:r>
              <a:rPr lang="en-US" dirty="0" smtClean="0"/>
              <a:t>, </a:t>
            </a:r>
            <a:r>
              <a:rPr lang="en-US" dirty="0" err="1" smtClean="0"/>
              <a:t>onafhankelijk</a:t>
            </a:r>
            <a:r>
              <a:rPr lang="en-US" dirty="0" smtClean="0"/>
              <a:t> van de </a:t>
            </a:r>
            <a:r>
              <a:rPr lang="en-US" dirty="0" err="1" smtClean="0"/>
              <a:t>tijd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plaats</a:t>
            </a:r>
            <a:r>
              <a:rPr lang="en-US" dirty="0" smtClean="0"/>
              <a:t> </a:t>
            </a:r>
            <a:r>
              <a:rPr lang="en-US" dirty="0" err="1" smtClean="0"/>
              <a:t>waarop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kennis</a:t>
            </a:r>
            <a:r>
              <a:rPr lang="en-US" dirty="0" smtClean="0"/>
              <a:t> is </a:t>
            </a:r>
            <a:r>
              <a:rPr lang="en-US" dirty="0" err="1" smtClean="0"/>
              <a:t>verkregen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Wat is de </a:t>
            </a:r>
            <a:r>
              <a:rPr lang="en-US" dirty="0" err="1" smtClean="0"/>
              <a:t>hoofdstad</a:t>
            </a:r>
            <a:r>
              <a:rPr lang="en-US" dirty="0" smtClean="0"/>
              <a:t> van </a:t>
            </a:r>
            <a:r>
              <a:rPr lang="en-US" dirty="0" err="1" smtClean="0"/>
              <a:t>Frankrijk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Wie</a:t>
            </a:r>
            <a:r>
              <a:rPr lang="en-US" dirty="0" smtClean="0"/>
              <a:t> is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koning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946" y="1858169"/>
            <a:ext cx="2143125" cy="2143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123" y="1825625"/>
            <a:ext cx="15716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4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Procedureel</a:t>
            </a:r>
            <a:r>
              <a:rPr lang="en-US" sz="4000" dirty="0" smtClean="0"/>
              <a:t> </a:t>
            </a:r>
            <a:r>
              <a:rPr lang="en-US" sz="4000" dirty="0" err="1" smtClean="0"/>
              <a:t>geheugen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622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bewust</a:t>
            </a:r>
            <a:r>
              <a:rPr lang="en-US" dirty="0" smtClean="0"/>
              <a:t> </a:t>
            </a:r>
            <a:r>
              <a:rPr lang="en-US" dirty="0" err="1" smtClean="0"/>
              <a:t>toegankelijke</a:t>
            </a:r>
            <a:r>
              <a:rPr lang="en-US" dirty="0" smtClean="0"/>
              <a:t> </a:t>
            </a:r>
            <a:r>
              <a:rPr lang="en-US" dirty="0" err="1" smtClean="0"/>
              <a:t>kennis</a:t>
            </a:r>
            <a:r>
              <a:rPr lang="en-US" dirty="0" smtClean="0"/>
              <a:t> van </a:t>
            </a:r>
            <a:r>
              <a:rPr lang="en-US" dirty="0" err="1" smtClean="0"/>
              <a:t>cognitieve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motorische</a:t>
            </a:r>
            <a:r>
              <a:rPr lang="en-US" dirty="0" smtClean="0"/>
              <a:t> </a:t>
            </a:r>
            <a:r>
              <a:rPr lang="en-US" dirty="0" err="1" smtClean="0"/>
              <a:t>vaardigheden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Voorbeeld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juiste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err="1" smtClean="0"/>
              <a:t>olgorde</a:t>
            </a:r>
            <a:r>
              <a:rPr lang="en-US" dirty="0" smtClean="0"/>
              <a:t> </a:t>
            </a:r>
            <a:r>
              <a:rPr lang="en-US" dirty="0" smtClean="0"/>
              <a:t>van </a:t>
            </a:r>
            <a:r>
              <a:rPr lang="en-US" dirty="0" err="1" smtClean="0"/>
              <a:t>handelingen</a:t>
            </a:r>
            <a:r>
              <a:rPr lang="en-US" dirty="0" smtClean="0"/>
              <a:t> om </a:t>
            </a:r>
            <a:r>
              <a:rPr lang="en-US" dirty="0" err="1" smtClean="0"/>
              <a:t>koffie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zetten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Prospectief</a:t>
            </a:r>
            <a:r>
              <a:rPr lang="en-US" dirty="0" smtClean="0"/>
              <a:t> </a:t>
            </a:r>
            <a:r>
              <a:rPr lang="en-US" dirty="0" err="1" smtClean="0"/>
              <a:t>geheugen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Vooruitdenken. Iets onthoude</a:t>
            </a:r>
            <a:r>
              <a:rPr lang="nl-NL" dirty="0" smtClean="0"/>
              <a:t>n voor in de toekomst.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Brief posten</a:t>
            </a:r>
          </a:p>
          <a:p>
            <a:r>
              <a:rPr lang="nl-NL" dirty="0" smtClean="0"/>
              <a:t>Afspraak kapper</a:t>
            </a:r>
          </a:p>
          <a:p>
            <a:r>
              <a:rPr lang="nl-NL" dirty="0" smtClean="0"/>
              <a:t>Medicijnen innemen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21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Geheugen</a:t>
            </a:r>
            <a:r>
              <a:rPr lang="en-US" dirty="0" smtClean="0"/>
              <a:t> </a:t>
            </a:r>
            <a:r>
              <a:rPr lang="en-US" dirty="0" err="1" smtClean="0"/>
              <a:t>klachten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• Iedereen vergeet wel eens wat. </a:t>
            </a:r>
          </a:p>
          <a:p>
            <a:pPr marL="0" indent="0">
              <a:buNone/>
            </a:pPr>
            <a:r>
              <a:rPr lang="nl-NL" dirty="0" smtClean="0"/>
              <a:t>In hoeverre komt dit door:</a:t>
            </a:r>
          </a:p>
          <a:p>
            <a:pPr>
              <a:buFontTx/>
              <a:buChar char="-"/>
            </a:pPr>
            <a:r>
              <a:rPr lang="nl-NL" dirty="0" smtClean="0"/>
              <a:t>Een slechte </a:t>
            </a:r>
            <a:r>
              <a:rPr lang="nl-NL" dirty="0" smtClean="0"/>
              <a:t>nachtrust?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Te weinig aandacht, niet goed hebben </a:t>
            </a:r>
            <a:r>
              <a:rPr lang="nl-NL" dirty="0" smtClean="0"/>
              <a:t>opgelet?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Iets is net anders dan normaal, het zit nog niet in je </a:t>
            </a:r>
            <a:r>
              <a:rPr lang="nl-NL" dirty="0" smtClean="0"/>
              <a:t>systeem?</a:t>
            </a:r>
          </a:p>
          <a:p>
            <a:pPr>
              <a:buFontTx/>
              <a:buChar char="-"/>
            </a:pPr>
            <a:r>
              <a:rPr lang="en-US" dirty="0" smtClean="0"/>
              <a:t>Stress?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Non-geheugen processen </a:t>
            </a:r>
            <a:r>
              <a:rPr lang="nl-NL" dirty="0" smtClean="0"/>
              <a:t>(denktempo, </a:t>
            </a:r>
            <a:r>
              <a:rPr lang="nl-NL" dirty="0" smtClean="0"/>
              <a:t>moeite met </a:t>
            </a:r>
            <a:r>
              <a:rPr lang="nl-NL" dirty="0" smtClean="0"/>
              <a:t>aandacht richten)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17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Neuropsychologisch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Huisarts</a:t>
            </a:r>
            <a:r>
              <a:rPr lang="en-US" dirty="0" smtClean="0"/>
              <a:t> &gt; </a:t>
            </a:r>
            <a:r>
              <a:rPr lang="en-US" dirty="0" err="1" smtClean="0"/>
              <a:t>neuroloog</a:t>
            </a:r>
            <a:r>
              <a:rPr lang="en-US" dirty="0" smtClean="0"/>
              <a:t> </a:t>
            </a:r>
            <a:r>
              <a:rPr lang="en-US" dirty="0" smtClean="0"/>
              <a:t>(scan) &gt; </a:t>
            </a:r>
            <a:r>
              <a:rPr lang="en-US" dirty="0" err="1" smtClean="0"/>
              <a:t>neuropsycholoog</a:t>
            </a:r>
            <a:r>
              <a:rPr lang="en-US" dirty="0"/>
              <a:t> </a:t>
            </a:r>
            <a:r>
              <a:rPr lang="en-US" dirty="0" err="1" smtClean="0"/>
              <a:t>voert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Onderdelen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 smtClean="0"/>
              <a:t>Anamnese</a:t>
            </a:r>
            <a:endParaRPr lang="en-US" dirty="0" smtClean="0"/>
          </a:p>
          <a:p>
            <a:r>
              <a:rPr lang="en-US" dirty="0" smtClean="0"/>
              <a:t>Hetero-</a:t>
            </a:r>
            <a:r>
              <a:rPr lang="en-US" dirty="0" err="1" smtClean="0"/>
              <a:t>anamnese</a:t>
            </a:r>
            <a:endParaRPr lang="en-US" dirty="0" smtClean="0"/>
          </a:p>
          <a:p>
            <a:r>
              <a:rPr lang="en-US" dirty="0" smtClean="0"/>
              <a:t>Tests</a:t>
            </a:r>
          </a:p>
          <a:p>
            <a:r>
              <a:rPr lang="en-US" dirty="0" err="1" smtClean="0"/>
              <a:t>Conclusie</a:t>
            </a:r>
            <a:r>
              <a:rPr lang="en-US" dirty="0" smtClean="0"/>
              <a:t>: </a:t>
            </a:r>
            <a:r>
              <a:rPr lang="en-US" dirty="0" err="1" smtClean="0"/>
              <a:t>wel</a:t>
            </a:r>
            <a:r>
              <a:rPr lang="en-US" dirty="0" smtClean="0"/>
              <a:t> / </a:t>
            </a:r>
            <a:r>
              <a:rPr lang="en-US" dirty="0" err="1" smtClean="0"/>
              <a:t>geen</a:t>
            </a:r>
            <a:r>
              <a:rPr lang="en-US" dirty="0" smtClean="0"/>
              <a:t> diagnose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5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43" y="2353310"/>
            <a:ext cx="2098374" cy="12976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Geheugentests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818" y="2353310"/>
            <a:ext cx="1958363" cy="135686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nl-NL" dirty="0" smtClean="0"/>
              <a:t>- Visuele </a:t>
            </a:r>
            <a:r>
              <a:rPr lang="nl-NL" dirty="0"/>
              <a:t>associaties aanleren:</a:t>
            </a:r>
          </a:p>
          <a:p>
            <a:pPr marL="0" indent="0">
              <a:buNone/>
            </a:pPr>
            <a:r>
              <a:rPr lang="nl-NL" dirty="0"/>
              <a:t>1/6 (gestoorde prestatie)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Woordenlijst aanleren:</a:t>
            </a:r>
          </a:p>
          <a:p>
            <a:pPr marL="0" indent="0">
              <a:buNone/>
            </a:pPr>
            <a:r>
              <a:rPr lang="nl-NL" dirty="0" smtClean="0"/>
              <a:t>15WT: 4 / 4 / 5 / 6 / 7</a:t>
            </a:r>
          </a:p>
          <a:p>
            <a:pPr marL="0" indent="0">
              <a:buNone/>
            </a:pPr>
            <a:r>
              <a:rPr lang="nl-NL" dirty="0" smtClean="0"/>
              <a:t>Opdiepen: 0</a:t>
            </a:r>
          </a:p>
          <a:p>
            <a:pPr marL="0" indent="0">
              <a:buNone/>
            </a:pPr>
            <a:r>
              <a:rPr lang="nl-NL" dirty="0" smtClean="0"/>
              <a:t>Herkenning: 21 / 30</a:t>
            </a:r>
          </a:p>
          <a:p>
            <a:pPr marL="0" indent="0">
              <a:buNone/>
            </a:pPr>
            <a:r>
              <a:rPr lang="nl-NL" dirty="0" smtClean="0"/>
              <a:t>(gestoorde prestatie)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684" y="2105294"/>
            <a:ext cx="2736000" cy="3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6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Geheugenproblemen bij mensen met Parkinson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Parkinson &gt; </a:t>
            </a:r>
            <a:r>
              <a:rPr lang="en-US" dirty="0" err="1" smtClean="0"/>
              <a:t>problemen</a:t>
            </a:r>
            <a:r>
              <a:rPr lang="en-US" dirty="0" smtClean="0"/>
              <a:t> met de dopamine </a:t>
            </a:r>
            <a:r>
              <a:rPr lang="en-US" dirty="0" err="1" smtClean="0"/>
              <a:t>regulatie</a:t>
            </a:r>
            <a:r>
              <a:rPr lang="en-US" dirty="0" smtClean="0"/>
              <a:t>, </a:t>
            </a:r>
            <a:r>
              <a:rPr lang="en-US" dirty="0" err="1" smtClean="0"/>
              <a:t>daardoor</a:t>
            </a:r>
            <a:r>
              <a:rPr lang="en-US" dirty="0" smtClean="0"/>
              <a:t> is het </a:t>
            </a:r>
            <a:r>
              <a:rPr lang="en-US" dirty="0" err="1" smtClean="0"/>
              <a:t>denkvermogen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wisselend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nl-NL" dirty="0" smtClean="0"/>
              <a:t>Geheugenproblemen meestal secundair aan de executieve- en </a:t>
            </a:r>
            <a:r>
              <a:rPr lang="nl-NL" dirty="0" err="1" smtClean="0"/>
              <a:t>aandachtstekorten</a:t>
            </a:r>
            <a:r>
              <a:rPr lang="nl-NL" dirty="0" smtClean="0"/>
              <a:t>.</a:t>
            </a:r>
            <a:r>
              <a:rPr lang="nl-NL" dirty="0"/>
              <a:t> </a:t>
            </a:r>
            <a:r>
              <a:rPr lang="nl-NL" dirty="0" smtClean="0"/>
              <a:t>De geheugenproblemen kunnen echter ook op zichzelf staan. </a:t>
            </a:r>
            <a:br>
              <a:rPr lang="nl-NL" dirty="0" smtClean="0"/>
            </a:b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414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Geheugenproblemen bij mensen met </a:t>
            </a:r>
            <a:r>
              <a:rPr lang="nl-NL" dirty="0" smtClean="0"/>
              <a:t>Parkinson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8435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53" y="1533449"/>
            <a:ext cx="4478084" cy="490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38200" y="2038268"/>
            <a:ext cx="57171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Het aanleren van nieuwe vaardigheden is een probleem, omdat de omschakeling van gecontroleerd naar automatisch niet </a:t>
            </a:r>
            <a:r>
              <a:rPr lang="nl-NL" sz="2800" dirty="0" smtClean="0"/>
              <a:t>plaatsvindt</a:t>
            </a:r>
            <a:r>
              <a:rPr lang="nl-NL" sz="2800" dirty="0"/>
              <a:t> </a:t>
            </a:r>
            <a:r>
              <a:rPr lang="nl-NL" sz="2800" dirty="0" smtClean="0"/>
              <a:t>(impliciet </a:t>
            </a:r>
            <a:r>
              <a:rPr lang="nl-NL" sz="2800" dirty="0"/>
              <a:t>leren).</a:t>
            </a:r>
            <a:br>
              <a:rPr lang="nl-NL" sz="2800" dirty="0"/>
            </a:br>
            <a:endParaRPr lang="nl-NL" sz="2800" dirty="0"/>
          </a:p>
          <a:p>
            <a:r>
              <a:rPr lang="en-US" sz="2800" dirty="0" err="1"/>
              <a:t>Tekorten</a:t>
            </a:r>
            <a:r>
              <a:rPr lang="en-US" sz="2800" dirty="0"/>
              <a:t> in het </a:t>
            </a:r>
            <a:r>
              <a:rPr lang="en-US" sz="2800" dirty="0" err="1"/>
              <a:t>uitgesteld</a:t>
            </a:r>
            <a:r>
              <a:rPr lang="en-US" sz="2800" dirty="0"/>
              <a:t> </a:t>
            </a:r>
            <a:r>
              <a:rPr lang="en-US" sz="2800" dirty="0" err="1"/>
              <a:t>actief</a:t>
            </a:r>
            <a:r>
              <a:rPr lang="en-US" sz="2800" dirty="0"/>
              <a:t> </a:t>
            </a:r>
            <a:r>
              <a:rPr lang="en-US" sz="2800" dirty="0" err="1"/>
              <a:t>opdiepen</a:t>
            </a:r>
            <a:r>
              <a:rPr lang="en-US" sz="2800" dirty="0"/>
              <a:t>, </a:t>
            </a:r>
            <a:r>
              <a:rPr lang="en-US" sz="2800" dirty="0" err="1"/>
              <a:t>terwijl</a:t>
            </a:r>
            <a:r>
              <a:rPr lang="en-US" sz="2800" dirty="0"/>
              <a:t> de </a:t>
            </a:r>
            <a:r>
              <a:rPr lang="en-US" sz="2800" dirty="0" err="1"/>
              <a:t>herkenning</a:t>
            </a:r>
            <a:r>
              <a:rPr lang="en-US" sz="2800" dirty="0"/>
              <a:t> </a:t>
            </a:r>
            <a:r>
              <a:rPr lang="en-US" sz="2800" dirty="0" err="1"/>
              <a:t>vaak</a:t>
            </a:r>
            <a:r>
              <a:rPr lang="en-US" sz="2800" dirty="0"/>
              <a:t> </a:t>
            </a:r>
            <a:r>
              <a:rPr lang="en-US" sz="2800" dirty="0" err="1"/>
              <a:t>ongestoord</a:t>
            </a:r>
            <a:r>
              <a:rPr lang="en-US" sz="2800" dirty="0"/>
              <a:t> is. </a:t>
            </a:r>
            <a:r>
              <a:rPr lang="nl-NL" sz="2800" dirty="0"/>
              <a:t>Het wel weten, maar er even niet op komen. </a:t>
            </a: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28727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Welkom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980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mensen met Parkinson ontwikkelen op den duur dementie, gevonden prevalenties variëren van 48% tot 80</a:t>
            </a:r>
            <a:r>
              <a:rPr lang="nl-NL" dirty="0"/>
              <a:t>% </a:t>
            </a:r>
            <a:endParaRPr lang="nl-NL" dirty="0" smtClean="0"/>
          </a:p>
          <a:p>
            <a:pPr marL="0" indent="0">
              <a:buNone/>
            </a:pPr>
            <a:r>
              <a:rPr lang="nl-NL" sz="1400" dirty="0"/>
              <a:t> </a:t>
            </a:r>
            <a:r>
              <a:rPr lang="nl-NL" sz="1400" dirty="0" smtClean="0"/>
              <a:t>     </a:t>
            </a:r>
            <a:r>
              <a:rPr lang="nl-NL" sz="1400" dirty="0" smtClean="0"/>
              <a:t>(</a:t>
            </a:r>
            <a:r>
              <a:rPr lang="nl-NL" sz="1400" dirty="0" smtClean="0"/>
              <a:t>Kwaliteitsinstituut </a:t>
            </a:r>
            <a:r>
              <a:rPr lang="nl-NL" sz="1400" dirty="0"/>
              <a:t>voor de gezondheidszorg CBO 2010)</a:t>
            </a:r>
          </a:p>
          <a:p>
            <a:endParaRPr lang="nl-NL" dirty="0" smtClean="0"/>
          </a:p>
          <a:p>
            <a:r>
              <a:rPr lang="nl-NL" dirty="0" smtClean="0"/>
              <a:t>In het verpleeghuis 70-90%</a:t>
            </a:r>
          </a:p>
          <a:p>
            <a:r>
              <a:rPr lang="nl-NL" dirty="0" smtClean="0"/>
              <a:t>Parkinsondementie / </a:t>
            </a:r>
            <a:r>
              <a:rPr lang="nl-NL" dirty="0" err="1" smtClean="0"/>
              <a:t>Lewy</a:t>
            </a:r>
            <a:r>
              <a:rPr lang="nl-NL" dirty="0" smtClean="0"/>
              <a:t> Body Dementie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9518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Duidelijke vaststelbare achteruitgang op minstens 2 cognitieve domeinen, die het dagelijks leven belemmeren (in de sociale- of </a:t>
            </a:r>
            <a:r>
              <a:rPr lang="nl-NL" dirty="0" err="1" smtClean="0"/>
              <a:t>beroepssfeer</a:t>
            </a:r>
            <a:r>
              <a:rPr lang="nl-NL" dirty="0" smtClean="0"/>
              <a:t>):</a:t>
            </a:r>
          </a:p>
          <a:p>
            <a:r>
              <a:rPr lang="nl-NL" dirty="0" smtClean="0"/>
              <a:t>Aandacht (twee dingen tegelijk, focussen)</a:t>
            </a:r>
          </a:p>
          <a:p>
            <a:r>
              <a:rPr lang="nl-NL" dirty="0" smtClean="0"/>
              <a:t>Vertraagd denken / handelen</a:t>
            </a:r>
          </a:p>
          <a:p>
            <a:r>
              <a:rPr lang="nl-NL" dirty="0" smtClean="0"/>
              <a:t>Herinneren</a:t>
            </a:r>
          </a:p>
          <a:p>
            <a:r>
              <a:rPr lang="nl-NL" dirty="0" smtClean="0"/>
              <a:t>Oriënteren (weg kwijt, mensen niet herkennen)</a:t>
            </a:r>
          </a:p>
          <a:p>
            <a:r>
              <a:rPr lang="nl-NL" dirty="0" smtClean="0"/>
              <a:t>Waarnemen (zien, horen, voelen)</a:t>
            </a:r>
          </a:p>
          <a:p>
            <a:r>
              <a:rPr lang="nl-NL" dirty="0" smtClean="0"/>
              <a:t>Spreken en luisteren</a:t>
            </a:r>
          </a:p>
          <a:p>
            <a:r>
              <a:rPr lang="nl-NL" dirty="0" smtClean="0"/>
              <a:t>Rederneren</a:t>
            </a:r>
          </a:p>
          <a:p>
            <a:r>
              <a:rPr lang="nl-NL" dirty="0" smtClean="0"/>
              <a:t>Bewuste en aangeleerde bewegingen uitvoeren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473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Dementie bij de Ziekte van Parkinson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Wisselend per uur of dag hoe het gaat.</a:t>
            </a:r>
          </a:p>
          <a:p>
            <a:r>
              <a:rPr lang="nl-NL" dirty="0" smtClean="0"/>
              <a:t>Nog relatief goede geheugenfuncties</a:t>
            </a:r>
          </a:p>
          <a:p>
            <a:r>
              <a:rPr lang="nl-NL" dirty="0" smtClean="0"/>
              <a:t>Duidelijke psychomotorische traagheid</a:t>
            </a:r>
          </a:p>
          <a:p>
            <a:r>
              <a:rPr lang="nl-NL" dirty="0" smtClean="0"/>
              <a:t>Moeilijkheden met taken waarbij abstractie, rederneren en mentale </a:t>
            </a:r>
            <a:r>
              <a:rPr lang="nl-NL" dirty="0" err="1" smtClean="0"/>
              <a:t>shifts</a:t>
            </a:r>
            <a:r>
              <a:rPr lang="nl-NL" dirty="0" smtClean="0"/>
              <a:t> van belang zijn.</a:t>
            </a:r>
          </a:p>
          <a:p>
            <a:r>
              <a:rPr lang="nl-NL" dirty="0" smtClean="0"/>
              <a:t>Psychiatrische verschijnselen, zoals: hallucinaties, wanen, angst en depressies komen veel voor</a:t>
            </a:r>
          </a:p>
          <a:p>
            <a:endParaRPr lang="nl-NL" dirty="0"/>
          </a:p>
          <a:p>
            <a:r>
              <a:rPr lang="nl-NL" dirty="0" smtClean="0"/>
              <a:t>In het begin ziet het er heel anders uit dan Alzheimer dementie, waar juist geheugenproblemen op de voorgrond staan.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8560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</a:t>
            </a:r>
            <a:r>
              <a:rPr lang="nl-NL" dirty="0" smtClean="0"/>
              <a:t>arkinsondementie </a:t>
            </a:r>
            <a:r>
              <a:rPr lang="nl-NL" dirty="0" smtClean="0"/>
              <a:t>&lt;-&gt;</a:t>
            </a:r>
            <a:r>
              <a:rPr lang="nl-NL" dirty="0" smtClean="0"/>
              <a:t> </a:t>
            </a:r>
            <a:r>
              <a:rPr lang="nl-NL" dirty="0" err="1" smtClean="0"/>
              <a:t>Lewy</a:t>
            </a:r>
            <a:r>
              <a:rPr lang="nl-NL" dirty="0" smtClean="0"/>
              <a:t> Body Dementie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 </a:t>
            </a:r>
            <a:r>
              <a:rPr lang="en-US" dirty="0" err="1" smtClean="0"/>
              <a:t>onderscheid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vormen</a:t>
            </a:r>
            <a:r>
              <a:rPr lang="en-US" dirty="0" smtClean="0"/>
              <a:t> </a:t>
            </a:r>
            <a:r>
              <a:rPr lang="en-US" dirty="0" err="1" smtClean="0"/>
              <a:t>dementie</a:t>
            </a:r>
            <a:r>
              <a:rPr lang="en-US" dirty="0" smtClean="0"/>
              <a:t> is </a:t>
            </a:r>
            <a:r>
              <a:rPr lang="en-US" dirty="0" err="1" smtClean="0"/>
              <a:t>lastig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, </a:t>
            </a:r>
            <a:r>
              <a:rPr lang="en-US" dirty="0" err="1" smtClean="0"/>
              <a:t>doordat</a:t>
            </a:r>
            <a:r>
              <a:rPr lang="en-US" dirty="0" smtClean="0"/>
              <a:t> </a:t>
            </a:r>
            <a:r>
              <a:rPr lang="en-US" dirty="0" err="1" smtClean="0"/>
              <a:t>zij</a:t>
            </a:r>
            <a:r>
              <a:rPr lang="en-US" dirty="0" smtClean="0"/>
              <a:t> erg op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lijken</a:t>
            </a:r>
            <a:r>
              <a:rPr lang="en-US" dirty="0" smtClean="0"/>
              <a:t>. </a:t>
            </a:r>
            <a:r>
              <a:rPr lang="nl-NL" dirty="0" smtClean="0"/>
              <a:t>Vooral de wisselende cognitie </a:t>
            </a:r>
            <a:r>
              <a:rPr lang="nl-NL" dirty="0"/>
              <a:t>en </a:t>
            </a:r>
            <a:r>
              <a:rPr lang="nl-NL" dirty="0" smtClean="0"/>
              <a:t>de visuele hallucinaties staan op de voorgrond.</a:t>
            </a:r>
          </a:p>
          <a:p>
            <a:r>
              <a:rPr lang="nl-NL" dirty="0" smtClean="0"/>
              <a:t>1-jaar regel</a:t>
            </a:r>
            <a:r>
              <a:rPr lang="nl-NL" dirty="0"/>
              <a:t>: De diagnose </a:t>
            </a:r>
            <a:r>
              <a:rPr lang="nl-NL" dirty="0" err="1"/>
              <a:t>Lewy</a:t>
            </a:r>
            <a:r>
              <a:rPr lang="nl-NL" dirty="0"/>
              <a:t> Body Dementie wordt gesteld als </a:t>
            </a:r>
            <a:r>
              <a:rPr lang="nl-NL" dirty="0" smtClean="0"/>
              <a:t>visuele </a:t>
            </a:r>
            <a:r>
              <a:rPr lang="nl-NL" dirty="0" err="1" smtClean="0"/>
              <a:t>hallucianties</a:t>
            </a:r>
            <a:r>
              <a:rPr lang="nl-NL" dirty="0" smtClean="0"/>
              <a:t> en cognitieve </a:t>
            </a:r>
            <a:r>
              <a:rPr lang="nl-NL" dirty="0" smtClean="0"/>
              <a:t>stoornissen </a:t>
            </a:r>
            <a:r>
              <a:rPr lang="nl-NL" dirty="0" smtClean="0"/>
              <a:t>voorafgaand </a:t>
            </a:r>
            <a:r>
              <a:rPr lang="nl-NL" dirty="0"/>
              <a:t>aan of binnen een jaar na de start van de motorische symptomen zijn ontstaan. </a:t>
            </a:r>
            <a:r>
              <a:rPr lang="nl-NL" dirty="0" smtClean="0"/>
              <a:t>Bij een Parkinsondementie treedt dit pas later op.</a:t>
            </a:r>
            <a:endParaRPr lang="nl-NL" dirty="0"/>
          </a:p>
          <a:p>
            <a:pPr marL="0" indent="0">
              <a:buNone/>
            </a:pPr>
            <a:endParaRPr lang="en-US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23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Parkinsondementie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www.youtube.com/watch?v=Zfy_SppGAr4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515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Dementie </a:t>
            </a:r>
            <a:r>
              <a:rPr lang="nl-NL" dirty="0" err="1" smtClean="0"/>
              <a:t>lewy</a:t>
            </a:r>
            <a:r>
              <a:rPr lang="nl-NL" dirty="0" smtClean="0"/>
              <a:t> body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www.youtube.com/watch?v=hTkuViqhwyw</a:t>
            </a:r>
            <a:endParaRPr lang="nl-NL" dirty="0" smtClean="0"/>
          </a:p>
          <a:p>
            <a:r>
              <a:rPr lang="nl-NL" dirty="0"/>
              <a:t>Vanaf </a:t>
            </a:r>
            <a:r>
              <a:rPr lang="nl-NL" dirty="0" smtClean="0"/>
              <a:t>3:30-06:00</a:t>
            </a:r>
            <a:endParaRPr lang="nl-NL" dirty="0" smtClean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www.youtube.com/watch?v=hhE2dyeHP54</a:t>
            </a:r>
            <a:endParaRPr lang="nl-NL" dirty="0" smtClean="0"/>
          </a:p>
          <a:p>
            <a:r>
              <a:rPr lang="nl-NL" dirty="0" smtClean="0"/>
              <a:t>(Engels </a:t>
            </a:r>
            <a:r>
              <a:rPr lang="nl-NL" dirty="0" smtClean="0"/>
              <a:t>filmpje </a:t>
            </a:r>
            <a:r>
              <a:rPr lang="nl-NL" dirty="0" smtClean="0"/>
              <a:t>Ja/ nee</a:t>
            </a:r>
            <a:r>
              <a:rPr lang="nl-NL" dirty="0" smtClean="0"/>
              <a:t>?)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47038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Helaas</a:t>
            </a:r>
            <a:r>
              <a:rPr lang="en-US" dirty="0" smtClean="0"/>
              <a:t>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medicijnen</a:t>
            </a:r>
            <a:r>
              <a:rPr lang="en-US" dirty="0" smtClean="0"/>
              <a:t> om het </a:t>
            </a:r>
            <a:r>
              <a:rPr lang="en-US" dirty="0" err="1" smtClean="0"/>
              <a:t>geheugen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verbeteren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 </a:t>
            </a:r>
            <a:r>
              <a:rPr lang="en-US" dirty="0" err="1" smtClean="0"/>
              <a:t>hersenen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we </a:t>
            </a:r>
            <a:r>
              <a:rPr lang="en-US" dirty="0" err="1" smtClean="0"/>
              <a:t>helaas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trainen</a:t>
            </a:r>
            <a:r>
              <a:rPr lang="en-US" dirty="0" smtClean="0"/>
              <a:t> </a:t>
            </a:r>
            <a:r>
              <a:rPr lang="en-US" dirty="0" err="1" smtClean="0"/>
              <a:t>zoals</a:t>
            </a:r>
            <a:r>
              <a:rPr lang="en-US" dirty="0" smtClean="0"/>
              <a:t> we </a:t>
            </a:r>
            <a:r>
              <a:rPr lang="en-US" dirty="0" err="1" smtClean="0"/>
              <a:t>spieren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trainen</a:t>
            </a:r>
            <a:r>
              <a:rPr lang="en-US" dirty="0" smtClean="0"/>
              <a:t>.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we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geheugencapaciteit</a:t>
            </a:r>
            <a:r>
              <a:rPr lang="en-US" dirty="0" smtClean="0"/>
              <a:t> zo efficient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8185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ter </a:t>
            </a:r>
            <a:r>
              <a:rPr lang="en-US" dirty="0" err="1" smtClean="0"/>
              <a:t>ondersteuning</a:t>
            </a:r>
            <a:r>
              <a:rPr lang="en-US" dirty="0" smtClean="0"/>
              <a:t> van het </a:t>
            </a:r>
            <a:r>
              <a:rPr lang="en-US" dirty="0" err="1" smtClean="0"/>
              <a:t>geheugen</a:t>
            </a:r>
            <a:r>
              <a:rPr lang="en-US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geheugen</a:t>
            </a:r>
            <a:r>
              <a:rPr lang="en-US" dirty="0"/>
              <a:t> wat </a:t>
            </a:r>
            <a:r>
              <a:rPr lang="en-US" dirty="0" err="1"/>
              <a:t>onlasten</a:t>
            </a:r>
            <a:r>
              <a:rPr lang="en-US" dirty="0"/>
              <a:t> door </a:t>
            </a:r>
            <a:r>
              <a:rPr lang="en-US" dirty="0" err="1"/>
              <a:t>externe</a:t>
            </a:r>
            <a:r>
              <a:rPr lang="en-US" dirty="0"/>
              <a:t> </a:t>
            </a:r>
            <a:r>
              <a:rPr lang="en-US" dirty="0" err="1"/>
              <a:t>hulpmiddelen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, </a:t>
            </a:r>
            <a:r>
              <a:rPr lang="en-US" dirty="0" err="1"/>
              <a:t>zoals</a:t>
            </a:r>
            <a:r>
              <a:rPr lang="en-US" dirty="0"/>
              <a:t>:</a:t>
            </a:r>
          </a:p>
          <a:p>
            <a:pPr lvl="1"/>
            <a:r>
              <a:rPr lang="nl-NL" dirty="0"/>
              <a:t>Gebruik een agenda/kalender.</a:t>
            </a:r>
          </a:p>
          <a:p>
            <a:pPr lvl="1"/>
            <a:r>
              <a:rPr lang="en-US" dirty="0" err="1"/>
              <a:t>Meldingen</a:t>
            </a:r>
            <a:r>
              <a:rPr lang="en-US" dirty="0"/>
              <a:t> </a:t>
            </a:r>
            <a:r>
              <a:rPr lang="en-US" dirty="0" err="1"/>
              <a:t>inschakelen</a:t>
            </a:r>
            <a:r>
              <a:rPr lang="en-US" dirty="0"/>
              <a:t> op </a:t>
            </a:r>
            <a:r>
              <a:rPr lang="en-US" dirty="0" err="1"/>
              <a:t>mobiele</a:t>
            </a:r>
            <a:r>
              <a:rPr lang="en-US" dirty="0"/>
              <a:t> </a:t>
            </a:r>
            <a:r>
              <a:rPr lang="en-US" dirty="0" err="1"/>
              <a:t>telefoon</a:t>
            </a:r>
            <a:r>
              <a:rPr lang="en-US" dirty="0"/>
              <a:t> of iPad.</a:t>
            </a:r>
          </a:p>
          <a:p>
            <a:pPr lvl="1"/>
            <a:r>
              <a:rPr lang="nl-NL" dirty="0" smtClean="0"/>
              <a:t>Schrijf </a:t>
            </a:r>
            <a:r>
              <a:rPr lang="nl-NL" dirty="0"/>
              <a:t>vragen van tevoren op. Soms kunt u vragen al eerder doormailen voor uw afspraak.</a:t>
            </a:r>
          </a:p>
          <a:p>
            <a:pPr lvl="1"/>
            <a:r>
              <a:rPr lang="en-US" dirty="0"/>
              <a:t>Het </a:t>
            </a:r>
            <a:r>
              <a:rPr lang="en-US" dirty="0" err="1"/>
              <a:t>geheugen</a:t>
            </a:r>
            <a:r>
              <a:rPr lang="en-US" dirty="0"/>
              <a:t> van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naaste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 smtClean="0"/>
              <a:t>.</a:t>
            </a:r>
          </a:p>
          <a:p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naasten</a:t>
            </a:r>
            <a:r>
              <a:rPr lang="en-US" dirty="0"/>
              <a:t> om u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laten</a:t>
            </a:r>
            <a:r>
              <a:rPr lang="en-US" dirty="0"/>
              <a:t> </a:t>
            </a:r>
            <a:r>
              <a:rPr lang="en-US" dirty="0" err="1"/>
              <a:t>gissen</a:t>
            </a:r>
            <a:r>
              <a:rPr lang="en-US" dirty="0"/>
              <a:t>, maar </a:t>
            </a:r>
            <a:r>
              <a:rPr lang="en-US" dirty="0" err="1"/>
              <a:t>laat</a:t>
            </a:r>
            <a:r>
              <a:rPr lang="en-US" dirty="0"/>
              <a:t> hen u op </a:t>
            </a:r>
            <a:r>
              <a:rPr lang="en-US" dirty="0" err="1"/>
              <a:t>weg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. Door </a:t>
            </a:r>
            <a:r>
              <a:rPr lang="en-US" dirty="0" err="1"/>
              <a:t>bijvoorbeeld</a:t>
            </a:r>
            <a:r>
              <a:rPr lang="en-US" dirty="0"/>
              <a:t> de eerste letters al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zeggen</a:t>
            </a:r>
            <a:r>
              <a:rPr lang="en-US" dirty="0"/>
              <a:t>.</a:t>
            </a:r>
          </a:p>
          <a:p>
            <a:r>
              <a:rPr lang="nl-NL" dirty="0"/>
              <a:t>In </a:t>
            </a:r>
            <a:r>
              <a:rPr lang="nl-NL" dirty="0" err="1"/>
              <a:t>eerstelijn</a:t>
            </a:r>
            <a:r>
              <a:rPr lang="nl-NL" dirty="0"/>
              <a:t>: verwijzen naar Parkinsonverpleegkundige voor inzet van praktische hulp en multidisciplinaire behandeling.</a:t>
            </a:r>
          </a:p>
          <a:p>
            <a:pPr lvl="1"/>
            <a:endParaRPr lang="nl-NL" dirty="0"/>
          </a:p>
          <a:p>
            <a:endParaRPr lang="en-US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252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ter </a:t>
            </a:r>
            <a:r>
              <a:rPr lang="en-US" dirty="0" err="1"/>
              <a:t>ondersteuning</a:t>
            </a:r>
            <a:r>
              <a:rPr lang="en-US" dirty="0"/>
              <a:t> van het </a:t>
            </a:r>
            <a:r>
              <a:rPr lang="en-US" dirty="0" err="1" smtClean="0"/>
              <a:t>geheugen</a:t>
            </a:r>
            <a:r>
              <a:rPr lang="en-US" dirty="0" smtClean="0"/>
              <a:t>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wat u wilt </a:t>
            </a:r>
            <a:r>
              <a:rPr lang="en-US" dirty="0" err="1"/>
              <a:t>onthouden</a:t>
            </a:r>
            <a:r>
              <a:rPr lang="en-US" dirty="0"/>
              <a:t>.</a:t>
            </a:r>
          </a:p>
          <a:p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besteden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wat u wilt </a:t>
            </a:r>
            <a:r>
              <a:rPr lang="en-US" dirty="0" err="1"/>
              <a:t>onthouden</a:t>
            </a:r>
            <a:r>
              <a:rPr lang="en-US" dirty="0"/>
              <a:t>.</a:t>
            </a:r>
          </a:p>
          <a:p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herhalen</a:t>
            </a:r>
            <a:r>
              <a:rPr lang="en-US" dirty="0"/>
              <a:t>. </a:t>
            </a:r>
          </a:p>
          <a:p>
            <a:r>
              <a:rPr lang="en-US" dirty="0" err="1"/>
              <a:t>Knopen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, </a:t>
            </a:r>
            <a:r>
              <a:rPr lang="en-US" dirty="0" err="1"/>
              <a:t>ezelsbruggetjes</a:t>
            </a:r>
            <a:r>
              <a:rPr lang="en-US" dirty="0"/>
              <a:t> of </a:t>
            </a:r>
            <a:r>
              <a:rPr lang="en-US" dirty="0" err="1"/>
              <a:t>associaties</a:t>
            </a:r>
            <a:r>
              <a:rPr lang="en-US" dirty="0"/>
              <a:t>, u </a:t>
            </a:r>
            <a:r>
              <a:rPr lang="en-US" dirty="0" err="1"/>
              <a:t>verbindt</a:t>
            </a:r>
            <a:r>
              <a:rPr lang="en-US" dirty="0"/>
              <a:t>  de </a:t>
            </a:r>
            <a:r>
              <a:rPr lang="en-US" dirty="0" err="1"/>
              <a:t>informatie</a:t>
            </a:r>
            <a:r>
              <a:rPr lang="en-US" dirty="0"/>
              <a:t> met </a:t>
            </a:r>
            <a:r>
              <a:rPr lang="en-US" dirty="0" err="1"/>
              <a:t>andere</a:t>
            </a:r>
            <a:r>
              <a:rPr lang="en-US" dirty="0"/>
              <a:t> informative.</a:t>
            </a:r>
          </a:p>
          <a:p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ordenen</a:t>
            </a:r>
            <a:r>
              <a:rPr lang="en-US" dirty="0"/>
              <a:t>. </a:t>
            </a:r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logische</a:t>
            </a:r>
            <a:r>
              <a:rPr lang="en-US" dirty="0"/>
              <a:t> </a:t>
            </a:r>
            <a:r>
              <a:rPr lang="en-US" dirty="0" err="1"/>
              <a:t>indeling</a:t>
            </a:r>
            <a:r>
              <a:rPr lang="en-US" dirty="0"/>
              <a:t> </a:t>
            </a:r>
            <a:r>
              <a:rPr lang="en-US" dirty="0" err="1"/>
              <a:t>zodat</a:t>
            </a:r>
            <a:r>
              <a:rPr lang="en-US" dirty="0"/>
              <a:t> u het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.</a:t>
            </a:r>
          </a:p>
          <a:p>
            <a:r>
              <a:rPr lang="en-US" dirty="0" err="1"/>
              <a:t>Vooruit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. Leg </a:t>
            </a:r>
            <a:r>
              <a:rPr lang="en-US" dirty="0" err="1"/>
              <a:t>iets</a:t>
            </a:r>
            <a:r>
              <a:rPr lang="en-US" dirty="0"/>
              <a:t> al </a:t>
            </a:r>
            <a:r>
              <a:rPr lang="en-US" dirty="0" err="1"/>
              <a:t>klaar</a:t>
            </a:r>
            <a:r>
              <a:rPr lang="en-US" dirty="0"/>
              <a:t>.</a:t>
            </a:r>
            <a:endParaRPr lang="nl-NL" dirty="0"/>
          </a:p>
          <a:p>
            <a:r>
              <a:rPr lang="nl-NL" dirty="0"/>
              <a:t>Zorg voor een rustige omgeving met weinig prikkels bij een gesprek of activiteit (opgeruimde kamer, deur dicht, weinig mensen, geen muziek of tv). Zo kun je je beter concentreren.</a:t>
            </a:r>
          </a:p>
          <a:p>
            <a:r>
              <a:rPr lang="nl-NL" dirty="0"/>
              <a:t>Geef het even de tijd als u iets vergeten bent, vaak komt het later weer boven.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269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51104"/>
            <a:ext cx="6149077" cy="57258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800" dirty="0" smtClean="0"/>
              <a:t>Boeken:</a:t>
            </a:r>
          </a:p>
          <a:p>
            <a:r>
              <a:rPr lang="nl-NL" dirty="0" smtClean="0"/>
              <a:t>“</a:t>
            </a:r>
            <a:r>
              <a:rPr lang="nl-NL" dirty="0" smtClean="0"/>
              <a:t>Mijn denken stottert vaak meer dan mijn benen” </a:t>
            </a:r>
            <a:r>
              <a:rPr lang="nl-NL" dirty="0" smtClean="0"/>
              <a:t>- Ad Nouws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Pistoolvinger</a:t>
            </a:r>
            <a:r>
              <a:rPr lang="en-US" dirty="0" smtClean="0"/>
              <a:t>” - Henk Blanker</a:t>
            </a:r>
          </a:p>
          <a:p>
            <a:r>
              <a:rPr lang="nl-NL" dirty="0"/>
              <a:t>'Een jonger brein in twee weken' </a:t>
            </a:r>
            <a:r>
              <a:rPr lang="nl-NL" dirty="0" smtClean="0"/>
              <a:t>– Gary Small</a:t>
            </a:r>
          </a:p>
          <a:p>
            <a:r>
              <a:rPr lang="nl-NL" dirty="0" smtClean="0"/>
              <a:t>Een </a:t>
            </a:r>
            <a:r>
              <a:rPr lang="nl-NL" dirty="0"/>
              <a:t>nieuwe uitdaging met </a:t>
            </a:r>
            <a:r>
              <a:rPr lang="nl-NL" dirty="0" smtClean="0"/>
              <a:t>Parkinson – Peter van den Berg (febr. 2019 uitgekomen)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800" dirty="0" err="1" smtClean="0"/>
              <a:t>Cursussen</a:t>
            </a:r>
            <a:r>
              <a:rPr lang="en-US" sz="3800" dirty="0" smtClean="0"/>
              <a:t>: </a:t>
            </a:r>
          </a:p>
          <a:p>
            <a:r>
              <a:rPr lang="nl-NL" dirty="0"/>
              <a:t>Project: </a:t>
            </a:r>
            <a:r>
              <a:rPr lang="nl-NL" dirty="0" err="1">
                <a:hlinkClick r:id="rId2"/>
              </a:rPr>
              <a:t>COGnitieve</a:t>
            </a:r>
            <a:r>
              <a:rPr lang="nl-NL" dirty="0">
                <a:hlinkClick r:id="rId2"/>
              </a:rPr>
              <a:t> Training In Parkinson Studie (COGTIPS)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PEPP </a:t>
            </a:r>
            <a:r>
              <a:rPr lang="nl-NL" dirty="0"/>
              <a:t>(</a:t>
            </a:r>
            <a:r>
              <a:rPr lang="nl-NL" dirty="0" err="1" smtClean="0"/>
              <a:t>Patienten</a:t>
            </a:r>
            <a:r>
              <a:rPr lang="nl-NL" dirty="0" smtClean="0"/>
              <a:t> Educatie Programma Parkinson</a:t>
            </a:r>
            <a:r>
              <a:rPr lang="nl-NL" dirty="0" smtClean="0"/>
              <a:t>)</a:t>
            </a:r>
          </a:p>
          <a:p>
            <a:r>
              <a:rPr lang="nl-NL" dirty="0" smtClean="0"/>
              <a:t>Via Parkinson </a:t>
            </a:r>
            <a:r>
              <a:rPr lang="nl-NL" dirty="0"/>
              <a:t>Academie worden </a:t>
            </a:r>
            <a:r>
              <a:rPr lang="nl-NL" dirty="0" smtClean="0"/>
              <a:t>cursussen </a:t>
            </a:r>
            <a:r>
              <a:rPr lang="nl-NL" dirty="0"/>
              <a:t>en workshops </a:t>
            </a:r>
            <a:r>
              <a:rPr lang="nl-NL" dirty="0" smtClean="0"/>
              <a:t>georganiseerd, zoals: </a:t>
            </a:r>
            <a:r>
              <a:rPr lang="en-US" dirty="0" err="1" smtClean="0"/>
              <a:t>Houd</a:t>
            </a:r>
            <a:r>
              <a:rPr lang="en-US" dirty="0" smtClean="0"/>
              <a:t> je </a:t>
            </a:r>
            <a:r>
              <a:rPr lang="en-US" dirty="0" err="1" smtClean="0"/>
              <a:t>aandacht</a:t>
            </a:r>
            <a:r>
              <a:rPr lang="en-US" dirty="0" smtClean="0"/>
              <a:t> </a:t>
            </a:r>
            <a:r>
              <a:rPr lang="en-US" dirty="0" err="1" smtClean="0"/>
              <a:t>erbij</a:t>
            </a:r>
            <a:r>
              <a:rPr lang="en-US" dirty="0" smtClean="0"/>
              <a:t>!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017" y="806944"/>
            <a:ext cx="2680335" cy="378658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165" y="806944"/>
            <a:ext cx="2524388" cy="37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6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Uitleg </a:t>
            </a:r>
            <a:r>
              <a:rPr lang="nl-NL" dirty="0" smtClean="0"/>
              <a:t>over het </a:t>
            </a:r>
            <a:r>
              <a:rPr lang="nl-NL" dirty="0" smtClean="0"/>
              <a:t>geheugen</a:t>
            </a:r>
          </a:p>
          <a:p>
            <a:r>
              <a:rPr lang="en-US" dirty="0"/>
              <a:t>Hoe </a:t>
            </a:r>
            <a:r>
              <a:rPr lang="en-US" dirty="0" err="1"/>
              <a:t>wordt</a:t>
            </a:r>
            <a:r>
              <a:rPr lang="en-US" dirty="0"/>
              <a:t> het </a:t>
            </a:r>
            <a:r>
              <a:rPr lang="en-US" dirty="0" err="1"/>
              <a:t>geheugen</a:t>
            </a:r>
            <a:r>
              <a:rPr lang="en-US" dirty="0"/>
              <a:t> </a:t>
            </a:r>
            <a:r>
              <a:rPr lang="en-US" dirty="0" err="1"/>
              <a:t>getest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door </a:t>
            </a:r>
            <a:r>
              <a:rPr lang="en-US" dirty="0" err="1"/>
              <a:t>wie</a:t>
            </a:r>
            <a:r>
              <a:rPr lang="en-US" dirty="0" smtClean="0"/>
              <a:t>?</a:t>
            </a:r>
            <a:endParaRPr lang="nl-NL" dirty="0" smtClean="0"/>
          </a:p>
          <a:p>
            <a:r>
              <a:rPr lang="en-US" dirty="0" err="1" smtClean="0"/>
              <a:t>Geheugenproblemen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nl-NL" dirty="0" smtClean="0"/>
              <a:t>de Ziekte van Parkinson</a:t>
            </a:r>
          </a:p>
          <a:p>
            <a:r>
              <a:rPr lang="nl-NL" dirty="0" smtClean="0"/>
              <a:t>Dementie bij de Ziekte van </a:t>
            </a:r>
            <a:r>
              <a:rPr lang="nl-NL" dirty="0" smtClean="0"/>
              <a:t>Parkinson</a:t>
            </a:r>
          </a:p>
          <a:p>
            <a:endParaRPr lang="en-US" dirty="0"/>
          </a:p>
          <a:p>
            <a:r>
              <a:rPr lang="en-US" dirty="0" err="1" smtClean="0"/>
              <a:t>Pauze</a:t>
            </a:r>
            <a:endParaRPr lang="en-US" dirty="0" smtClean="0"/>
          </a:p>
          <a:p>
            <a:endParaRPr lang="nl-NL" dirty="0" smtClean="0"/>
          </a:p>
          <a:p>
            <a:r>
              <a:rPr lang="nl-NL" dirty="0"/>
              <a:t>Tips en </a:t>
            </a:r>
            <a:r>
              <a:rPr lang="nl-NL" dirty="0" smtClean="0"/>
              <a:t>trucs</a:t>
            </a:r>
            <a:endParaRPr lang="nl-NL" dirty="0" smtClean="0"/>
          </a:p>
          <a:p>
            <a:r>
              <a:rPr lang="nl-NL" dirty="0"/>
              <a:t>Boeken, </a:t>
            </a:r>
            <a:r>
              <a:rPr lang="nl-NL" dirty="0" smtClean="0"/>
              <a:t>trainingen</a:t>
            </a:r>
          </a:p>
          <a:p>
            <a:r>
              <a:rPr lang="nl-NL" dirty="0" smtClean="0"/>
              <a:t>Vragen </a:t>
            </a:r>
            <a:r>
              <a:rPr lang="nl-NL" dirty="0" smtClean="0"/>
              <a:t>uit de </a:t>
            </a:r>
            <a:r>
              <a:rPr lang="nl-NL" dirty="0" smtClean="0"/>
              <a:t>zaal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74444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80" y="3895087"/>
            <a:ext cx="7846232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Ziekte van Parkinson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complexe ziekte die invloed heeft op tal van domeinen.</a:t>
            </a:r>
          </a:p>
          <a:p>
            <a:endParaRPr lang="nl-NL" dirty="0" smtClean="0"/>
          </a:p>
          <a:p>
            <a:r>
              <a:rPr lang="nl-NL" dirty="0" smtClean="0"/>
              <a:t>Vandaag zoomen wij in op het denkvermogen en daarbinnen op het geheugen.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651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Problemen</a:t>
            </a:r>
            <a:r>
              <a:rPr lang="en-US" dirty="0" smtClean="0"/>
              <a:t> met het </a:t>
            </a:r>
            <a:r>
              <a:rPr lang="en-US" dirty="0" err="1" smtClean="0"/>
              <a:t>denken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9397" y="1825625"/>
            <a:ext cx="11449317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25% heeft </a:t>
            </a:r>
            <a:r>
              <a:rPr lang="nl-NL" sz="2400" dirty="0" smtClean="0"/>
              <a:t>bij diagnose ook cognitieve stoornissen, zoals: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/>
              <a:t>Traagheid in denken en </a:t>
            </a:r>
            <a:r>
              <a:rPr lang="nl-NL" sz="2400" dirty="0" smtClean="0"/>
              <a:t>handelen</a:t>
            </a:r>
          </a:p>
          <a:p>
            <a:r>
              <a:rPr lang="nl-NL" sz="2400" dirty="0"/>
              <a:t>aandacht (concentratie</a:t>
            </a:r>
            <a:r>
              <a:rPr lang="nl-NL" sz="2400" dirty="0" smtClean="0"/>
              <a:t>)</a:t>
            </a:r>
            <a:endParaRPr lang="nl-NL" sz="2400" dirty="0"/>
          </a:p>
          <a:p>
            <a:r>
              <a:rPr lang="nl-NL" sz="2400" dirty="0" smtClean="0"/>
              <a:t>executief </a:t>
            </a:r>
            <a:r>
              <a:rPr lang="nl-NL" sz="2400" dirty="0" smtClean="0"/>
              <a:t>functioneren (planning, overzicht, dubbeltaken)</a:t>
            </a:r>
          </a:p>
          <a:p>
            <a:r>
              <a:rPr lang="nl-NL" sz="2400" dirty="0" smtClean="0"/>
              <a:t>visueel </a:t>
            </a:r>
            <a:r>
              <a:rPr lang="nl-NL" sz="2400" dirty="0" smtClean="0"/>
              <a:t>ruimtelijke functies</a:t>
            </a:r>
          </a:p>
          <a:p>
            <a:r>
              <a:rPr lang="nl-NL" sz="2400" dirty="0" smtClean="0"/>
              <a:t>spraak en taal (woordvinding</a:t>
            </a:r>
            <a:r>
              <a:rPr lang="nl-NL" sz="2400" dirty="0" smtClean="0"/>
              <a:t>)</a:t>
            </a:r>
          </a:p>
          <a:p>
            <a:r>
              <a:rPr lang="nl-NL" sz="4400" b="1" dirty="0">
                <a:solidFill>
                  <a:srgbClr val="FF0000"/>
                </a:solidFill>
              </a:rPr>
              <a:t>geheugen</a:t>
            </a:r>
            <a:r>
              <a:rPr lang="nl-NL" sz="2400" dirty="0"/>
              <a:t> (herkenning goed</a:t>
            </a:r>
            <a:r>
              <a:rPr lang="nl-NL" sz="2400" dirty="0" smtClean="0"/>
              <a:t>)</a:t>
            </a:r>
            <a:endParaRPr lang="nl-NL" sz="24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666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geheugen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“Vermogen om informatie op te slaan, te bewaren en later weer toe te passen, zowel bij herkenning als bij reproductie”.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>
                <a:hlinkClick r:id="rId2"/>
              </a:rPr>
              <a:t>https://www.youtube.com/watch?v=OBYavHFuscE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890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Geheugenprocessen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• Registratie</a:t>
            </a:r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nl-NL" dirty="0" err="1" smtClean="0"/>
              <a:t>Encoding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• Opslaan</a:t>
            </a:r>
          </a:p>
          <a:p>
            <a:pPr marL="0" indent="0">
              <a:buNone/>
            </a:pPr>
            <a:r>
              <a:rPr lang="nl-NL" dirty="0" smtClean="0"/>
              <a:t>• Consolideren</a:t>
            </a:r>
          </a:p>
          <a:p>
            <a:pPr marL="0" indent="0">
              <a:buNone/>
            </a:pPr>
            <a:r>
              <a:rPr lang="nl-NL" dirty="0" smtClean="0"/>
              <a:t>• Opdiepen</a:t>
            </a:r>
          </a:p>
          <a:p>
            <a:pPr marL="0" indent="0">
              <a:buNone/>
            </a:pPr>
            <a:r>
              <a:rPr lang="nl-NL" dirty="0" smtClean="0"/>
              <a:t>• Herkennen</a:t>
            </a:r>
            <a:endParaRPr lang="nl-NL" dirty="0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5522976" y="2145792"/>
            <a:ext cx="24384" cy="27066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21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672" y="11621"/>
            <a:ext cx="8446304" cy="68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Werkgeheugen</a:t>
            </a:r>
            <a:r>
              <a:rPr lang="en-US" dirty="0" smtClean="0"/>
              <a:t> of </a:t>
            </a:r>
            <a:r>
              <a:rPr lang="en-US" dirty="0" err="1" smtClean="0"/>
              <a:t>kortetermijngeheugen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Buffer die in </a:t>
            </a:r>
            <a:r>
              <a:rPr lang="en-US" dirty="0" err="1" smtClean="0"/>
              <a:t>staat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beperkte</a:t>
            </a:r>
            <a:r>
              <a:rPr lang="en-US" dirty="0" smtClean="0"/>
              <a:t> </a:t>
            </a:r>
            <a:r>
              <a:rPr lang="en-US" dirty="0" err="1" smtClean="0"/>
              <a:t>hoeveelheid</a:t>
            </a:r>
            <a:r>
              <a:rPr lang="en-US" dirty="0" smtClean="0"/>
              <a:t> </a:t>
            </a:r>
            <a:r>
              <a:rPr lang="en-US" dirty="0" err="1" smtClean="0"/>
              <a:t>informatie</a:t>
            </a:r>
            <a:r>
              <a:rPr lang="en-US" dirty="0" smtClean="0"/>
              <a:t> </a:t>
            </a:r>
            <a:r>
              <a:rPr lang="en-US" dirty="0" err="1" smtClean="0"/>
              <a:t>gedurende</a:t>
            </a:r>
            <a:r>
              <a:rPr lang="en-US" dirty="0" smtClean="0"/>
              <a:t> </a:t>
            </a: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 smtClean="0"/>
              <a:t> (</a:t>
            </a:r>
            <a:r>
              <a:rPr lang="en-US" dirty="0" err="1" smtClean="0"/>
              <a:t>maximaal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minuten</a:t>
            </a:r>
            <a:r>
              <a:rPr lang="en-US" dirty="0" smtClean="0"/>
              <a:t>) vast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houden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Voorbeelden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 smtClean="0"/>
              <a:t>Telefoonnummer</a:t>
            </a:r>
            <a:r>
              <a:rPr lang="en-US" dirty="0" smtClean="0"/>
              <a:t> </a:t>
            </a:r>
            <a:r>
              <a:rPr lang="en-US" dirty="0" err="1" smtClean="0"/>
              <a:t>onthouden</a:t>
            </a:r>
            <a:r>
              <a:rPr lang="en-US" dirty="0" smtClean="0"/>
              <a:t> om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toetsen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Hoofdrekenen</a:t>
            </a:r>
            <a:r>
              <a:rPr lang="en-US" dirty="0" smtClean="0"/>
              <a:t>. </a:t>
            </a:r>
            <a:r>
              <a:rPr lang="en-US" dirty="0" err="1" smtClean="0"/>
              <a:t>Hoeveel</a:t>
            </a:r>
            <a:r>
              <a:rPr lang="en-US" dirty="0" smtClean="0"/>
              <a:t> is 5+7?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84469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639</TotalTime>
  <Words>1141</Words>
  <Application>Microsoft Office PowerPoint</Application>
  <PresentationFormat>Breedbeeld</PresentationFormat>
  <Paragraphs>193</Paragraphs>
  <Slides>30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Kantoorthema</vt:lpstr>
      <vt:lpstr>Parkinson en ons geheugen</vt:lpstr>
      <vt:lpstr>Welkom</vt:lpstr>
      <vt:lpstr>Programma</vt:lpstr>
      <vt:lpstr>De Ziekte van Parkinson</vt:lpstr>
      <vt:lpstr>Problemen met het denken</vt:lpstr>
      <vt:lpstr>Het geheugen</vt:lpstr>
      <vt:lpstr>Geheugenprocessen</vt:lpstr>
      <vt:lpstr>PowerPoint-presentatie</vt:lpstr>
      <vt:lpstr>Werkgeheugen of kortetermijngeheugen</vt:lpstr>
      <vt:lpstr>Lange termijn geheugen</vt:lpstr>
      <vt:lpstr>Episodisch geheugen</vt:lpstr>
      <vt:lpstr>Semantisch geheugen</vt:lpstr>
      <vt:lpstr>Procedureel geheugen</vt:lpstr>
      <vt:lpstr>Prospectief geheugen</vt:lpstr>
      <vt:lpstr>Geheugen klachten</vt:lpstr>
      <vt:lpstr>Neuropsychologisch onderzoek</vt:lpstr>
      <vt:lpstr>Geheugentests</vt:lpstr>
      <vt:lpstr>Geheugenproblemen bij mensen met Parkinson</vt:lpstr>
      <vt:lpstr>Geheugenproblemen bij mensen met Parkinson (2)</vt:lpstr>
      <vt:lpstr>Dementie</vt:lpstr>
      <vt:lpstr>Dementie</vt:lpstr>
      <vt:lpstr>Dementie bij de Ziekte van Parkinson</vt:lpstr>
      <vt:lpstr>Parkinsondementie &lt;-&gt; Lewy Body Dementie</vt:lpstr>
      <vt:lpstr>Parkinsondementie</vt:lpstr>
      <vt:lpstr>Dementie lewy body</vt:lpstr>
      <vt:lpstr>Helaas…</vt:lpstr>
      <vt:lpstr>Tips ter ondersteuning van het geheugen:</vt:lpstr>
      <vt:lpstr>Tips ter ondersteuning van het geheugen(2)</vt:lpstr>
      <vt:lpstr>PowerPoint-presentatie</vt:lpstr>
      <vt:lpstr>Vragen?</vt:lpstr>
    </vt:vector>
  </TitlesOfParts>
  <Company>Stichting De Opbouw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 en ons geheugen</dc:title>
  <dc:creator>Marjolein van Veldhuijzen</dc:creator>
  <cp:lastModifiedBy>Marjolein van Veldhuijzen</cp:lastModifiedBy>
  <cp:revision>79</cp:revision>
  <cp:lastPrinted>2019-06-18T09:41:08Z</cp:lastPrinted>
  <dcterms:created xsi:type="dcterms:W3CDTF">2019-05-29T11:35:17Z</dcterms:created>
  <dcterms:modified xsi:type="dcterms:W3CDTF">2019-06-18T10:10:39Z</dcterms:modified>
</cp:coreProperties>
</file>